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366" r:id="rId6"/>
    <p:sldId id="382" r:id="rId7"/>
    <p:sldId id="383" r:id="rId8"/>
    <p:sldId id="384" r:id="rId9"/>
    <p:sldId id="386" r:id="rId10"/>
    <p:sldId id="387" r:id="rId11"/>
    <p:sldId id="390" r:id="rId12"/>
    <p:sldId id="402" r:id="rId13"/>
    <p:sldId id="388" r:id="rId14"/>
    <p:sldId id="391" r:id="rId15"/>
    <p:sldId id="399" r:id="rId16"/>
    <p:sldId id="401" r:id="rId17"/>
    <p:sldId id="392" r:id="rId18"/>
    <p:sldId id="389" r:id="rId19"/>
    <p:sldId id="394" r:id="rId20"/>
    <p:sldId id="393" r:id="rId21"/>
    <p:sldId id="3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  <p15:guide id="4" pos="1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2821"/>
    <a:srgbClr val="000000"/>
    <a:srgbClr val="008940"/>
    <a:srgbClr val="E70094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378" y="66"/>
      </p:cViewPr>
      <p:guideLst>
        <p:guide orient="horz" pos="2160"/>
        <p:guide pos="3863"/>
        <p:guide orient="horz" pos="1117"/>
        <p:guide pos="18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0" d="100"/>
          <a:sy n="140" d="100"/>
        </p:scale>
        <p:origin x="61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3AEF0-045F-4468-B0DE-B7248B8DC7AD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BECA1694-7A67-424D-BDB8-D8B91B3E2BC9}">
      <dgm:prSet phldrT="[Text]"/>
      <dgm:spPr/>
      <dgm:t>
        <a:bodyPr/>
        <a:lstStyle/>
        <a:p>
          <a:r>
            <a:rPr lang="en-GB" dirty="0"/>
            <a:t>Process skills</a:t>
          </a:r>
        </a:p>
      </dgm:t>
    </dgm:pt>
    <dgm:pt modelId="{9C766651-07ED-49E4-BC02-4FD8B4479D86}" type="parTrans" cxnId="{215C85E6-59B3-4198-B584-06A5FFA10F72}">
      <dgm:prSet/>
      <dgm:spPr/>
      <dgm:t>
        <a:bodyPr/>
        <a:lstStyle/>
        <a:p>
          <a:endParaRPr lang="en-GB"/>
        </a:p>
      </dgm:t>
    </dgm:pt>
    <dgm:pt modelId="{E999E125-C0B6-4228-B385-A819CFFE28DF}" type="sibTrans" cxnId="{215C85E6-59B3-4198-B584-06A5FFA10F72}">
      <dgm:prSet/>
      <dgm:spPr/>
      <dgm:t>
        <a:bodyPr/>
        <a:lstStyle/>
        <a:p>
          <a:endParaRPr lang="en-GB"/>
        </a:p>
      </dgm:t>
    </dgm:pt>
    <dgm:pt modelId="{7F292C54-C9B5-4768-BBB7-6B6F2F3EFB9B}">
      <dgm:prSet phldrT="[Text]"/>
      <dgm:spPr/>
      <dgm:t>
        <a:bodyPr/>
        <a:lstStyle/>
        <a:p>
          <a:r>
            <a:rPr lang="en-GB" dirty="0"/>
            <a:t>Technical skills</a:t>
          </a:r>
        </a:p>
      </dgm:t>
    </dgm:pt>
    <dgm:pt modelId="{287B732F-9637-47C2-9609-8CE3ABDB09BD}" type="parTrans" cxnId="{E11090BA-698C-429D-B292-418A492002CD}">
      <dgm:prSet/>
      <dgm:spPr/>
      <dgm:t>
        <a:bodyPr/>
        <a:lstStyle/>
        <a:p>
          <a:endParaRPr lang="en-GB"/>
        </a:p>
      </dgm:t>
    </dgm:pt>
    <dgm:pt modelId="{CBF1B393-A781-4560-83AB-06A940C72C16}" type="sibTrans" cxnId="{E11090BA-698C-429D-B292-418A492002CD}">
      <dgm:prSet/>
      <dgm:spPr/>
      <dgm:t>
        <a:bodyPr/>
        <a:lstStyle/>
        <a:p>
          <a:endParaRPr lang="en-GB"/>
        </a:p>
      </dgm:t>
    </dgm:pt>
    <dgm:pt modelId="{445CE7D3-939D-4C56-B032-A7C3C7051F81}" type="pres">
      <dgm:prSet presAssocID="{E6A3AEF0-045F-4468-B0DE-B7248B8DC7AD}" presName="Name0" presStyleCnt="0">
        <dgm:presLayoutVars>
          <dgm:dir/>
          <dgm:resizeHandles val="exact"/>
        </dgm:presLayoutVars>
      </dgm:prSet>
      <dgm:spPr/>
    </dgm:pt>
    <dgm:pt modelId="{A45629CD-4086-4CB6-AC76-60A678A50C9D}" type="pres">
      <dgm:prSet presAssocID="{BECA1694-7A67-424D-BDB8-D8B91B3E2BC9}" presName="Name5" presStyleLbl="vennNode1" presStyleIdx="0" presStyleCnt="2">
        <dgm:presLayoutVars>
          <dgm:bulletEnabled val="1"/>
        </dgm:presLayoutVars>
      </dgm:prSet>
      <dgm:spPr/>
    </dgm:pt>
    <dgm:pt modelId="{FFA640AE-F656-45C3-B02F-040C1D1AFABE}" type="pres">
      <dgm:prSet presAssocID="{E999E125-C0B6-4228-B385-A819CFFE28DF}" presName="space" presStyleCnt="0"/>
      <dgm:spPr/>
    </dgm:pt>
    <dgm:pt modelId="{2B64CAAF-9E95-4125-864C-7339CB45E104}" type="pres">
      <dgm:prSet presAssocID="{7F292C54-C9B5-4768-BBB7-6B6F2F3EFB9B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59339016-5587-4B12-A87D-2DF92421E61A}" type="presOf" srcId="{BECA1694-7A67-424D-BDB8-D8B91B3E2BC9}" destId="{A45629CD-4086-4CB6-AC76-60A678A50C9D}" srcOrd="0" destOrd="0" presId="urn:microsoft.com/office/officeart/2005/8/layout/venn3"/>
    <dgm:cxn modelId="{9C3C3D24-4F0D-4F92-B3D6-5DE60C0BAE5B}" type="presOf" srcId="{E6A3AEF0-045F-4468-B0DE-B7248B8DC7AD}" destId="{445CE7D3-939D-4C56-B032-A7C3C7051F81}" srcOrd="0" destOrd="0" presId="urn:microsoft.com/office/officeart/2005/8/layout/venn3"/>
    <dgm:cxn modelId="{E11090BA-698C-429D-B292-418A492002CD}" srcId="{E6A3AEF0-045F-4468-B0DE-B7248B8DC7AD}" destId="{7F292C54-C9B5-4768-BBB7-6B6F2F3EFB9B}" srcOrd="1" destOrd="0" parTransId="{287B732F-9637-47C2-9609-8CE3ABDB09BD}" sibTransId="{CBF1B393-A781-4560-83AB-06A940C72C16}"/>
    <dgm:cxn modelId="{DBAC03BC-F990-4B84-BFCC-E02639506532}" type="presOf" srcId="{7F292C54-C9B5-4768-BBB7-6B6F2F3EFB9B}" destId="{2B64CAAF-9E95-4125-864C-7339CB45E104}" srcOrd="0" destOrd="0" presId="urn:microsoft.com/office/officeart/2005/8/layout/venn3"/>
    <dgm:cxn modelId="{215C85E6-59B3-4198-B584-06A5FFA10F72}" srcId="{E6A3AEF0-045F-4468-B0DE-B7248B8DC7AD}" destId="{BECA1694-7A67-424D-BDB8-D8B91B3E2BC9}" srcOrd="0" destOrd="0" parTransId="{9C766651-07ED-49E4-BC02-4FD8B4479D86}" sibTransId="{E999E125-C0B6-4228-B385-A819CFFE28DF}"/>
    <dgm:cxn modelId="{883AEEE5-051F-4789-B2E6-8E0F5215F675}" type="presParOf" srcId="{445CE7D3-939D-4C56-B032-A7C3C7051F81}" destId="{A45629CD-4086-4CB6-AC76-60A678A50C9D}" srcOrd="0" destOrd="0" presId="urn:microsoft.com/office/officeart/2005/8/layout/venn3"/>
    <dgm:cxn modelId="{8BEC05D9-5B64-4A59-88CE-C2081620E247}" type="presParOf" srcId="{445CE7D3-939D-4C56-B032-A7C3C7051F81}" destId="{FFA640AE-F656-45C3-B02F-040C1D1AFABE}" srcOrd="1" destOrd="0" presId="urn:microsoft.com/office/officeart/2005/8/layout/venn3"/>
    <dgm:cxn modelId="{7F8FF708-8EFA-4E8A-A165-5349F6893A1D}" type="presParOf" srcId="{445CE7D3-939D-4C56-B032-A7C3C7051F81}" destId="{2B64CAAF-9E95-4125-864C-7339CB45E104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70EEF5-C3B1-48F9-8228-CC23D1C85614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AE97BA-58FC-4CDD-8D7D-9AC4F96FE41C}">
      <dgm:prSet phldrT="[Text]" custT="1"/>
      <dgm:spPr/>
      <dgm:t>
        <a:bodyPr/>
        <a:lstStyle/>
        <a:p>
          <a:r>
            <a:rPr lang="en-GB" sz="1800" b="1" dirty="0"/>
            <a:t>Calculate</a:t>
          </a:r>
        </a:p>
        <a:p>
          <a:r>
            <a:rPr lang="en-GB" sz="1400" dirty="0"/>
            <a:t>Calculations and checking</a:t>
          </a:r>
        </a:p>
        <a:p>
          <a:r>
            <a:rPr lang="en-GB" sz="1600" b="1" dirty="0"/>
            <a:t>30-40%</a:t>
          </a:r>
        </a:p>
      </dgm:t>
    </dgm:pt>
    <dgm:pt modelId="{2D06EFB2-9485-4EAB-8AC3-F2128076DEEA}" type="parTrans" cxnId="{0C3EB79A-4C61-4DF8-B001-3FEBD8BA1862}">
      <dgm:prSet/>
      <dgm:spPr/>
      <dgm:t>
        <a:bodyPr/>
        <a:lstStyle/>
        <a:p>
          <a:endParaRPr lang="en-GB"/>
        </a:p>
      </dgm:t>
    </dgm:pt>
    <dgm:pt modelId="{ED70C1B3-C639-4A24-AAAB-36E491A2CB2A}" type="sibTrans" cxnId="{0C3EB79A-4C61-4DF8-B001-3FEBD8BA1862}">
      <dgm:prSet/>
      <dgm:spPr/>
      <dgm:t>
        <a:bodyPr/>
        <a:lstStyle/>
        <a:p>
          <a:endParaRPr lang="en-GB"/>
        </a:p>
      </dgm:t>
    </dgm:pt>
    <dgm:pt modelId="{926506C2-F151-4F07-AD22-C6958D146A8D}">
      <dgm:prSet phldrT="[Text]" custT="1"/>
      <dgm:spPr/>
      <dgm:t>
        <a:bodyPr/>
        <a:lstStyle/>
        <a:p>
          <a:r>
            <a:rPr lang="en-GB" sz="1800" b="1" dirty="0"/>
            <a:t>Interpret</a:t>
          </a:r>
        </a:p>
        <a:p>
          <a:r>
            <a:rPr lang="en-GB" sz="1400" dirty="0"/>
            <a:t>Presenting and explaining results</a:t>
          </a:r>
        </a:p>
        <a:p>
          <a:r>
            <a:rPr lang="en-GB" sz="1600" b="1" dirty="0"/>
            <a:t>30-40%</a:t>
          </a:r>
        </a:p>
      </dgm:t>
    </dgm:pt>
    <dgm:pt modelId="{2ED1BB15-1DE5-4708-8EA0-93EB881FBABB}" type="parTrans" cxnId="{5053A6A7-1395-421A-9D1C-EBFD301E3EA6}">
      <dgm:prSet/>
      <dgm:spPr/>
      <dgm:t>
        <a:bodyPr/>
        <a:lstStyle/>
        <a:p>
          <a:endParaRPr lang="en-GB"/>
        </a:p>
      </dgm:t>
    </dgm:pt>
    <dgm:pt modelId="{C4649473-06D7-4C26-9E7D-17319E24C29F}" type="sibTrans" cxnId="{5053A6A7-1395-421A-9D1C-EBFD301E3EA6}">
      <dgm:prSet/>
      <dgm:spPr/>
      <dgm:t>
        <a:bodyPr/>
        <a:lstStyle/>
        <a:p>
          <a:endParaRPr lang="en-GB"/>
        </a:p>
      </dgm:t>
    </dgm:pt>
    <dgm:pt modelId="{A2AB08B3-73E4-414D-ABA1-CB7E94C53B2F}">
      <dgm:prSet phldrT="[Text]" custT="1"/>
      <dgm:spPr/>
      <dgm:t>
        <a:bodyPr/>
        <a:lstStyle/>
        <a:p>
          <a:r>
            <a:rPr lang="en-GB" sz="1800" b="1" dirty="0"/>
            <a:t>Represent</a:t>
          </a:r>
        </a:p>
        <a:p>
          <a:r>
            <a:rPr lang="en-GB" sz="1400" dirty="0"/>
            <a:t>Finding information or data needed to solve problem</a:t>
          </a:r>
        </a:p>
        <a:p>
          <a:r>
            <a:rPr lang="en-GB" sz="1600" b="1" dirty="0"/>
            <a:t>30-40%</a:t>
          </a:r>
        </a:p>
      </dgm:t>
    </dgm:pt>
    <dgm:pt modelId="{A253584A-450F-4668-B55B-10FA3593A36B}" type="parTrans" cxnId="{92380430-116E-4473-9CBC-0D9D8842BE06}">
      <dgm:prSet/>
      <dgm:spPr/>
      <dgm:t>
        <a:bodyPr/>
        <a:lstStyle/>
        <a:p>
          <a:endParaRPr lang="en-GB"/>
        </a:p>
      </dgm:t>
    </dgm:pt>
    <dgm:pt modelId="{E2F2D29D-622A-4D3B-BE74-F9EC0C9494A0}" type="sibTrans" cxnId="{92380430-116E-4473-9CBC-0D9D8842BE06}">
      <dgm:prSet/>
      <dgm:spPr/>
      <dgm:t>
        <a:bodyPr/>
        <a:lstStyle/>
        <a:p>
          <a:endParaRPr lang="en-GB"/>
        </a:p>
      </dgm:t>
    </dgm:pt>
    <dgm:pt modelId="{BCCB8872-90E9-4B93-AC88-71F77AA2CE96}" type="pres">
      <dgm:prSet presAssocID="{8070EEF5-C3B1-48F9-8228-CC23D1C85614}" presName="cycle" presStyleCnt="0">
        <dgm:presLayoutVars>
          <dgm:dir/>
          <dgm:resizeHandles val="exact"/>
        </dgm:presLayoutVars>
      </dgm:prSet>
      <dgm:spPr/>
    </dgm:pt>
    <dgm:pt modelId="{DCAF116B-9D93-4734-A8CD-3154E8609854}" type="pres">
      <dgm:prSet presAssocID="{EDAE97BA-58FC-4CDD-8D7D-9AC4F96FE41C}" presName="dummy" presStyleCnt="0"/>
      <dgm:spPr/>
    </dgm:pt>
    <dgm:pt modelId="{9565274B-A946-488A-9C8B-13C480657315}" type="pres">
      <dgm:prSet presAssocID="{EDAE97BA-58FC-4CDD-8D7D-9AC4F96FE41C}" presName="node" presStyleLbl="revTx" presStyleIdx="0" presStyleCnt="3">
        <dgm:presLayoutVars>
          <dgm:bulletEnabled val="1"/>
        </dgm:presLayoutVars>
      </dgm:prSet>
      <dgm:spPr/>
    </dgm:pt>
    <dgm:pt modelId="{CBBE4663-45CA-4D6F-BB20-1AE802DC212A}" type="pres">
      <dgm:prSet presAssocID="{ED70C1B3-C639-4A24-AAAB-36E491A2CB2A}" presName="sibTrans" presStyleLbl="node1" presStyleIdx="0" presStyleCnt="3"/>
      <dgm:spPr/>
    </dgm:pt>
    <dgm:pt modelId="{0FC1E638-3D9F-40B3-8759-EE4344265C2E}" type="pres">
      <dgm:prSet presAssocID="{926506C2-F151-4F07-AD22-C6958D146A8D}" presName="dummy" presStyleCnt="0"/>
      <dgm:spPr/>
    </dgm:pt>
    <dgm:pt modelId="{A5A297B4-6988-4B56-960F-2B18B2A2D682}" type="pres">
      <dgm:prSet presAssocID="{926506C2-F151-4F07-AD22-C6958D146A8D}" presName="node" presStyleLbl="revTx" presStyleIdx="1" presStyleCnt="3">
        <dgm:presLayoutVars>
          <dgm:bulletEnabled val="1"/>
        </dgm:presLayoutVars>
      </dgm:prSet>
      <dgm:spPr/>
    </dgm:pt>
    <dgm:pt modelId="{02E6F3CC-34F9-4FC4-8F59-1D04318D10F6}" type="pres">
      <dgm:prSet presAssocID="{C4649473-06D7-4C26-9E7D-17319E24C29F}" presName="sibTrans" presStyleLbl="node1" presStyleIdx="1" presStyleCnt="3"/>
      <dgm:spPr/>
    </dgm:pt>
    <dgm:pt modelId="{762F5A1A-4BFE-4354-AB68-57FD6380EA07}" type="pres">
      <dgm:prSet presAssocID="{A2AB08B3-73E4-414D-ABA1-CB7E94C53B2F}" presName="dummy" presStyleCnt="0"/>
      <dgm:spPr/>
    </dgm:pt>
    <dgm:pt modelId="{0DF48D84-9C5D-4E27-931A-C7718A572C9D}" type="pres">
      <dgm:prSet presAssocID="{A2AB08B3-73E4-414D-ABA1-CB7E94C53B2F}" presName="node" presStyleLbl="revTx" presStyleIdx="2" presStyleCnt="3">
        <dgm:presLayoutVars>
          <dgm:bulletEnabled val="1"/>
        </dgm:presLayoutVars>
      </dgm:prSet>
      <dgm:spPr/>
    </dgm:pt>
    <dgm:pt modelId="{65D0EAD6-D225-4069-99F9-427CD3E8A686}" type="pres">
      <dgm:prSet presAssocID="{E2F2D29D-622A-4D3B-BE74-F9EC0C9494A0}" presName="sibTrans" presStyleLbl="node1" presStyleIdx="2" presStyleCnt="3"/>
      <dgm:spPr/>
    </dgm:pt>
  </dgm:ptLst>
  <dgm:cxnLst>
    <dgm:cxn modelId="{1E168402-C0EA-48E8-BCB2-77763CF21B2C}" type="presOf" srcId="{A2AB08B3-73E4-414D-ABA1-CB7E94C53B2F}" destId="{0DF48D84-9C5D-4E27-931A-C7718A572C9D}" srcOrd="0" destOrd="0" presId="urn:microsoft.com/office/officeart/2005/8/layout/cycle1"/>
    <dgm:cxn modelId="{E705BC05-687C-4862-9FF8-B957620361CB}" type="presOf" srcId="{E2F2D29D-622A-4D3B-BE74-F9EC0C9494A0}" destId="{65D0EAD6-D225-4069-99F9-427CD3E8A686}" srcOrd="0" destOrd="0" presId="urn:microsoft.com/office/officeart/2005/8/layout/cycle1"/>
    <dgm:cxn modelId="{EBE42017-7B94-4AF6-94CE-B977C9133ED7}" type="presOf" srcId="{8070EEF5-C3B1-48F9-8228-CC23D1C85614}" destId="{BCCB8872-90E9-4B93-AC88-71F77AA2CE96}" srcOrd="0" destOrd="0" presId="urn:microsoft.com/office/officeart/2005/8/layout/cycle1"/>
    <dgm:cxn modelId="{92380430-116E-4473-9CBC-0D9D8842BE06}" srcId="{8070EEF5-C3B1-48F9-8228-CC23D1C85614}" destId="{A2AB08B3-73E4-414D-ABA1-CB7E94C53B2F}" srcOrd="2" destOrd="0" parTransId="{A253584A-450F-4668-B55B-10FA3593A36B}" sibTransId="{E2F2D29D-622A-4D3B-BE74-F9EC0C9494A0}"/>
    <dgm:cxn modelId="{9B27686B-9AF9-42EC-9F66-9C1C1448FB09}" type="presOf" srcId="{C4649473-06D7-4C26-9E7D-17319E24C29F}" destId="{02E6F3CC-34F9-4FC4-8F59-1D04318D10F6}" srcOrd="0" destOrd="0" presId="urn:microsoft.com/office/officeart/2005/8/layout/cycle1"/>
    <dgm:cxn modelId="{F95A6278-72F5-4868-BAD3-0A1BFC555166}" type="presOf" srcId="{926506C2-F151-4F07-AD22-C6958D146A8D}" destId="{A5A297B4-6988-4B56-960F-2B18B2A2D682}" srcOrd="0" destOrd="0" presId="urn:microsoft.com/office/officeart/2005/8/layout/cycle1"/>
    <dgm:cxn modelId="{556A6E99-ACFF-460A-9EF9-B04F7902B125}" type="presOf" srcId="{EDAE97BA-58FC-4CDD-8D7D-9AC4F96FE41C}" destId="{9565274B-A946-488A-9C8B-13C480657315}" srcOrd="0" destOrd="0" presId="urn:microsoft.com/office/officeart/2005/8/layout/cycle1"/>
    <dgm:cxn modelId="{0C3EB79A-4C61-4DF8-B001-3FEBD8BA1862}" srcId="{8070EEF5-C3B1-48F9-8228-CC23D1C85614}" destId="{EDAE97BA-58FC-4CDD-8D7D-9AC4F96FE41C}" srcOrd="0" destOrd="0" parTransId="{2D06EFB2-9485-4EAB-8AC3-F2128076DEEA}" sibTransId="{ED70C1B3-C639-4A24-AAAB-36E491A2CB2A}"/>
    <dgm:cxn modelId="{5053A6A7-1395-421A-9D1C-EBFD301E3EA6}" srcId="{8070EEF5-C3B1-48F9-8228-CC23D1C85614}" destId="{926506C2-F151-4F07-AD22-C6958D146A8D}" srcOrd="1" destOrd="0" parTransId="{2ED1BB15-1DE5-4708-8EA0-93EB881FBABB}" sibTransId="{C4649473-06D7-4C26-9E7D-17319E24C29F}"/>
    <dgm:cxn modelId="{23384DB4-07A9-47D1-9099-5AE4C6F1B88F}" type="presOf" srcId="{ED70C1B3-C639-4A24-AAAB-36E491A2CB2A}" destId="{CBBE4663-45CA-4D6F-BB20-1AE802DC212A}" srcOrd="0" destOrd="0" presId="urn:microsoft.com/office/officeart/2005/8/layout/cycle1"/>
    <dgm:cxn modelId="{95E08CFB-3E97-4F61-8904-08D31BC08D74}" type="presParOf" srcId="{BCCB8872-90E9-4B93-AC88-71F77AA2CE96}" destId="{DCAF116B-9D93-4734-A8CD-3154E8609854}" srcOrd="0" destOrd="0" presId="urn:microsoft.com/office/officeart/2005/8/layout/cycle1"/>
    <dgm:cxn modelId="{16479ADB-C242-4CBE-93CF-7FDDEEDA8352}" type="presParOf" srcId="{BCCB8872-90E9-4B93-AC88-71F77AA2CE96}" destId="{9565274B-A946-488A-9C8B-13C480657315}" srcOrd="1" destOrd="0" presId="urn:microsoft.com/office/officeart/2005/8/layout/cycle1"/>
    <dgm:cxn modelId="{E2DDF4FC-3387-48E8-AF38-B5F7BC8339A9}" type="presParOf" srcId="{BCCB8872-90E9-4B93-AC88-71F77AA2CE96}" destId="{CBBE4663-45CA-4D6F-BB20-1AE802DC212A}" srcOrd="2" destOrd="0" presId="urn:microsoft.com/office/officeart/2005/8/layout/cycle1"/>
    <dgm:cxn modelId="{E5EF11E5-CEB5-4A1E-B816-941D994FCB47}" type="presParOf" srcId="{BCCB8872-90E9-4B93-AC88-71F77AA2CE96}" destId="{0FC1E638-3D9F-40B3-8759-EE4344265C2E}" srcOrd="3" destOrd="0" presId="urn:microsoft.com/office/officeart/2005/8/layout/cycle1"/>
    <dgm:cxn modelId="{73E127CC-3478-4D68-9150-22868915FFE2}" type="presParOf" srcId="{BCCB8872-90E9-4B93-AC88-71F77AA2CE96}" destId="{A5A297B4-6988-4B56-960F-2B18B2A2D682}" srcOrd="4" destOrd="0" presId="urn:microsoft.com/office/officeart/2005/8/layout/cycle1"/>
    <dgm:cxn modelId="{BB85FCCD-9AFA-4213-9172-3028E0FDA631}" type="presParOf" srcId="{BCCB8872-90E9-4B93-AC88-71F77AA2CE96}" destId="{02E6F3CC-34F9-4FC4-8F59-1D04318D10F6}" srcOrd="5" destOrd="0" presId="urn:microsoft.com/office/officeart/2005/8/layout/cycle1"/>
    <dgm:cxn modelId="{9D2BB95B-370B-438F-A142-BB7D4F502392}" type="presParOf" srcId="{BCCB8872-90E9-4B93-AC88-71F77AA2CE96}" destId="{762F5A1A-4BFE-4354-AB68-57FD6380EA07}" srcOrd="6" destOrd="0" presId="urn:microsoft.com/office/officeart/2005/8/layout/cycle1"/>
    <dgm:cxn modelId="{75A01596-553F-4B8B-89F6-EA3F274A7685}" type="presParOf" srcId="{BCCB8872-90E9-4B93-AC88-71F77AA2CE96}" destId="{0DF48D84-9C5D-4E27-931A-C7718A572C9D}" srcOrd="7" destOrd="0" presId="urn:microsoft.com/office/officeart/2005/8/layout/cycle1"/>
    <dgm:cxn modelId="{2B842A5E-893C-4A6B-8904-246ADA4D97F2}" type="presParOf" srcId="{BCCB8872-90E9-4B93-AC88-71F77AA2CE96}" destId="{65D0EAD6-D225-4069-99F9-427CD3E8A686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629CD-4086-4CB6-AC76-60A678A50C9D}">
      <dsp:nvSpPr>
        <dsp:cNvPr id="0" name=""/>
        <dsp:cNvSpPr/>
      </dsp:nvSpPr>
      <dsp:spPr>
        <a:xfrm>
          <a:off x="944731" y="1417"/>
          <a:ext cx="4037353" cy="403735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189" tIns="57150" rIns="222189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Process skills</a:t>
          </a:r>
        </a:p>
      </dsp:txBody>
      <dsp:txXfrm>
        <a:off x="1535988" y="592674"/>
        <a:ext cx="2854839" cy="2854839"/>
      </dsp:txXfrm>
    </dsp:sp>
    <dsp:sp modelId="{2B64CAAF-9E95-4125-864C-7339CB45E104}">
      <dsp:nvSpPr>
        <dsp:cNvPr id="0" name=""/>
        <dsp:cNvSpPr/>
      </dsp:nvSpPr>
      <dsp:spPr>
        <a:xfrm>
          <a:off x="4174614" y="1417"/>
          <a:ext cx="4037353" cy="403735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2189" tIns="57150" rIns="222189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Technical skills</a:t>
          </a:r>
        </a:p>
      </dsp:txBody>
      <dsp:txXfrm>
        <a:off x="4765871" y="592674"/>
        <a:ext cx="2854839" cy="2854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5274B-A946-488A-9C8B-13C480657315}">
      <dsp:nvSpPr>
        <dsp:cNvPr id="0" name=""/>
        <dsp:cNvSpPr/>
      </dsp:nvSpPr>
      <dsp:spPr>
        <a:xfrm>
          <a:off x="2765355" y="299031"/>
          <a:ext cx="1521950" cy="152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Calculate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Calculations and checking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30-40%</a:t>
          </a:r>
        </a:p>
      </dsp:txBody>
      <dsp:txXfrm>
        <a:off x="2765355" y="299031"/>
        <a:ext cx="1521950" cy="1521950"/>
      </dsp:txXfrm>
    </dsp:sp>
    <dsp:sp modelId="{CBBE4663-45CA-4D6F-BB20-1AE802DC212A}">
      <dsp:nvSpPr>
        <dsp:cNvPr id="0" name=""/>
        <dsp:cNvSpPr/>
      </dsp:nvSpPr>
      <dsp:spPr>
        <a:xfrm>
          <a:off x="445322" y="-909"/>
          <a:ext cx="3600642" cy="3600642"/>
        </a:xfrm>
        <a:prstGeom prst="circularArrow">
          <a:avLst>
            <a:gd name="adj1" fmla="val 8242"/>
            <a:gd name="adj2" fmla="val 575603"/>
            <a:gd name="adj3" fmla="val 2966208"/>
            <a:gd name="adj4" fmla="val 50146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5A297B4-6988-4B56-960F-2B18B2A2D682}">
      <dsp:nvSpPr>
        <dsp:cNvPr id="0" name=""/>
        <dsp:cNvSpPr/>
      </dsp:nvSpPr>
      <dsp:spPr>
        <a:xfrm>
          <a:off x="1484668" y="2517245"/>
          <a:ext cx="1521950" cy="152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Interpret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Presenting and explaining results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30-40%</a:t>
          </a:r>
        </a:p>
      </dsp:txBody>
      <dsp:txXfrm>
        <a:off x="1484668" y="2517245"/>
        <a:ext cx="1521950" cy="1521950"/>
      </dsp:txXfrm>
    </dsp:sp>
    <dsp:sp modelId="{02E6F3CC-34F9-4FC4-8F59-1D04318D10F6}">
      <dsp:nvSpPr>
        <dsp:cNvPr id="0" name=""/>
        <dsp:cNvSpPr/>
      </dsp:nvSpPr>
      <dsp:spPr>
        <a:xfrm>
          <a:off x="445322" y="-909"/>
          <a:ext cx="3600642" cy="3600642"/>
        </a:xfrm>
        <a:prstGeom prst="circularArrow">
          <a:avLst>
            <a:gd name="adj1" fmla="val 8242"/>
            <a:gd name="adj2" fmla="val 575603"/>
            <a:gd name="adj3" fmla="val 10174251"/>
            <a:gd name="adj4" fmla="val 7258189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F48D84-9C5D-4E27-931A-C7718A572C9D}">
      <dsp:nvSpPr>
        <dsp:cNvPr id="0" name=""/>
        <dsp:cNvSpPr/>
      </dsp:nvSpPr>
      <dsp:spPr>
        <a:xfrm>
          <a:off x="203982" y="299031"/>
          <a:ext cx="1521950" cy="152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Represent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Finding information or data needed to solve problem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30-40%</a:t>
          </a:r>
        </a:p>
      </dsp:txBody>
      <dsp:txXfrm>
        <a:off x="203982" y="299031"/>
        <a:ext cx="1521950" cy="1521950"/>
      </dsp:txXfrm>
    </dsp:sp>
    <dsp:sp modelId="{65D0EAD6-D225-4069-99F9-427CD3E8A686}">
      <dsp:nvSpPr>
        <dsp:cNvPr id="0" name=""/>
        <dsp:cNvSpPr/>
      </dsp:nvSpPr>
      <dsp:spPr>
        <a:xfrm>
          <a:off x="445322" y="-909"/>
          <a:ext cx="3600642" cy="3600642"/>
        </a:xfrm>
        <a:prstGeom prst="circularArrow">
          <a:avLst>
            <a:gd name="adj1" fmla="val 8242"/>
            <a:gd name="adj2" fmla="val 575603"/>
            <a:gd name="adj3" fmla="val 16858918"/>
            <a:gd name="adj4" fmla="val 14965479"/>
            <a:gd name="adj5" fmla="val 96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2CF211-4FC0-8C48-A79F-1ACEF77ED3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4E8C7D-6B0A-1546-9606-C1AF0F2D79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EA893-47B9-6243-820E-F3CDE98702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7D20-E382-F843-821C-79864BCF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0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A5E90-2FFC-40FA-B7BA-E5E4DC2087F4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D757A-4954-4067-B6D7-6A2E55704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82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84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93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48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73A14-1418-8445-A355-C4659B6B91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8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7FA5-9FCA-4C4F-9AFD-0CDA42481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9144000" cy="158970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9F90C-A2CE-44E2-B89C-18143362B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476060"/>
            <a:ext cx="91440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0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077E-1394-4F64-9C27-F004B7437F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000" y="3128040"/>
            <a:ext cx="2743200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E4174-2DE5-4168-969D-702F59F4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BF9CCF-08C5-4EF9-8FF3-B2F5B508C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653" y="0"/>
            <a:ext cx="7083573" cy="65142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4DC456-3385-42AD-9E2E-31996CE196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24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18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+ Fixe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510296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4E4E-2F88-43A0-9754-1581D2759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05439D3-D84E-4AB3-AC19-1026F932C7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792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C3A3745-1711-4667-914E-D5ADA3AFD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9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EA974C4-DBA8-4975-96C5-38696318D8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3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2BFFE15-9AC4-4772-970E-2E2EE8A52C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792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B983B2-AC59-4178-89E5-FD1850A15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9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507754-EBAC-4D8E-B02A-702438352B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03" y="1706400"/>
            <a:ext cx="669822" cy="834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CCE1E5-3808-438C-A2F0-592B717485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00" y="1711203"/>
            <a:ext cx="834119" cy="6698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4CAE3F-BB0E-459E-883D-D90A48A578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02" y="1706401"/>
            <a:ext cx="669822" cy="8341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35251F7-F744-44A3-9191-79FDADBC71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09" y="4140000"/>
            <a:ext cx="772575" cy="6309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E02E49-6EC5-4E60-9D17-B22ACA17AC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2400" y="4140000"/>
            <a:ext cx="557999" cy="6974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5934AA-368B-467E-8FF9-6F2F23CE89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400" y="4140000"/>
            <a:ext cx="770400" cy="770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E66461-0B24-6F4E-BC38-E1EB3524B42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472EA8-0BA6-C943-970D-152618FD799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8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1340934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9BA8EAB-FC16-4801-AB6E-48306E4F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64557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800" b="0">
                <a:solidFill>
                  <a:schemeClr val="bg2"/>
                </a:solidFill>
              </a:defRPr>
            </a:lvl1pPr>
            <a:lvl2pPr marL="0" indent="0">
              <a:lnSpc>
                <a:spcPts val="23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800">
                <a:solidFill>
                  <a:schemeClr val="bg2"/>
                </a:solidFill>
              </a:defRPr>
            </a:lvl2pPr>
            <a:lvl3pPr marL="0" indent="0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800">
                <a:solidFill>
                  <a:schemeClr val="bg2"/>
                </a:solidFill>
              </a:defRPr>
            </a:lvl3pPr>
            <a:lvl4pPr marL="462600" indent="0">
              <a:lnSpc>
                <a:spcPts val="2300"/>
              </a:lnSpc>
              <a:spcBef>
                <a:spcPts val="0"/>
              </a:spcBef>
              <a:buClr>
                <a:schemeClr val="accent2"/>
              </a:buClr>
              <a:buNone/>
              <a:defRPr sz="1800">
                <a:solidFill>
                  <a:schemeClr val="bg2"/>
                </a:solidFill>
              </a:defRPr>
            </a:lvl4pPr>
            <a:lvl5pPr marL="693000" indent="0">
              <a:lnSpc>
                <a:spcPts val="2300"/>
              </a:lnSpc>
              <a:spcBef>
                <a:spcPts val="0"/>
              </a:spcBef>
              <a:buClr>
                <a:schemeClr val="accent1"/>
              </a:buClr>
              <a:buFont typeface="Nunito Sans" panose="00000500000000000000" pitchFamily="2" charset="0"/>
              <a:buNone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253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00" y="1706400"/>
            <a:ext cx="7814160" cy="484408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ts val="3300"/>
              </a:lnSpc>
              <a:defRPr sz="30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50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+ White Titl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Autumn 2020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A1574-D714-486A-8E43-F5A719007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600" y="315930"/>
            <a:ext cx="6230400" cy="654207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2E67B-AB22-4A53-9FE9-938CA98A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9144000" cy="158970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ECFB51-E57A-40E4-B897-49F5C1EB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155800"/>
            <a:ext cx="91440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65BBF4-6C72-4249-95CE-98AFAD2DE5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79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07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  <p15:guide id="5" orient="horz" pos="22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+ White 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42E67B-AB22-4A53-9FE9-938CA98A5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9144000" cy="1589702"/>
          </a:xfrm>
        </p:spPr>
        <p:txBody>
          <a:bodyPr lIns="0" tIns="0" rIns="0" bIns="0" anchor="b" anchorCtr="0">
            <a:normAutofit/>
          </a:bodyPr>
          <a:lstStyle>
            <a:lvl1pPr algn="l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3ECFB51-E57A-40E4-B897-49F5C1EB9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000" y="2155800"/>
            <a:ext cx="9144000" cy="534987"/>
          </a:xfr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0" kern="1200" dirty="0">
                <a:solidFill>
                  <a:schemeClr val="bg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B66A7D-0E2B-4668-8CF6-6CD3A62FD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1" y="33906"/>
            <a:ext cx="3962400" cy="68610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A894CF-A258-47CA-896C-FF38F1863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79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7" y="5324351"/>
            <a:ext cx="11160125" cy="1118423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58CE8-0485-6247-9D21-74A849DDFC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 flipH="1">
            <a:off x="7705534" y="981075"/>
            <a:ext cx="6480000" cy="6480000"/>
          </a:xfrm>
          <a:prstGeom prst="ellipse">
            <a:avLst/>
          </a:prstGeom>
          <a:solidFill>
            <a:schemeClr val="accent2">
              <a:alpha val="7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ctagon 7"/>
          <p:cNvSpPr>
            <a:spLocks noChangeAspect="1"/>
          </p:cNvSpPr>
          <p:nvPr/>
        </p:nvSpPr>
        <p:spPr>
          <a:xfrm flipH="1">
            <a:off x="4452344" y="981075"/>
            <a:ext cx="990000" cy="990000"/>
          </a:xfrm>
          <a:prstGeom prst="octagon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gular Pentagon 8"/>
          <p:cNvSpPr>
            <a:spLocks noChangeAspect="1"/>
          </p:cNvSpPr>
          <p:nvPr/>
        </p:nvSpPr>
        <p:spPr>
          <a:xfrm flipH="1">
            <a:off x="5442344" y="1524835"/>
            <a:ext cx="3402000" cy="3240000"/>
          </a:xfrm>
          <a:prstGeom prst="pentagon">
            <a:avLst/>
          </a:prstGeom>
          <a:solidFill>
            <a:schemeClr val="bg2">
              <a:alpha val="60000"/>
            </a:schemeClr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15938" y="512763"/>
            <a:ext cx="111601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230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Bullets –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9414412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6963700" cy="4152240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800" b="1">
                <a:solidFill>
                  <a:schemeClr val="accent1"/>
                </a:solidFill>
              </a:defRPr>
            </a:lvl1pPr>
            <a:lvl2pPr marL="228600" indent="-228600">
              <a:lnSpc>
                <a:spcPts val="2300"/>
              </a:lnSpc>
              <a:buClr>
                <a:schemeClr val="accent2"/>
              </a:buClr>
              <a:buFont typeface="Symbol" panose="05050102010706020507" pitchFamily="18" charset="2"/>
              <a:buChar char="·"/>
              <a:defRPr sz="1800"/>
            </a:lvl2pPr>
            <a:lvl3pPr marL="460800" indent="-228600">
              <a:lnSpc>
                <a:spcPts val="2300"/>
              </a:lnSpc>
              <a:buClr>
                <a:schemeClr val="accent3"/>
              </a:buClr>
              <a:defRPr sz="1800"/>
            </a:lvl3pPr>
            <a:lvl4pPr marL="691200">
              <a:lnSpc>
                <a:spcPts val="2300"/>
              </a:lnSpc>
              <a:buClr>
                <a:schemeClr val="accent2"/>
              </a:buClr>
              <a:defRPr sz="1800"/>
            </a:lvl4pPr>
            <a:lvl5pPr marL="921600" indent="-228600">
              <a:lnSpc>
                <a:spcPts val="2300"/>
              </a:lnSpc>
              <a:buClr>
                <a:schemeClr val="accent3"/>
              </a:buClr>
              <a:buFont typeface="Nunito Sans" panose="00000500000000000000" pitchFamily="2" charset="0"/>
              <a:buChar char="‒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DC0472-DB24-4360-8864-29D55BF478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43CA56-5B44-7640-AAB5-143F5517A2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55" y="0"/>
            <a:ext cx="368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1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680" userDrawn="1">
          <p15:clr>
            <a:srgbClr val="FBAE40"/>
          </p15:clr>
        </p15:guide>
        <p15:guide id="4" pos="574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 –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1616000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5782600" cy="415224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buClr>
                <a:schemeClr val="accent1"/>
              </a:buCl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2600" indent="0">
              <a:lnSpc>
                <a:spcPts val="1700"/>
              </a:lnSpc>
              <a:buClr>
                <a:schemeClr val="accent2"/>
              </a:buClr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693000" indent="0">
              <a:lnSpc>
                <a:spcPts val="1700"/>
              </a:lnSpc>
              <a:buClr>
                <a:schemeClr val="accent1"/>
              </a:buClr>
              <a:buFont typeface="Nunito Sans" panose="00000500000000000000" pitchFamily="2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Text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E84DDC-EDFB-4FC3-A750-1062900BAC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588" y="5023497"/>
            <a:ext cx="3155400" cy="1838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79BBF3-880A-4311-837D-E6207E374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997920"/>
            <a:ext cx="11564299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44364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85750" indent="-28575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Char char="·"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48350" indent="-285750">
              <a:lnSpc>
                <a:spcPts val="1700"/>
              </a:lnSpc>
              <a:spcBef>
                <a:spcPts val="0"/>
              </a:spcBef>
              <a:buClr>
                <a:schemeClr val="accent3"/>
              </a:buClr>
              <a:buFont typeface="System Font"/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78750" indent="-285750">
              <a:lnSpc>
                <a:spcPts val="1700"/>
              </a:lnSpc>
              <a:spcBef>
                <a:spcPts val="0"/>
              </a:spcBef>
              <a:buClr>
                <a:schemeClr val="accent1"/>
              </a:buClr>
              <a:buFont typeface="System Font"/>
              <a:buChar char="–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B74EAD6-6DAA-4315-83AC-805BFBA39EE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71760" y="1707840"/>
            <a:ext cx="44364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42900" indent="-34290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+mj-lt"/>
              <a:buAutoNum type="arabi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4000" indent="-342900">
              <a:lnSpc>
                <a:spcPts val="17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lphaL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58400" indent="-342000">
              <a:lnSpc>
                <a:spcPts val="17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romanLcPeriod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27C671-649F-46E5-B4DC-7AE685299C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00801-C6AC-554F-961E-3990FB3C14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588" y="5023497"/>
            <a:ext cx="3155400" cy="18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39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775542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4464000" cy="4134160"/>
          </a:xfrm>
        </p:spPr>
        <p:txBody>
          <a:bodyPr lIns="0" tIns="0" rIns="0" bIns="0">
            <a:normAutofit/>
          </a:bodyPr>
          <a:lstStyle>
            <a:lvl1pPr>
              <a:lnSpc>
                <a:spcPts val="1700"/>
              </a:lnSpc>
              <a:defRPr sz="1400" b="1">
                <a:solidFill>
                  <a:schemeClr val="accent2"/>
                </a:solidFill>
              </a:defRPr>
            </a:lvl1pPr>
            <a:lvl2pPr marL="0" indent="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mbol" panose="05050102010706020507" pitchFamily="18" charset="2"/>
              <a:buNone/>
              <a:defRPr sz="1400"/>
            </a:lvl2pPr>
            <a:lvl3pPr marL="285750" indent="-285750">
              <a:lnSpc>
                <a:spcPts val="1700"/>
              </a:lnSpc>
              <a:spcBef>
                <a:spcPts val="0"/>
              </a:spcBef>
              <a:buClr>
                <a:schemeClr val="accent3"/>
              </a:buClr>
              <a:buFont typeface="Symbol" panose="05050102010706020507" pitchFamily="18" charset="2"/>
              <a:buChar char="·"/>
              <a:defRPr sz="1400"/>
            </a:lvl3pPr>
            <a:lvl4pPr marL="748350" indent="-285750">
              <a:lnSpc>
                <a:spcPts val="1700"/>
              </a:lnSpc>
              <a:spcBef>
                <a:spcPts val="0"/>
              </a:spcBef>
              <a:buClr>
                <a:schemeClr val="accent1"/>
              </a:buClr>
              <a:buFont typeface="System Font"/>
              <a:buChar char="–"/>
              <a:defRPr sz="1400"/>
            </a:lvl4pPr>
            <a:lvl5pPr marL="978750" indent="-285750">
              <a:lnSpc>
                <a:spcPts val="1700"/>
              </a:lnSpc>
              <a:spcBef>
                <a:spcPts val="0"/>
              </a:spcBef>
              <a:buClr>
                <a:schemeClr val="accent2"/>
              </a:buClr>
              <a:buFont typeface="System Font"/>
              <a:buChar char="–"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E7980-3CA2-4995-9CDB-C2E26E3054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50B5C0-74FF-45B5-851B-6F88EB6C10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25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Numbering –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" y="997920"/>
            <a:ext cx="9107285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CA709-F329-436A-9650-AB50AD9B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0" y="1707840"/>
            <a:ext cx="6963700" cy="4152240"/>
          </a:xfrm>
        </p:spPr>
        <p:txBody>
          <a:bodyPr lIns="0" tIns="0" rIns="0" bIns="0">
            <a:normAutofit/>
          </a:bodyPr>
          <a:lstStyle>
            <a:lvl1pPr>
              <a:lnSpc>
                <a:spcPts val="2300"/>
              </a:lnSpc>
              <a:defRPr sz="1800" b="1">
                <a:solidFill>
                  <a:schemeClr val="accent1"/>
                </a:solidFill>
              </a:defRPr>
            </a:lvl1pPr>
            <a:lvl2pPr marL="342900" indent="-342900">
              <a:lnSpc>
                <a:spcPts val="2300"/>
              </a:lnSpc>
              <a:buClr>
                <a:schemeClr val="accent1"/>
              </a:buClr>
              <a:buFont typeface="+mj-lt"/>
              <a:buAutoNum type="arabicPeriod"/>
              <a:defRPr sz="1800"/>
            </a:lvl2pPr>
            <a:lvl3pPr marL="684000" indent="-342000">
              <a:lnSpc>
                <a:spcPts val="2300"/>
              </a:lnSpc>
              <a:buClr>
                <a:schemeClr val="accent2"/>
              </a:buClr>
              <a:buFont typeface="+mj-lt"/>
              <a:buAutoNum type="alphaLcPeriod"/>
              <a:defRPr sz="1800"/>
            </a:lvl3pPr>
            <a:lvl4pPr marL="1026000" indent="-342000">
              <a:lnSpc>
                <a:spcPts val="2300"/>
              </a:lnSpc>
              <a:buClr>
                <a:schemeClr val="accent3"/>
              </a:buClr>
              <a:buFont typeface="+mj-lt"/>
              <a:buAutoNum type="romanLcPeriod"/>
              <a:defRPr sz="1800"/>
            </a:lvl4pPr>
            <a:lvl5pPr marL="920750" indent="-228600">
              <a:lnSpc>
                <a:spcPts val="2300"/>
              </a:lnSpc>
              <a:buClr>
                <a:schemeClr val="accent1"/>
              </a:buClr>
              <a:buFont typeface="Nunito Sans" panose="00000500000000000000" pitchFamily="2" charset="0"/>
              <a:buChar char="‒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E13CE-92EF-4330-A6D1-8045C599C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F8DC6A-CC73-AE4D-A8F7-2BD031E55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755" y="0"/>
            <a:ext cx="368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19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957026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FF5BE5-3E72-4472-84FA-BE6C952A87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BEB752-DF38-2041-98A1-3834B555F7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AAD064-2301-402E-BD1C-2CA358C35C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598" y="641598"/>
            <a:ext cx="5574803" cy="5574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997920"/>
            <a:ext cx="10335792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61DD48-E50D-491C-9A8A-3BCCC1236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21100" y="2590799"/>
            <a:ext cx="4838700" cy="1676400"/>
          </a:xfrm>
        </p:spPr>
        <p:txBody>
          <a:bodyPr>
            <a:noAutofit/>
          </a:bodyPr>
          <a:lstStyle>
            <a:lvl1pPr algn="ctr">
              <a:lnSpc>
                <a:spcPts val="6400"/>
              </a:lnSpc>
              <a:spcBef>
                <a:spcPts val="0"/>
              </a:spcBef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324C6C-6B7C-478E-80E6-0DC8ADCC3C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697E14-C193-1B40-9AE7-F378A45BBF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1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es + Add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A37E-AA59-4A9B-B497-AEA3EB02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" y="997920"/>
            <a:ext cx="10580098" cy="714375"/>
          </a:xfrm>
        </p:spPr>
        <p:txBody>
          <a:bodyPr lIns="0" tIns="0" rIns="0" bIns="0" anchor="t" anchorCtr="0">
            <a:normAutofit/>
          </a:bodyPr>
          <a:lstStyle>
            <a:lvl1pPr>
              <a:defRPr sz="3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F18B6-62AB-4460-8F15-0D344D58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8F2A2-A9AD-4770-A5DA-5E8C6DE1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954A1-F938-43B6-A9A1-E4ED2250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84E4E-2F88-43A0-9754-1581D2759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05439D3-D84E-4AB3-AC19-1026F932C7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792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C3A3745-1711-4667-914E-D5ADA3AFD3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69600" y="17064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EA974C4-DBA8-4975-96C5-38696318D8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3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2BFFE15-9AC4-4772-970E-2E2EE8A52C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792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1B983B2-AC59-4178-89E5-FD1850A15A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69600" y="4140000"/>
            <a:ext cx="2394000" cy="2068560"/>
          </a:xfrm>
        </p:spPr>
        <p:txBody>
          <a:bodyPr>
            <a:normAutofit/>
          </a:bodyPr>
          <a:lstStyle>
            <a:lvl1pPr marL="0" indent="0">
              <a:lnSpc>
                <a:spcPts val="1700"/>
              </a:lnSpc>
              <a:buFont typeface="Arial" panose="020B0604020202020204" pitchFamily="34" charset="0"/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00" indent="0">
              <a:lnSpc>
                <a:spcPts val="1700"/>
              </a:lnSpc>
              <a:spcBef>
                <a:spcPts val="0"/>
              </a:spcBef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32200" indent="0">
              <a:lnSpc>
                <a:spcPts val="1700"/>
              </a:lnSpc>
              <a:spcBef>
                <a:spcPts val="0"/>
              </a:spcBef>
              <a:buNone/>
              <a:defRPr sz="1400"/>
            </a:lvl3pPr>
            <a:lvl4pPr marL="462600" indent="0">
              <a:lnSpc>
                <a:spcPts val="1700"/>
              </a:lnSpc>
              <a:spcBef>
                <a:spcPts val="0"/>
              </a:spcBef>
              <a:buNone/>
              <a:defRPr sz="1400"/>
            </a:lvl4pPr>
            <a:lvl5pPr marL="693000" indent="0">
              <a:lnSpc>
                <a:spcPts val="1700"/>
              </a:lnSpc>
              <a:spcBef>
                <a:spcPts val="0"/>
              </a:spcBef>
              <a:buNone/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661F80-AB6B-5C46-8182-872D833E4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86" y="5968800"/>
            <a:ext cx="865080" cy="626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979161-F5A5-3F43-AB97-DDC87ECDD2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6520" y="1516"/>
            <a:ext cx="2175480" cy="210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67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680">
          <p15:clr>
            <a:srgbClr val="FBAE40"/>
          </p15:clr>
        </p15:guide>
        <p15:guide id="4" pos="576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FBE99-C01D-402F-B607-941B34C3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87DEE-BA6D-42BB-92B2-616FA2F0A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90E26-812F-4D81-8264-8E29D05DA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EB8C6D-5A13-4B6E-8B47-443F7CF06CA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A8B9CD-8ECF-4BEA-94E2-877D733BD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8000" y="216361"/>
            <a:ext cx="2930400" cy="1365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City &amp; Guilds: Essential Skills qualifications (Northern Ireland) (4800)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B6A1ED2-D2DC-4E2D-B8A9-A85755B8B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18400" y="216360"/>
            <a:ext cx="2743200" cy="1365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Autumn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4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3" r:id="rId6"/>
    <p:sldLayoutId id="2147483662" r:id="rId7"/>
    <p:sldLayoutId id="2147483670" r:id="rId8"/>
    <p:sldLayoutId id="2147483668" r:id="rId9"/>
    <p:sldLayoutId id="2147483671" r:id="rId10"/>
    <p:sldLayoutId id="2147483667" r:id="rId11"/>
    <p:sldLayoutId id="2147483669" r:id="rId12"/>
    <p:sldLayoutId id="2147483660" r:id="rId13"/>
    <p:sldLayoutId id="2147483661" r:id="rId14"/>
    <p:sldLayoutId id="2147483672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30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60800" indent="-228600" algn="l" defTabSz="914400" rtl="0" eaLnBrk="1" latinLnBrk="0" hangingPunct="1">
        <a:lnSpc>
          <a:spcPct val="90000"/>
        </a:lnSpc>
        <a:spcBef>
          <a:spcPts val="500"/>
        </a:spcBef>
        <a:buFont typeface="Nunito Sans" panose="00000500000000000000" pitchFamily="2" charset="0"/>
        <a:buChar char="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91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1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yandguilds.com/mathsandenglis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smartscreen.co.uk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www.cityandguilds.com/updat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andguilds.com/mathsandenglis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cityandguilds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99DD3-539D-46B3-B9A6-81BE7FA48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00" y="576926"/>
            <a:ext cx="5397183" cy="1899134"/>
          </a:xfrm>
        </p:spPr>
        <p:txBody>
          <a:bodyPr/>
          <a:lstStyle/>
          <a:p>
            <a:r>
              <a:rPr lang="en-GB" dirty="0"/>
              <a:t>Essential Skills qualifications (NI)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A0906-B4D1-4071-BB77-E72CA5838C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(4800)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78CF0-02F9-4135-932F-AE412EA77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18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53" y="3290835"/>
            <a:ext cx="5379896" cy="1444938"/>
          </a:xfrm>
        </p:spPr>
        <p:txBody>
          <a:bodyPr>
            <a:normAutofit/>
          </a:bodyPr>
          <a:lstStyle/>
          <a:p>
            <a:r>
              <a:rPr lang="en-GB" dirty="0"/>
              <a:t>Communication – Reading and Writing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Communication (Reading and Writing) –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707840"/>
            <a:ext cx="9757148" cy="4152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/>
              <a:t>Single assessment paper – with discrete Reading and Writing sections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Level 1: 1 hour 30 minutes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Level 2: 1 hour 45 minutes</a:t>
            </a:r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Marked out of 50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25 marks available for Reading (8 questions)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25 marks available for Writing (2 documents)</a:t>
            </a:r>
          </a:p>
          <a:p>
            <a:pPr lvl="1">
              <a:lnSpc>
                <a:spcPct val="100000"/>
              </a:lnSpc>
            </a:pPr>
            <a:endParaRPr lang="en-GB" sz="1800" dirty="0"/>
          </a:p>
          <a:p>
            <a:pPr>
              <a:lnSpc>
                <a:spcPct val="100000"/>
              </a:lnSpc>
            </a:pPr>
            <a:r>
              <a:rPr lang="en-GB" sz="1800" dirty="0"/>
              <a:t>Overall mark awarded for whole paper (no ‘internal threshold’ for each sub-skill)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Candidates need to manage their time!</a:t>
            </a:r>
          </a:p>
          <a:p>
            <a:pPr>
              <a:lnSpc>
                <a:spcPct val="100000"/>
              </a:lnSpc>
            </a:pP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</p:spTree>
    <p:extLst>
      <p:ext uri="{BB962C8B-B14F-4D97-AF65-F5344CB8AC3E}">
        <p14:creationId xmlns:p14="http://schemas.microsoft.com/office/powerpoint/2010/main" val="147732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626859"/>
            <a:ext cx="10957026" cy="714375"/>
          </a:xfrm>
        </p:spPr>
        <p:txBody>
          <a:bodyPr/>
          <a:lstStyle/>
          <a:p>
            <a:r>
              <a:rPr lang="en-GB" dirty="0"/>
              <a:t>Level </a:t>
            </a:r>
            <a:r>
              <a:rPr lang="en-GB" b="1" dirty="0"/>
              <a:t>1</a:t>
            </a:r>
            <a:r>
              <a:rPr lang="en-GB" dirty="0"/>
              <a:t>: what’s being assessed?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42530021"/>
              </p:ext>
            </p:extLst>
          </p:nvPr>
        </p:nvGraphicFramePr>
        <p:xfrm>
          <a:off x="381537" y="1341234"/>
          <a:ext cx="11160126" cy="4582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9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4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59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Skill</a:t>
                      </a:r>
                      <a:r>
                        <a:rPr lang="en-GB" sz="1600" baseline="0" dirty="0"/>
                        <a:t> standard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Coverage and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Mark</a:t>
                      </a:r>
                      <a:r>
                        <a:rPr lang="en-GB" sz="1600" baseline="0" dirty="0"/>
                        <a:t> allocation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/>
                        <a:t>Reading:</a:t>
                      </a:r>
                      <a:br>
                        <a:rPr lang="en-GB" sz="1600" dirty="0"/>
                      </a:br>
                      <a:r>
                        <a:rPr lang="en-US" sz="1600" dirty="0"/>
                        <a:t>Read and understand a range of straightforward texts.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600" dirty="0"/>
                        <a:t>Identify the main points and ideas and how they are presented in a variety of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en-US" sz="1600" dirty="0"/>
                        <a:t>Read and understand texts in detail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6-8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3"/>
                        <a:tabLst/>
                        <a:defRPr/>
                      </a:pPr>
                      <a:r>
                        <a:rPr lang="en-US" sz="1600" dirty="0" err="1"/>
                        <a:t>Utilise</a:t>
                      </a:r>
                      <a:r>
                        <a:rPr lang="en-US" sz="1600" dirty="0"/>
                        <a:t> information contained in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4"/>
                        <a:tabLst/>
                        <a:defRPr/>
                      </a:pPr>
                      <a:r>
                        <a:rPr lang="en-US" sz="1600" dirty="0"/>
                        <a:t>Identify suitable responses to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5-7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5"/>
                        <a:tabLst/>
                        <a:defRPr/>
                      </a:pPr>
                      <a:r>
                        <a:rPr lang="en-US" sz="1600" dirty="0"/>
                        <a:t>In more than one type of text.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Two texts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en-GB" sz="1600" b="1" dirty="0"/>
                        <a:t>Writing:</a:t>
                      </a:r>
                    </a:p>
                    <a:p>
                      <a:r>
                        <a:rPr lang="en-US" sz="1600" b="0" dirty="0"/>
                        <a:t>Write a range of texts to communicate information, ideas and opinions using formats and styles suitable for their purpose and audience.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GB" sz="1600" baseline="0" dirty="0"/>
                        <a:t>Write clearly and coherently, including an  appropriate level of detail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600" dirty="0"/>
                        <a:t>9 + 6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 startAt="2"/>
                      </a:pPr>
                      <a:r>
                        <a:rPr lang="en-GB" sz="1600" dirty="0"/>
                        <a:t>Present</a:t>
                      </a:r>
                      <a:r>
                        <a:rPr lang="en-GB" sz="1600" baseline="0" dirty="0"/>
                        <a:t> information in a logical sequence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 startAt="3"/>
                      </a:pPr>
                      <a:r>
                        <a:rPr lang="en-US" sz="1600" dirty="0"/>
                        <a:t>Use language, format and structure suitable for purpose and audience </a:t>
                      </a:r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 startAt="4"/>
                      </a:pPr>
                      <a:r>
                        <a:rPr lang="en-US" sz="1600" dirty="0"/>
                        <a:t>Use correct grammar, including correct and consistent use of tense</a:t>
                      </a:r>
                      <a:endParaRPr lang="en-GB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 startAt="5"/>
                      </a:pPr>
                      <a:r>
                        <a:rPr lang="en-US" sz="1600" dirty="0"/>
                        <a:t>Ensure written work includes generally accurate punctuation and spelling and that meaning is clear.</a:t>
                      </a:r>
                      <a:endParaRPr lang="en-GB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 startAt="6"/>
                      </a:pPr>
                      <a:r>
                        <a:rPr lang="en-US" sz="1600" dirty="0"/>
                        <a:t> In more than one text type.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Two texts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561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" y="534094"/>
            <a:ext cx="11616000" cy="714375"/>
          </a:xfrm>
        </p:spPr>
        <p:txBody>
          <a:bodyPr/>
          <a:lstStyle/>
          <a:p>
            <a:r>
              <a:rPr lang="en-GB" dirty="0"/>
              <a:t>Level </a:t>
            </a:r>
            <a:r>
              <a:rPr lang="en-GB" b="1" dirty="0"/>
              <a:t>2</a:t>
            </a:r>
            <a:r>
              <a:rPr lang="en-GB" dirty="0"/>
              <a:t>: what’s being assessed?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460168"/>
              </p:ext>
            </p:extLst>
          </p:nvPr>
        </p:nvGraphicFramePr>
        <p:xfrm>
          <a:off x="446363" y="1045542"/>
          <a:ext cx="11030019" cy="466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96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6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Skill</a:t>
                      </a:r>
                      <a:r>
                        <a:rPr lang="en-GB" sz="1400" baseline="0" dirty="0"/>
                        <a:t> standard</a:t>
                      </a:r>
                      <a:endParaRPr lang="en-GB" sz="1400" dirty="0"/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Coverage and range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Mark</a:t>
                      </a:r>
                      <a:r>
                        <a:rPr lang="en-GB" sz="1400" baseline="0" dirty="0"/>
                        <a:t> allocation</a:t>
                      </a:r>
                      <a:endParaRPr lang="en-GB" sz="1400" dirty="0"/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en-GB" sz="1400" b="1" dirty="0"/>
                        <a:t>Reading:</a:t>
                      </a:r>
                      <a:br>
                        <a:rPr lang="en-GB" sz="1400" dirty="0"/>
                      </a:br>
                      <a:r>
                        <a:rPr lang="en-US" sz="1400" dirty="0"/>
                        <a:t>Select, read, understand and compare texts and use them to gather information, ideas, arguments and opinions</a:t>
                      </a:r>
                      <a:endParaRPr lang="en-GB" sz="1400" dirty="0"/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lphaLcParenR"/>
                      </a:pPr>
                      <a:r>
                        <a:rPr lang="en-US" sz="1400" dirty="0"/>
                        <a:t>Select and use different types of texts to obtain and </a:t>
                      </a:r>
                      <a:r>
                        <a:rPr lang="en-US" sz="1400" dirty="0" err="1"/>
                        <a:t>utilise</a:t>
                      </a:r>
                      <a:r>
                        <a:rPr lang="en-US" sz="1400" dirty="0"/>
                        <a:t> relevant information 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4-6</a:t>
                      </a:r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en-US" sz="1400" dirty="0"/>
                        <a:t>Read and </a:t>
                      </a:r>
                      <a:r>
                        <a:rPr lang="en-US" sz="1400" dirty="0" err="1"/>
                        <a:t>summarise</a:t>
                      </a:r>
                      <a:r>
                        <a:rPr lang="en-US" sz="1400" dirty="0"/>
                        <a:t>, succinctly, information/ideas from different sources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4-6</a:t>
                      </a:r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3"/>
                        <a:tabLst/>
                        <a:defRPr/>
                      </a:pPr>
                      <a:r>
                        <a:rPr lang="en-US" sz="1400" dirty="0"/>
                        <a:t>Identify the purposes of texts and comment on how meaning is conveyed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4-6</a:t>
                      </a:r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4"/>
                        <a:tabLst/>
                        <a:defRPr/>
                      </a:pPr>
                      <a:r>
                        <a:rPr lang="en-US" sz="1400" dirty="0"/>
                        <a:t>Detect point of view, implicit meaning and/or bias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4-6</a:t>
                      </a:r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5"/>
                        <a:tabLst/>
                        <a:defRPr/>
                      </a:pPr>
                      <a:r>
                        <a:rPr lang="en-US" sz="1400" dirty="0" err="1"/>
                        <a:t>Analyse</a:t>
                      </a:r>
                      <a:r>
                        <a:rPr lang="en-US" sz="1400" dirty="0"/>
                        <a:t> texts in relation to audience needs and consider suitable responses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4-6</a:t>
                      </a:r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6"/>
                        <a:tabLst/>
                        <a:defRPr/>
                      </a:pPr>
                      <a:r>
                        <a:rPr lang="en-US" sz="1400" dirty="0"/>
                        <a:t>In two or more texts.</a:t>
                      </a:r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At least two texts</a:t>
                      </a:r>
                    </a:p>
                  </a:txBody>
                  <a:tcPr marL="47385" marR="4738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r>
                        <a:rPr lang="en-GB" sz="1400" b="1" dirty="0"/>
                        <a:t>Writing:</a:t>
                      </a:r>
                    </a:p>
                    <a:p>
                      <a:r>
                        <a:rPr lang="en-US" sz="1400" b="0" dirty="0"/>
                        <a:t>Write a range of texts, including extended written documents, communicating information, ideas and opinions effectively and persuasively.</a:t>
                      </a:r>
                      <a:endParaRPr lang="en-GB" sz="1400" b="0" dirty="0"/>
                    </a:p>
                    <a:p>
                      <a:endParaRPr lang="en-GB" sz="1400" dirty="0"/>
                    </a:p>
                  </a:txBody>
                  <a:tcPr marL="47385" marR="47385"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LcParenR"/>
                      </a:pPr>
                      <a:r>
                        <a:rPr lang="en-US" sz="1400" baseline="0" dirty="0"/>
                        <a:t>Present information/ideas concisely, logically and persuasively</a:t>
                      </a:r>
                    </a:p>
                  </a:txBody>
                  <a:tcPr marL="47385" marR="47385"/>
                </a:tc>
                <a:tc rowSpan="4">
                  <a:txBody>
                    <a:bodyPr/>
                    <a:lstStyle/>
                    <a:p>
                      <a:r>
                        <a:rPr lang="en-GB" sz="1400" dirty="0"/>
                        <a:t>9 + 6</a:t>
                      </a:r>
                    </a:p>
                  </a:txBody>
                  <a:tcPr marL="47385" marR="4738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2"/>
                        <a:tabLst/>
                        <a:defRPr/>
                      </a:pPr>
                      <a:r>
                        <a:rPr lang="en-US" sz="1400" baseline="0" dirty="0"/>
                        <a:t>Present information on complex subjects clearly and concisely</a:t>
                      </a:r>
                    </a:p>
                  </a:txBody>
                  <a:tcPr marL="47385" marR="47385"/>
                </a:tc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3"/>
                        <a:tabLst/>
                        <a:defRPr/>
                      </a:pPr>
                      <a:r>
                        <a:rPr lang="en-US" sz="1400" baseline="0" dirty="0"/>
                        <a:t>Use a range of writing styles for different purposes</a:t>
                      </a:r>
                    </a:p>
                  </a:txBody>
                  <a:tcPr marL="47385" marR="47385"/>
                </a:tc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4"/>
                        <a:tabLst/>
                        <a:defRPr/>
                      </a:pPr>
                      <a:r>
                        <a:rPr lang="en-US" sz="1400" baseline="0" dirty="0"/>
                        <a:t>Use a range of sentence structures, including complex sentences, and paragraphs to </a:t>
                      </a:r>
                      <a:r>
                        <a:rPr lang="en-US" sz="1400" baseline="0" dirty="0" err="1"/>
                        <a:t>organise</a:t>
                      </a:r>
                      <a:r>
                        <a:rPr lang="en-US" sz="1400" baseline="0" dirty="0"/>
                        <a:t> written communication effectively</a:t>
                      </a:r>
                    </a:p>
                  </a:txBody>
                  <a:tcPr marL="47385" marR="47385"/>
                </a:tc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5"/>
                        <a:tabLst/>
                        <a:defRPr/>
                      </a:pPr>
                      <a:r>
                        <a:rPr lang="en-US" sz="1400" baseline="0" dirty="0"/>
                        <a:t>Punctuate written text using commas, apostrophes and inverted commas accurately</a:t>
                      </a:r>
                    </a:p>
                  </a:txBody>
                  <a:tcPr marL="47385" marR="47385"/>
                </a:tc>
                <a:tc rowSpan="2">
                  <a:txBody>
                    <a:bodyPr/>
                    <a:lstStyle/>
                    <a:p>
                      <a:r>
                        <a:rPr lang="en-GB" sz="1400" dirty="0"/>
                        <a:t>10</a:t>
                      </a:r>
                    </a:p>
                  </a:txBody>
                  <a:tcPr marL="47385" marR="47385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 startAt="6"/>
                        <a:tabLst/>
                        <a:defRPr/>
                      </a:pPr>
                      <a:r>
                        <a:rPr lang="en-US" sz="1400" baseline="0" dirty="0"/>
                        <a:t>Ensure written work is fit for purpose and audience, with accurate spelling and grammar that support clear meaning in a range of text types.</a:t>
                      </a:r>
                    </a:p>
                  </a:txBody>
                  <a:tcPr marL="47385" marR="47385"/>
                </a:tc>
                <a:tc vMerge="1"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</p:spTree>
    <p:extLst>
      <p:ext uri="{BB962C8B-B14F-4D97-AF65-F5344CB8AC3E}">
        <p14:creationId xmlns:p14="http://schemas.microsoft.com/office/powerpoint/2010/main" val="56529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for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707840"/>
            <a:ext cx="5673600" cy="4134160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Designed to help tutors and curriculum managers understand structure, content and mark allocations within City &amp; Guilds’ external assessments</a:t>
            </a:r>
          </a:p>
          <a:p>
            <a:pPr lvl="1">
              <a:lnSpc>
                <a:spcPct val="100000"/>
              </a:lnSpc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Written by our Chief Examiner – intended to provide direct insight into what our markers expect to see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Must be read in conjunction with qualification specifications (as set out in Section 5 of Essential Skills qualifications handbook)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Periodic examiner reports as well – a shorter document, commenting on any specific patterns or trends we’ve noticed recently.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3514" b="2139"/>
          <a:stretch/>
        </p:blipFill>
        <p:spPr>
          <a:xfrm rot="1313352">
            <a:off x="6944706" y="1066449"/>
            <a:ext cx="3266811" cy="496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85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16" y="3045175"/>
            <a:ext cx="5939454" cy="1118423"/>
          </a:xfrm>
        </p:spPr>
        <p:txBody>
          <a:bodyPr/>
          <a:lstStyle/>
          <a:p>
            <a:r>
              <a:rPr lang="en-GB" dirty="0"/>
              <a:t>Application of Number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4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Application of Number –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707840"/>
            <a:ext cx="6631415" cy="4134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dirty="0"/>
              <a:t>Single assessment paper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1 hour 30 minutes.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Each paper assesses </a:t>
            </a:r>
            <a:r>
              <a:rPr lang="en-GB" sz="1800" b="1" dirty="0"/>
              <a:t>100%</a:t>
            </a:r>
            <a:r>
              <a:rPr lang="en-GB" sz="1800" dirty="0"/>
              <a:t> of skill standard and at least </a:t>
            </a:r>
            <a:r>
              <a:rPr lang="en-GB" sz="1800" b="1" dirty="0"/>
              <a:t>80%</a:t>
            </a:r>
            <a:r>
              <a:rPr lang="en-GB" sz="1800" dirty="0"/>
              <a:t> of the coverage and range.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Level </a:t>
            </a:r>
            <a:r>
              <a:rPr lang="en-GB" sz="1800" b="1" dirty="0"/>
              <a:t>1</a:t>
            </a:r>
            <a:r>
              <a:rPr lang="en-GB" sz="1800" dirty="0"/>
              <a:t> comprises </a:t>
            </a:r>
            <a:r>
              <a:rPr lang="en-GB" sz="1800" b="1" dirty="0"/>
              <a:t>three</a:t>
            </a:r>
            <a:r>
              <a:rPr lang="en-GB" sz="1800" dirty="0"/>
              <a:t> holistic tasks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each worth 15 marks (total of 45 marks available) 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each has a Number, MSS or Data focus.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Level </a:t>
            </a:r>
            <a:r>
              <a:rPr lang="en-GB" sz="1800" b="1" dirty="0"/>
              <a:t>2</a:t>
            </a:r>
            <a:r>
              <a:rPr lang="en-GB" sz="1800" dirty="0"/>
              <a:t> comprises </a:t>
            </a:r>
            <a:r>
              <a:rPr lang="en-GB" sz="1800" b="1" dirty="0"/>
              <a:t>two</a:t>
            </a:r>
            <a:r>
              <a:rPr lang="en-GB" sz="1800" dirty="0"/>
              <a:t> holistic tasks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each worth 25 marks (total of 50 marks available).</a:t>
            </a:r>
          </a:p>
          <a:p>
            <a:pPr>
              <a:lnSpc>
                <a:spcPct val="100000"/>
              </a:lnSpc>
            </a:pPr>
            <a:r>
              <a:rPr lang="en-GB" sz="1800" dirty="0"/>
              <a:t>Equal weighting of marks between Represent, Calculate and Interpret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only about a third of marks relate to carrying out calculations; the other two thirds relate to representing and interpreting.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44663044"/>
              </p:ext>
            </p:extLst>
          </p:nvPr>
        </p:nvGraphicFramePr>
        <p:xfrm>
          <a:off x="6809239" y="1513480"/>
          <a:ext cx="4491288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91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Guidance for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707840"/>
            <a:ext cx="5794189" cy="4134160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Designed to help tutors and curriculum managers understand structure, content and mark allocations within City &amp; Guilds’ external assessments</a:t>
            </a:r>
          </a:p>
          <a:p>
            <a:pPr lvl="1">
              <a:lnSpc>
                <a:spcPct val="100000"/>
              </a:lnSpc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Written by our Chief Examiner – intended to provide direct insight into what our markers expect to see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Must be read in conjunction with qualification specifications (as set out in Section 5 of Essential Skills qualifications handbook)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Periodic examiner reports as well - </a:t>
            </a:r>
            <a:r>
              <a:rPr lang="en-GB" sz="1800" dirty="0"/>
              <a:t>shorter document, commenting on any specific patterns or trends we’ve noticed recently.</a:t>
            </a:r>
          </a:p>
          <a:p>
            <a:pPr>
              <a:lnSpc>
                <a:spcPct val="100000"/>
              </a:lnSpc>
            </a:pP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/>
          <a:srcRect r="1967"/>
          <a:stretch/>
        </p:blipFill>
        <p:spPr>
          <a:xfrm rot="1320000">
            <a:off x="7742884" y="655544"/>
            <a:ext cx="3331555" cy="5076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1531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find out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>
                <a:solidFill>
                  <a:schemeClr val="tx1"/>
                </a:solidFill>
              </a:rPr>
              <a:t>For more information about our complete range of products and services to support literacy, numeracy and other essential skills, please visit: </a:t>
            </a:r>
            <a:r>
              <a:rPr lang="en-GB" b="0" dirty="0">
                <a:hlinkClick r:id="rId2"/>
              </a:rPr>
              <a:t>cityandguilds.com/mathsandenglish</a:t>
            </a:r>
            <a:r>
              <a:rPr lang="en-GB" b="0" dirty="0"/>
              <a:t>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You can also follow:</a:t>
            </a:r>
          </a:p>
          <a:p>
            <a:r>
              <a:rPr lang="en-GB" b="0" dirty="0">
                <a:solidFill>
                  <a:schemeClr val="tx1"/>
                </a:solidFill>
              </a:rPr>
              <a:t>our Industry Manager @</a:t>
            </a:r>
            <a:r>
              <a:rPr lang="en-GB" b="0" dirty="0" err="1">
                <a:solidFill>
                  <a:schemeClr val="tx1"/>
                </a:solidFill>
              </a:rPr>
              <a:t>MathsEnglish_CG</a:t>
            </a:r>
            <a:endParaRPr lang="en-GB" b="0" dirty="0">
              <a:solidFill>
                <a:schemeClr val="tx1"/>
              </a:solidFill>
            </a:endParaRPr>
          </a:p>
          <a:p>
            <a:r>
              <a:rPr lang="en-GB" b="0" dirty="0">
                <a:solidFill>
                  <a:schemeClr val="tx1"/>
                </a:solidFill>
              </a:rPr>
              <a:t>our Technical Advisors: </a:t>
            </a:r>
          </a:p>
          <a:p>
            <a:r>
              <a:rPr lang="en-GB" b="0" dirty="0">
                <a:solidFill>
                  <a:schemeClr val="tx1"/>
                </a:solidFill>
              </a:rPr>
              <a:t>@PaulSceeny_CG</a:t>
            </a:r>
          </a:p>
          <a:p>
            <a:r>
              <a:rPr lang="en-GB" b="0" dirty="0">
                <a:solidFill>
                  <a:schemeClr val="tx1"/>
                </a:solidFill>
              </a:rPr>
              <a:t>@KatherineC_CG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7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find things…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085760"/>
              </p:ext>
            </p:extLst>
          </p:nvPr>
        </p:nvGraphicFramePr>
        <p:xfrm>
          <a:off x="515937" y="1697090"/>
          <a:ext cx="11160126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9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aseline="0" dirty="0"/>
                        <a:t>Our principal web 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SmartScreen</a:t>
                      </a:r>
                      <a:r>
                        <a:rPr lang="en-US" dirty="0"/>
                        <a:t> is our teaching and learning platform. Search for </a:t>
                      </a:r>
                      <a:r>
                        <a:rPr lang="en-US" dirty="0">
                          <a:hlinkClick r:id="rId3"/>
                        </a:rPr>
                        <a:t>www.smartscreen.co.uk</a:t>
                      </a:r>
                      <a:r>
                        <a:rPr lang="en-US" dirty="0"/>
                        <a:t> or link through any webpage.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Walled Garden </a:t>
                      </a:r>
                      <a:r>
                        <a:rPr lang="en-US" dirty="0"/>
                        <a:t>is our secure administration portal – for registrations, entries, results, purchases,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cityandguilds.com</a:t>
                      </a:r>
                      <a:r>
                        <a:rPr lang="en-US" dirty="0"/>
                        <a:t> is our public website –</a:t>
                      </a:r>
                      <a:r>
                        <a:rPr lang="en-US" baseline="0" dirty="0"/>
                        <a:t>  </a:t>
                      </a:r>
                      <a:r>
                        <a:rPr lang="en-US" dirty="0"/>
                        <a:t>qualification specifications,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handbooks, assessment materials</a:t>
                      </a:r>
                      <a:r>
                        <a:rPr lang="en-US" baseline="0" dirty="0"/>
                        <a:t> and other guidance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Sign up at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>
                          <a:hlinkClick r:id="rId4"/>
                        </a:rPr>
                        <a:t>www.cityandguilds.com/updates</a:t>
                      </a:r>
                      <a:r>
                        <a:rPr lang="en-GB" baseline="0" dirty="0"/>
                        <a:t> to receive regular email alerts and updates.</a:t>
                      </a:r>
                    </a:p>
                    <a:p>
                      <a:r>
                        <a:rPr lang="en-GB" sz="1400" i="0" baseline="0" dirty="0"/>
                        <a:t>Be sure to select </a:t>
                      </a:r>
                      <a:r>
                        <a:rPr lang="en-GB" sz="1400" b="1" i="0" baseline="0" dirty="0"/>
                        <a:t>Maths and English </a:t>
                      </a:r>
                      <a:r>
                        <a:rPr lang="en-GB" sz="1400" i="0" baseline="0" dirty="0"/>
                        <a:t>and/or </a:t>
                      </a:r>
                      <a:r>
                        <a:rPr lang="en-GB" sz="1400" b="1" i="0" baseline="0" dirty="0"/>
                        <a:t>Essential Skills NI </a:t>
                      </a:r>
                      <a:r>
                        <a:rPr lang="en-GB" sz="1400" i="0" baseline="0" dirty="0"/>
                        <a:t>when asked for your preferences. </a:t>
                      </a:r>
                      <a:endParaRPr lang="en-GB" sz="14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3" y="2134931"/>
            <a:ext cx="2246792" cy="4447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57"/>
          <a:stretch/>
        </p:blipFill>
        <p:spPr>
          <a:xfrm>
            <a:off x="751282" y="2827496"/>
            <a:ext cx="2246793" cy="349736"/>
          </a:xfrm>
          <a:prstGeom prst="rect">
            <a:avLst/>
          </a:prstGeom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1" y="3331722"/>
            <a:ext cx="747600" cy="5446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80F848-B2CD-45B0-9784-FA741F01A8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4328" y="4108498"/>
            <a:ext cx="1883747" cy="8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50" y="612594"/>
            <a:ext cx="11564299" cy="714375"/>
          </a:xfrm>
        </p:spPr>
        <p:txBody>
          <a:bodyPr/>
          <a:lstStyle/>
          <a:p>
            <a:r>
              <a:rPr lang="en-GB" dirty="0"/>
              <a:t>Navigating the cityandguilds.com site…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440" y="1549284"/>
            <a:ext cx="4436400" cy="4134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 b="0" dirty="0">
                <a:solidFill>
                  <a:schemeClr val="tx1"/>
                </a:solidFill>
              </a:rPr>
              <a:t>Go to </a:t>
            </a:r>
            <a:r>
              <a:rPr lang="en-GB" sz="1800" b="0" dirty="0">
                <a:hlinkClick r:id="rId3"/>
              </a:rPr>
              <a:t>cityandguilds.com/mathsandenglish</a:t>
            </a:r>
            <a:r>
              <a:rPr lang="en-GB" sz="1800" b="0" dirty="0"/>
              <a:t>, </a:t>
            </a:r>
            <a:r>
              <a:rPr lang="en-GB" sz="1800" b="0" dirty="0">
                <a:solidFill>
                  <a:schemeClr val="tx1"/>
                </a:solidFill>
              </a:rPr>
              <a:t>then click on the links to Northern Ireland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The landing page contains an overview, with links to the Essential Skills (4800) webpage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It also links to our ESOL Skills for Life (4692) suite.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In the Quick Links box there are links to an updates page for all relevant NI qualifications.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10169"/>
          <a:stretch/>
        </p:blipFill>
        <p:spPr>
          <a:xfrm>
            <a:off x="6383101" y="1256877"/>
            <a:ext cx="4626687" cy="498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3496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Locating the key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00" y="1707840"/>
            <a:ext cx="4436400" cy="155219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 b="0" dirty="0">
                <a:solidFill>
                  <a:schemeClr val="tx1"/>
                </a:solidFill>
              </a:rPr>
              <a:t>Go to </a:t>
            </a:r>
            <a:r>
              <a:rPr lang="en-GB" sz="1800" b="0" dirty="0">
                <a:hlinkClick r:id="rId2"/>
              </a:rPr>
              <a:t>cityandguilds.com</a:t>
            </a:r>
            <a:endParaRPr lang="en-GB" sz="1800" b="0" dirty="0"/>
          </a:p>
          <a:p>
            <a:pPr>
              <a:lnSpc>
                <a:spcPct val="100000"/>
              </a:lnSpc>
            </a:pPr>
            <a:r>
              <a:rPr lang="en-GB" sz="1800" b="0" dirty="0">
                <a:solidFill>
                  <a:schemeClr val="tx1"/>
                </a:solidFill>
              </a:rPr>
              <a:t>Type in qualification number 4800 to find our Essential Skills NI qualification information and documents webpage.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5E3F3-91D3-40BB-916A-5B9FA3AA7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00" y="352885"/>
            <a:ext cx="5676900" cy="595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ounded Rectangular Callout 8"/>
          <p:cNvSpPr/>
          <p:nvPr/>
        </p:nvSpPr>
        <p:spPr>
          <a:xfrm>
            <a:off x="1132188" y="4333990"/>
            <a:ext cx="2807208" cy="1287795"/>
          </a:xfrm>
          <a:prstGeom prst="wedgeRoundRectCallout">
            <a:avLst>
              <a:gd name="adj1" fmla="val 136618"/>
              <a:gd name="adj2" fmla="val -17901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GB" dirty="0"/>
              <a:t>Look out for the </a:t>
            </a:r>
            <a:r>
              <a:rPr lang="en-GB" b="1" dirty="0"/>
              <a:t>Information</a:t>
            </a:r>
            <a:r>
              <a:rPr lang="en-GB" dirty="0"/>
              <a:t> and </a:t>
            </a:r>
            <a:r>
              <a:rPr lang="en-GB" b="1" dirty="0"/>
              <a:t>Documents</a:t>
            </a:r>
            <a:r>
              <a:rPr lang="en-GB" dirty="0"/>
              <a:t> tabs at the top of the page.</a:t>
            </a:r>
          </a:p>
        </p:txBody>
      </p:sp>
    </p:spTree>
    <p:extLst>
      <p:ext uri="{BB962C8B-B14F-4D97-AF65-F5344CB8AC3E}">
        <p14:creationId xmlns:p14="http://schemas.microsoft.com/office/powerpoint/2010/main" val="20875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Key documents: curriculum vs qualification handbook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8000" y="1707840"/>
            <a:ext cx="6112800" cy="41341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accent4"/>
                </a:solidFill>
              </a:rPr>
              <a:t>Essential Skills Standards and Curriculum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Published by NI Department for the </a:t>
            </a:r>
            <a:r>
              <a:rPr lang="en-US" b="0" dirty="0">
                <a:solidFill>
                  <a:schemeClr val="tx1"/>
                </a:solidFill>
              </a:rPr>
              <a:t>Economy (</a:t>
            </a:r>
            <a:r>
              <a:rPr lang="en-US" b="0" dirty="0" err="1">
                <a:solidFill>
                  <a:schemeClr val="tx1"/>
                </a:solidFill>
              </a:rPr>
              <a:t>DfE</a:t>
            </a:r>
            <a:r>
              <a:rPr lang="en-US" b="0" dirty="0">
                <a:solidFill>
                  <a:schemeClr val="tx1"/>
                </a:solidFill>
              </a:rPr>
              <a:t>).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Sets out technical range of skills, knowledge and understanding expected at</a:t>
            </a:r>
            <a:br>
              <a:rPr lang="en-US" b="0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each level, with examples of contexts where these could be taught.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Should underpin teaching of Essential Skills subject content.</a:t>
            </a:r>
            <a:br>
              <a:rPr lang="en-US" b="0" dirty="0">
                <a:solidFill>
                  <a:schemeClr val="tx1"/>
                </a:solidFill>
              </a:rPr>
            </a:br>
            <a:endParaRPr lang="en-GB" b="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solidFill>
                  <a:schemeClr val="accent4"/>
                </a:solidFill>
              </a:rPr>
              <a:t>Essential Skills Qualification Specifications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Qualification/Subject Criteria devised by CCEA Regulation</a:t>
            </a:r>
          </a:p>
          <a:p>
            <a:pPr marL="571500"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Common to all awarding organisations.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Sets out skill standards, coverage and range Essential Skills</a:t>
            </a:r>
            <a:br>
              <a:rPr lang="en-GB" b="0" dirty="0">
                <a:solidFill>
                  <a:schemeClr val="tx1"/>
                </a:solidFill>
              </a:rPr>
            </a:br>
            <a:r>
              <a:rPr lang="en-GB" b="0" dirty="0">
                <a:solidFill>
                  <a:schemeClr val="tx1"/>
                </a:solidFill>
              </a:rPr>
              <a:t>qualifications must assess (as well as prescribing assessment model).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Incorporated into our Essential Skills qualifications handbook.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2646">
            <a:off x="9210075" y="3967930"/>
            <a:ext cx="1708037" cy="2284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72817">
            <a:off x="7330221" y="1924324"/>
            <a:ext cx="1671928" cy="231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826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50" y="658812"/>
            <a:ext cx="11564299" cy="714375"/>
          </a:xfrm>
        </p:spPr>
        <p:txBody>
          <a:bodyPr/>
          <a:lstStyle/>
          <a:p>
            <a:r>
              <a:rPr lang="en-GB" dirty="0"/>
              <a:t>Assessment model – 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310" y="1527659"/>
            <a:ext cx="4871064" cy="26675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/>
              <a:t>Communication at levels 1 and 2</a:t>
            </a:r>
          </a:p>
          <a:p>
            <a:pPr>
              <a:lnSpc>
                <a:spcPct val="100000"/>
              </a:lnSpc>
            </a:pPr>
            <a:r>
              <a:rPr lang="en-US" sz="1800" b="0" dirty="0"/>
              <a:t>Reading/Writing: externally set and marked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Single paper, with discrete Reading and Writing sections</a:t>
            </a:r>
          </a:p>
          <a:p>
            <a:pPr>
              <a:lnSpc>
                <a:spcPct val="100000"/>
              </a:lnSpc>
            </a:pPr>
            <a:r>
              <a:rPr lang="en-GB" sz="1800" b="0" dirty="0"/>
              <a:t>Speaking &amp; Listening: criterion-based internal assessment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involving discussion, talk/presentation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6361043" y="3165198"/>
            <a:ext cx="4436400" cy="208450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latin typeface="+mn-lt"/>
              </a:rPr>
              <a:t>Adult Literacy at Entry level</a:t>
            </a:r>
            <a:br>
              <a:rPr lang="en-GB" sz="1800" b="1" dirty="0">
                <a:latin typeface="+mn-lt"/>
              </a:rPr>
            </a:br>
            <a:r>
              <a:rPr lang="en-GB" sz="1800" b="1" dirty="0">
                <a:latin typeface="+mn-lt"/>
              </a:rPr>
              <a:t>Adult Numeracy at Entry level</a:t>
            </a:r>
          </a:p>
          <a:p>
            <a:pPr>
              <a:lnSpc>
                <a:spcPct val="100000"/>
              </a:lnSpc>
            </a:pPr>
            <a:r>
              <a:rPr lang="en-GB" sz="1800" b="0" dirty="0">
                <a:latin typeface="+mn-lt"/>
              </a:rPr>
              <a:t>externally-set, internally marked tasks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+mn-lt"/>
              </a:rPr>
              <a:t>Bank of tasks available to download from</a:t>
            </a:r>
            <a:br>
              <a:rPr lang="en-GB" sz="1800" dirty="0">
                <a:latin typeface="+mn-lt"/>
              </a:rPr>
            </a:br>
            <a:r>
              <a:rPr lang="en-GB" sz="1800" dirty="0">
                <a:latin typeface="+mn-lt"/>
              </a:rPr>
              <a:t>City &amp; Guilds website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password required for live tasks.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19B47-0255-47F7-BB72-2C70246BC04E}"/>
              </a:ext>
            </a:extLst>
          </p:cNvPr>
          <p:cNvSpPr txBox="1"/>
          <p:nvPr/>
        </p:nvSpPr>
        <p:spPr>
          <a:xfrm>
            <a:off x="456310" y="4407011"/>
            <a:ext cx="487106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accent4"/>
                </a:solidFill>
              </a:rPr>
              <a:t>Application of Number at levels 1 and 2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Externally set and marked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Single paper covering all skill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2F020-35F2-4DD8-8D80-A6425B2FF3D2}"/>
              </a:ext>
            </a:extLst>
          </p:cNvPr>
          <p:cNvSpPr txBox="1"/>
          <p:nvPr/>
        </p:nvSpPr>
        <p:spPr>
          <a:xfrm>
            <a:off x="6361042" y="1533455"/>
            <a:ext cx="44363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accent4"/>
                </a:solidFill>
                <a:latin typeface="+mn-lt"/>
              </a:rPr>
              <a:t>ICT at levels 1 and 2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+mn-lt"/>
              </a:rPr>
              <a:t>Portfolio assessment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latin typeface="+mn-lt"/>
              </a:rPr>
              <a:t>Criterion-based, internally assessed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9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Remember: Essential Skills qualifications are a blend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515938" y="2305050"/>
          <a:ext cx="9156700" cy="404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978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points to bear in mind: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Essential Skills qualifications are concerned with the practical ability to apply communication and number skills within purposeful contexts.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Less subject content than GCSE, but much more emphasis on applying knowledge/understanding.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Scenario-based assessments – working through a ‘problem’ (and deciding what’s needed to tackle it).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5851655" y="1535562"/>
            <a:ext cx="4873388" cy="4134160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There is a new Instructions for Conducting Examinations (ICE) document available from the website.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Level 1 and Level 2 exams are ‘On demand’ so that learners can take an assessment when they are ready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All assessments are </a:t>
            </a:r>
            <a:r>
              <a:rPr lang="en-GB" sz="1800"/>
              <a:t>delivered in a paper-based format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6710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999" y="1707840"/>
            <a:ext cx="8802991" cy="4134160"/>
          </a:xfrm>
        </p:spPr>
        <p:txBody>
          <a:bodyPr>
            <a:normAutofit/>
          </a:bodyPr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External assessment results initially released to Walled Garden</a:t>
            </a:r>
          </a:p>
          <a:p>
            <a:pPr lvl="1">
              <a:lnSpc>
                <a:spcPct val="100000"/>
              </a:lnSpc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Hard copy confirmation sent a few days later, along with</a:t>
            </a:r>
          </a:p>
          <a:p>
            <a:pPr marL="571500"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Notification of Candidate Results (NCR)</a:t>
            </a:r>
          </a:p>
          <a:p>
            <a:pPr marL="571500"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Certificate (where due)</a:t>
            </a:r>
          </a:p>
          <a:p>
            <a:pPr lvl="2" indent="0">
              <a:lnSpc>
                <a:spcPct val="100000"/>
              </a:lnSpc>
              <a:buNone/>
            </a:pPr>
            <a:endParaRPr lang="en-GB" sz="1800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As well as confirming grade, NCR also displays performance codes, indicating relative performance against each skill standard.</a:t>
            </a:r>
          </a:p>
          <a:p>
            <a:pPr lvl="1">
              <a:lnSpc>
                <a:spcPct val="100000"/>
              </a:lnSpc>
            </a:pPr>
            <a:endParaRPr lang="en-GB" sz="1800" b="0" dirty="0">
              <a:solidFill>
                <a:schemeClr val="tx1"/>
              </a:solidFill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chemeClr val="tx1"/>
                </a:solidFill>
              </a:rPr>
              <a:t>A glossary of these codes can be found in the Essential Skills qualifications handbook (see pages 32-36).</a:t>
            </a:r>
          </a:p>
          <a:p>
            <a:pPr>
              <a:lnSpc>
                <a:spcPct val="100000"/>
              </a:lnSpc>
            </a:pP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Autumn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City &amp; Guilds: Essential Skills qualifications (Northern Ireland) (4800)</a:t>
            </a:r>
          </a:p>
        </p:txBody>
      </p:sp>
    </p:spTree>
    <p:extLst>
      <p:ext uri="{BB962C8B-B14F-4D97-AF65-F5344CB8AC3E}">
        <p14:creationId xmlns:p14="http://schemas.microsoft.com/office/powerpoint/2010/main" val="1179456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A291C"/>
      </a:accent1>
      <a:accent2>
        <a:srgbClr val="FE5000"/>
      </a:accent2>
      <a:accent3>
        <a:srgbClr val="FFA300"/>
      </a:accent3>
      <a:accent4>
        <a:srgbClr val="DA291C"/>
      </a:accent4>
      <a:accent5>
        <a:srgbClr val="FE5000"/>
      </a:accent5>
      <a:accent6>
        <a:srgbClr val="FFA300"/>
      </a:accent6>
      <a:hlink>
        <a:srgbClr val="DA291C"/>
      </a:hlink>
      <a:folHlink>
        <a:srgbClr val="FE5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y &amp; Guilds" id="{0B7FCD9E-9774-497F-BD4C-7A227B996B1E}" vid="{BBBF24C2-6B7F-42E7-87C1-13E660B78B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D821A724632041B4F4ADC8C49ADCE8" ma:contentTypeVersion="12" ma:contentTypeDescription="Create a new document." ma:contentTypeScope="" ma:versionID="5751a43711e9d466a0049f7dad20cb5c">
  <xsd:schema xmlns:xsd="http://www.w3.org/2001/XMLSchema" xmlns:xs="http://www.w3.org/2001/XMLSchema" xmlns:p="http://schemas.microsoft.com/office/2006/metadata/properties" xmlns:ns2="5e318cbb-c201-40f0-a1d8-5322607eca0c" xmlns:ns3="5c50570f-07c2-4426-9fe4-f1a4a7d888f4" targetNamespace="http://schemas.microsoft.com/office/2006/metadata/properties" ma:root="true" ma:fieldsID="88dbdc9e4f8fff01949db2b9deb0edb5" ns2:_="" ns3:_="">
    <xsd:import namespace="5e318cbb-c201-40f0-a1d8-5322607eca0c"/>
    <xsd:import namespace="5c50570f-07c2-4426-9fe4-f1a4a7d888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ocument_x0020_Type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18cbb-c201-40f0-a1d8-5322607ec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ocument_x0020_Type" ma:index="10" nillable="true" ma:displayName="Document Type" ma:internalName="Document_x0020_Type">
      <xsd:simpleType>
        <xsd:restriction base="dms:Text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0570f-07c2-4426-9fe4-f1a4a7d888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5e318cbb-c201-40f0-a1d8-5322607eca0c" xsi:nil="true"/>
  </documentManagement>
</p:properties>
</file>

<file path=customXml/itemProps1.xml><?xml version="1.0" encoding="utf-8"?>
<ds:datastoreItem xmlns:ds="http://schemas.openxmlformats.org/officeDocument/2006/customXml" ds:itemID="{C4EF6BAD-CF36-4C4F-91BD-7E75500F2A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318cbb-c201-40f0-a1d8-5322607eca0c"/>
    <ds:schemaRef ds:uri="5c50570f-07c2-4426-9fe4-f1a4a7d88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8DE4BB-5C64-4611-8BBC-A9C6594B76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2B8640-8350-4F92-84CD-06E19BAA5F28}">
  <ds:schemaRefs>
    <ds:schemaRef ds:uri="http://purl.org/dc/elements/1.1/"/>
    <ds:schemaRef ds:uri="http://schemas.microsoft.com/office/2006/metadata/properties"/>
    <ds:schemaRef ds:uri="5c50570f-07c2-4426-9fe4-f1a4a7d888f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e318cbb-c201-40f0-a1d8-5322607eca0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1739</Words>
  <Application>Microsoft Office PowerPoint</Application>
  <PresentationFormat>Widescreen</PresentationFormat>
  <Paragraphs>214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Nunito Sans</vt:lpstr>
      <vt:lpstr>Symbol</vt:lpstr>
      <vt:lpstr>System Font</vt:lpstr>
      <vt:lpstr>Office Theme</vt:lpstr>
      <vt:lpstr>Essential Skills qualifications (NI) </vt:lpstr>
      <vt:lpstr>Where to find things…</vt:lpstr>
      <vt:lpstr>Navigating the cityandguilds.com site…</vt:lpstr>
      <vt:lpstr>Locating the key information</vt:lpstr>
      <vt:lpstr>Key documents: curriculum vs qualification handbook</vt:lpstr>
      <vt:lpstr>Assessment model – in summary</vt:lpstr>
      <vt:lpstr>Remember: Essential Skills qualifications are a blend</vt:lpstr>
      <vt:lpstr>Key points to bear in mind:</vt:lpstr>
      <vt:lpstr>Performance feedback</vt:lpstr>
      <vt:lpstr>Communication – Reading and Writing</vt:lpstr>
      <vt:lpstr>Communication (Reading and Writing) – key points</vt:lpstr>
      <vt:lpstr>Level 1: what’s being assessed?</vt:lpstr>
      <vt:lpstr>Level 2: what’s being assessed?</vt:lpstr>
      <vt:lpstr>Guidance for Delivery</vt:lpstr>
      <vt:lpstr>Application of Number</vt:lpstr>
      <vt:lpstr>Application of Number – key points</vt:lpstr>
      <vt:lpstr>Guidance for Delivery</vt:lpstr>
      <vt:lpstr>To find out more…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&amp; Guilds ppt template deck</dc:title>
  <dc:creator>Ryan Jones</dc:creator>
  <cp:lastModifiedBy>Amanda Kelly</cp:lastModifiedBy>
  <cp:revision>30</cp:revision>
  <dcterms:created xsi:type="dcterms:W3CDTF">2019-01-18T15:44:26Z</dcterms:created>
  <dcterms:modified xsi:type="dcterms:W3CDTF">2021-02-02T12:11:46Z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0x01010048D821A724632041B4F4ADC8C49ADCE8</vt:lpwstr>
  </property>
</Properties>
</file>