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15" r:id="rId5"/>
    <p:sldId id="329" r:id="rId6"/>
    <p:sldId id="331" r:id="rId7"/>
    <p:sldId id="316" r:id="rId8"/>
    <p:sldId id="320" r:id="rId9"/>
    <p:sldId id="330" r:id="rId10"/>
    <p:sldId id="317" r:id="rId11"/>
    <p:sldId id="295" r:id="rId12"/>
    <p:sldId id="321" r:id="rId13"/>
    <p:sldId id="322" r:id="rId14"/>
    <p:sldId id="324" r:id="rId15"/>
    <p:sldId id="325" r:id="rId16"/>
    <p:sldId id="327" r:id="rId17"/>
    <p:sldId id="328" r:id="rId18"/>
    <p:sldId id="296"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orient="horz" pos="1117" userDrawn="1">
          <p15:clr>
            <a:srgbClr val="A4A3A4"/>
          </p15:clr>
        </p15:guide>
        <p15:guide id="4"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5B9"/>
    <a:srgbClr val="323B8B"/>
    <a:srgbClr val="3C2C4A"/>
    <a:srgbClr val="622E64"/>
    <a:srgbClr val="9E49A2"/>
    <a:srgbClr val="863F89"/>
    <a:srgbClr val="6C326E"/>
    <a:srgbClr val="8A273C"/>
    <a:srgbClr val="E63F3B"/>
    <a:srgbClr val="C22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CE3BB-12FE-4A40-BBCE-27558854509D}" v="10" dt="2019-06-18T08:58:28.642"/>
    <p1510:client id="{718EE198-0612-3E45-A6CD-06904C637250}" v="5" dt="2019-06-18T06:22:37.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4685" autoAdjust="0"/>
  </p:normalViewPr>
  <p:slideViewPr>
    <p:cSldViewPr snapToGrid="0" showGuides="1">
      <p:cViewPr varScale="1">
        <p:scale>
          <a:sx n="97" d="100"/>
          <a:sy n="97" d="100"/>
        </p:scale>
        <p:origin x="1596" y="78"/>
      </p:cViewPr>
      <p:guideLst>
        <p:guide orient="horz" pos="2160"/>
        <p:guide pos="3863"/>
        <p:guide orient="horz" pos="1117"/>
        <p:guide pos="18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5B1D48-1B3F-41E4-96B5-1A02D54CA596}" type="datetimeFigureOut">
              <a:rPr lang="en-GB" smtClean="0"/>
              <a:t>18/06/2019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62A526-44C6-459A-B0F9-0E1758589DD6}" type="slidenum">
              <a:rPr lang="en-GB" smtClean="0"/>
              <a:t>‹#›</a:t>
            </a:fld>
            <a:endParaRPr lang="en-GB"/>
          </a:p>
        </p:txBody>
      </p:sp>
    </p:spTree>
    <p:extLst>
      <p:ext uri="{BB962C8B-B14F-4D97-AF65-F5344CB8AC3E}">
        <p14:creationId xmlns:p14="http://schemas.microsoft.com/office/powerpoint/2010/main" val="61068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A5E90-2FFC-40FA-B7BA-E5E4DC2087F4}" type="datetimeFigureOut">
              <a:rPr lang="en-GB" smtClean="0"/>
              <a:t>18/06/2019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D757A-4954-4067-B6D7-6A2E5570474C}" type="slidenum">
              <a:rPr lang="en-GB" smtClean="0"/>
              <a:t>‹#›</a:t>
            </a:fld>
            <a:endParaRPr lang="en-GB"/>
          </a:p>
        </p:txBody>
      </p:sp>
    </p:spTree>
    <p:extLst>
      <p:ext uri="{BB962C8B-B14F-4D97-AF65-F5344CB8AC3E}">
        <p14:creationId xmlns:p14="http://schemas.microsoft.com/office/powerpoint/2010/main" val="29228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directsales@cityandguilds.com.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D757A-4954-4067-B6D7-6A2E5570474C}" type="slidenum">
              <a:rPr lang="en-GB" smtClean="0"/>
              <a:t>5</a:t>
            </a:fld>
            <a:endParaRPr lang="en-GB"/>
          </a:p>
        </p:txBody>
      </p:sp>
    </p:spTree>
    <p:extLst>
      <p:ext uri="{BB962C8B-B14F-4D97-AF65-F5344CB8AC3E}">
        <p14:creationId xmlns:p14="http://schemas.microsoft.com/office/powerpoint/2010/main" val="179392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568745">
              <a:defRPr/>
            </a:pPr>
            <a:r>
              <a:rPr lang="en-US" sz="2100" dirty="0"/>
              <a:t>MATT / PAUL</a:t>
            </a:r>
          </a:p>
          <a:p>
            <a:endParaRPr lang="en-GB" sz="2100" b="1" dirty="0"/>
          </a:p>
          <a:p>
            <a:endParaRPr lang="en-GB" sz="2100" b="1" dirty="0"/>
          </a:p>
          <a:p>
            <a:r>
              <a:rPr lang="en-GB" sz="2100" b="1" dirty="0"/>
              <a:t>End-point assessment pack </a:t>
            </a:r>
            <a:r>
              <a:rPr lang="en-GB" sz="2100" dirty="0"/>
              <a:t>: pass word included in SS. The end-point assessment pack includes details behind the standard and assessment plan, guidance on EPA tasks and grading, timelines, venue and resource requirements for EPA and guidance for preparing apprentices. It is important that you are familiar with this information from the beginning of the apprenticeship journey.    </a:t>
            </a:r>
          </a:p>
          <a:p>
            <a:endParaRPr lang="en-GB" sz="2100" b="1" dirty="0"/>
          </a:p>
          <a:p>
            <a:r>
              <a:rPr lang="en-GB" sz="2100" b="1" dirty="0"/>
              <a:t>End-point assessment recording form documents  </a:t>
            </a:r>
            <a:r>
              <a:rPr lang="en-GB" sz="2100" dirty="0"/>
              <a:t>Recording forms must be used and completed as part of the EPA booking process </a:t>
            </a:r>
            <a:r>
              <a:rPr lang="en-GB" sz="2100" dirty="0" err="1"/>
              <a:t>eg</a:t>
            </a:r>
            <a:r>
              <a:rPr lang="en-GB" sz="2100" dirty="0"/>
              <a:t> gateway declaration and evidence reference form.  Guidance on how to complete the forms is included. </a:t>
            </a:r>
          </a:p>
          <a:p>
            <a:endParaRPr lang="en-GB" sz="2100" b="1" dirty="0"/>
          </a:p>
          <a:p>
            <a:r>
              <a:rPr lang="en-GB" sz="2100" b="1" dirty="0"/>
              <a:t>EPA handbooks (if applicable for occupation) </a:t>
            </a:r>
            <a:r>
              <a:rPr lang="en-GB" sz="2100" dirty="0"/>
              <a:t> The handbook provides more detail behind the units in the standard and the range for the standard. </a:t>
            </a:r>
          </a:p>
          <a:p>
            <a:endParaRPr lang="en-GB" sz="2100" b="1" dirty="0"/>
          </a:p>
          <a:p>
            <a:r>
              <a:rPr lang="en-GB" sz="2100" b="1" dirty="0"/>
              <a:t>Occupation specific FAQs (if applicable for occupation) </a:t>
            </a:r>
            <a:r>
              <a:rPr lang="en-GB" sz="2100" dirty="0"/>
              <a:t> To support your preparation for gateway and the EPA booking, a list of FAQS from customers on this standard.    </a:t>
            </a:r>
          </a:p>
          <a:p>
            <a:endParaRPr lang="en-GB" sz="2100" dirty="0"/>
          </a:p>
          <a:p>
            <a:r>
              <a:rPr lang="en-GB" sz="2100" b="1" dirty="0"/>
              <a:t>Resource and venue lists (for some standards)  </a:t>
            </a:r>
            <a:r>
              <a:rPr lang="en-GB" sz="2100" dirty="0"/>
              <a:t>This document details the specific resources required for this EPA. </a:t>
            </a:r>
          </a:p>
          <a:p>
            <a:endParaRPr lang="en-GB" sz="2100" b="1" dirty="0"/>
          </a:p>
          <a:p>
            <a:r>
              <a:rPr lang="en-GB" sz="2100" b="1" dirty="0"/>
              <a:t>Sample knowledge tests  </a:t>
            </a:r>
            <a:r>
              <a:rPr lang="en-GB" sz="2100" dirty="0"/>
              <a:t>A sample of the EPA assessment paper to use with apprentices for formative or mock papers.  The pack includes the paper, the mark scheme and a mark sheet.  </a:t>
            </a:r>
          </a:p>
          <a:p>
            <a:endParaRPr lang="en-GB" sz="2100" b="1" dirty="0"/>
          </a:p>
          <a:p>
            <a:r>
              <a:rPr lang="en-GB" sz="2100" b="1" dirty="0"/>
              <a:t>LIEPA report  </a:t>
            </a:r>
            <a:r>
              <a:rPr lang="en-GB" sz="2100" dirty="0"/>
              <a:t>Our lead independent end assessors (LIEPAs) produce an annual report with insight into the EPA results and findings across all centres.  These reports can help you refine your apprenticeship delivery to improve success rates.  </a:t>
            </a:r>
          </a:p>
          <a:p>
            <a:r>
              <a:rPr lang="en-GB" sz="2100" dirty="0"/>
              <a:t> </a:t>
            </a:r>
            <a:endParaRPr lang="en-GB" sz="2100" b="1" dirty="0"/>
          </a:p>
          <a:p>
            <a:pPr defTabSz="1568745">
              <a:defRPr/>
            </a:pPr>
            <a:r>
              <a:rPr lang="en-GB" sz="2100" b="1" dirty="0"/>
              <a:t>Standard checklists (selected standards)  </a:t>
            </a:r>
            <a:r>
              <a:rPr lang="en-GB" sz="2100" dirty="0"/>
              <a:t> A user-friend checklist to ensure you and your apprentice are ready for EPA. </a:t>
            </a:r>
          </a:p>
          <a:p>
            <a:pPr defTabSz="1568745">
              <a:defRPr/>
            </a:pPr>
            <a:endParaRPr lang="en-GB" sz="2100" b="1" dirty="0"/>
          </a:p>
          <a:p>
            <a:endParaRPr lang="en-GB" sz="2100" b="1" dirty="0"/>
          </a:p>
          <a:p>
            <a:endParaRPr lang="en-GB" sz="2100" b="1" dirty="0"/>
          </a:p>
          <a:p>
            <a:endParaRPr lang="en-GB" dirty="0"/>
          </a:p>
        </p:txBody>
      </p:sp>
      <p:sp>
        <p:nvSpPr>
          <p:cNvPr id="4" name="Slide Number Placeholder 3"/>
          <p:cNvSpPr>
            <a:spLocks noGrp="1"/>
          </p:cNvSpPr>
          <p:nvPr>
            <p:ph type="sldNum" sz="quarter" idx="10"/>
          </p:nvPr>
        </p:nvSpPr>
        <p:spPr/>
        <p:txBody>
          <a:bodyPr/>
          <a:lstStyle/>
          <a:p>
            <a:fld id="{211D757A-4954-4067-B6D7-6A2E5570474C}" type="slidenum">
              <a:rPr lang="en-GB" smtClean="0"/>
              <a:t>6</a:t>
            </a:fld>
            <a:endParaRPr lang="en-GB"/>
          </a:p>
        </p:txBody>
      </p:sp>
    </p:spTree>
    <p:extLst>
      <p:ext uri="{BB962C8B-B14F-4D97-AF65-F5344CB8AC3E}">
        <p14:creationId xmlns:p14="http://schemas.microsoft.com/office/powerpoint/2010/main" val="339199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D757A-4954-4067-B6D7-6A2E5570474C}" type="slidenum">
              <a:rPr lang="en-GB" smtClean="0"/>
              <a:t>8</a:t>
            </a:fld>
            <a:endParaRPr lang="en-GB"/>
          </a:p>
        </p:txBody>
      </p:sp>
    </p:spTree>
    <p:extLst>
      <p:ext uri="{BB962C8B-B14F-4D97-AF65-F5344CB8AC3E}">
        <p14:creationId xmlns:p14="http://schemas.microsoft.com/office/powerpoint/2010/main" val="386006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757A-4954-4067-B6D7-6A2E5570474C}" type="slidenum">
              <a:rPr lang="en-GB" smtClean="0"/>
              <a:t>12</a:t>
            </a:fld>
            <a:endParaRPr lang="en-GB"/>
          </a:p>
        </p:txBody>
      </p:sp>
    </p:spTree>
    <p:extLst>
      <p:ext uri="{BB962C8B-B14F-4D97-AF65-F5344CB8AC3E}">
        <p14:creationId xmlns:p14="http://schemas.microsoft.com/office/powerpoint/2010/main" val="341178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757A-4954-4067-B6D7-6A2E5570474C}" type="slidenum">
              <a:rPr lang="en-GB" smtClean="0"/>
              <a:t>13</a:t>
            </a:fld>
            <a:endParaRPr lang="en-GB"/>
          </a:p>
        </p:txBody>
      </p:sp>
    </p:spTree>
    <p:extLst>
      <p:ext uri="{BB962C8B-B14F-4D97-AF65-F5344CB8AC3E}">
        <p14:creationId xmlns:p14="http://schemas.microsoft.com/office/powerpoint/2010/main" val="268026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211D757A-4954-4067-B6D7-6A2E5570474C}" type="slidenum">
              <a:rPr lang="en-GB" smtClean="0"/>
              <a:t>15</a:t>
            </a:fld>
            <a:endParaRPr lang="en-GB"/>
          </a:p>
        </p:txBody>
      </p:sp>
    </p:spTree>
    <p:extLst>
      <p:ext uri="{BB962C8B-B14F-4D97-AF65-F5344CB8AC3E}">
        <p14:creationId xmlns:p14="http://schemas.microsoft.com/office/powerpoint/2010/main" val="127419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 </a:t>
            </a:r>
            <a:r>
              <a:rPr lang="en-GB" sz="1200" dirty="0">
                <a:hlinkClick r:id="rId3"/>
              </a:rPr>
              <a:t>directsales@cityandguilds.com.com</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T: 01924 206 709</a:t>
            </a:r>
          </a:p>
          <a:p>
            <a:endParaRPr lang="en-GB" dirty="0"/>
          </a:p>
        </p:txBody>
      </p:sp>
      <p:sp>
        <p:nvSpPr>
          <p:cNvPr id="4" name="Slide Number Placeholder 3"/>
          <p:cNvSpPr>
            <a:spLocks noGrp="1"/>
          </p:cNvSpPr>
          <p:nvPr>
            <p:ph type="sldNum" sz="quarter" idx="10"/>
          </p:nvPr>
        </p:nvSpPr>
        <p:spPr/>
        <p:txBody>
          <a:bodyPr/>
          <a:lstStyle/>
          <a:p>
            <a:fld id="{211D757A-4954-4067-B6D7-6A2E5570474C}" type="slidenum">
              <a:rPr lang="en-GB" smtClean="0"/>
              <a:t>16</a:t>
            </a:fld>
            <a:endParaRPr lang="en-GB"/>
          </a:p>
        </p:txBody>
      </p:sp>
    </p:spTree>
    <p:extLst>
      <p:ext uri="{BB962C8B-B14F-4D97-AF65-F5344CB8AC3E}">
        <p14:creationId xmlns:p14="http://schemas.microsoft.com/office/powerpoint/2010/main" val="3207119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7FA5-9FCA-4C4F-9AFD-0CDA42481227}"/>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369F90C-A2CE-44E2-B89C-18143362B6EE}"/>
              </a:ext>
            </a:extLst>
          </p:cNvPr>
          <p:cNvSpPr>
            <a:spLocks noGrp="1"/>
          </p:cNvSpPr>
          <p:nvPr>
            <p:ph type="subTitle" idx="1"/>
          </p:nvPr>
        </p:nvSpPr>
        <p:spPr>
          <a:xfrm>
            <a:off x="288000" y="247606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2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189077E-1394-4F64-9C27-F004B7437F84}"/>
              </a:ext>
            </a:extLst>
          </p:cNvPr>
          <p:cNvSpPr>
            <a:spLocks noGrp="1"/>
          </p:cNvSpPr>
          <p:nvPr>
            <p:ph type="dt" sz="half" idx="10"/>
          </p:nvPr>
        </p:nvSpPr>
        <p:spPr>
          <a:xfrm>
            <a:off x="288000" y="3128040"/>
            <a:ext cx="2743200" cy="365125"/>
          </a:xfrm>
          <a:prstGeom prst="rect">
            <a:avLst/>
          </a:prstGeom>
        </p:spPr>
        <p:txBody>
          <a:bodyPr lIns="0" tIns="0" rIns="0" bIns="0"/>
          <a:lstStyle>
            <a:lvl1pPr>
              <a:defRPr sz="1800">
                <a:solidFill>
                  <a:schemeClr val="tx1"/>
                </a:solidFill>
                <a:latin typeface="Arial" panose="020B0604020202020204" pitchFamily="34" charset="0"/>
                <a:cs typeface="Arial" panose="020B0604020202020204" pitchFamily="34" charset="0"/>
              </a:defRPr>
            </a:lvl1pPr>
          </a:lstStyle>
          <a:p>
            <a:fld id="{036C8D10-F9F2-48C9-BEB2-42C0F378007D}" type="datetime4">
              <a:rPr lang="en-GB" smtClean="0"/>
              <a:pPr/>
              <a:t>18 June 2019</a:t>
            </a:fld>
            <a:endParaRPr lang="en-GB" dirty="0"/>
          </a:p>
        </p:txBody>
      </p:sp>
      <p:pic>
        <p:nvPicPr>
          <p:cNvPr id="8" name="Picture 7">
            <a:extLst>
              <a:ext uri="{FF2B5EF4-FFF2-40B4-BE49-F238E27FC236}">
                <a16:creationId xmlns:a16="http://schemas.microsoft.com/office/drawing/2014/main" id="{2ABF9CCF-08C5-4EF9-8FF3-B2F5B508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652" y="0"/>
            <a:ext cx="7083575" cy="6514241"/>
          </a:xfrm>
          <a:prstGeom prst="rect">
            <a:avLst/>
          </a:prstGeom>
        </p:spPr>
      </p:pic>
    </p:spTree>
    <p:extLst>
      <p:ext uri="{BB962C8B-B14F-4D97-AF65-F5344CB8AC3E}">
        <p14:creationId xmlns:p14="http://schemas.microsoft.com/office/powerpoint/2010/main" val="3939024257"/>
      </p:ext>
    </p:extLst>
  </p:cSld>
  <p:clrMapOvr>
    <a:masterClrMapping/>
  </p:clrMapOvr>
  <p:extLst>
    <p:ext uri="{DCECCB84-F9BA-43D5-87BE-67443E8EF086}">
      <p15:sldGuideLst xmlns:p15="http://schemas.microsoft.com/office/powerpoint/2012/main">
        <p15:guide id="1" pos="3840" userDrawn="1">
          <p15:clr>
            <a:srgbClr val="FBAE40"/>
          </p15:clr>
        </p15:guide>
        <p15:guide id="2" pos="1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 Fix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0433515"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EB5A1CD6-6754-4D23-991B-7E96ADCD8CF0}"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a:t>Presentation Heading - Subheading</a:t>
            </a:r>
            <a:endParaRPr lang="en-GB" dirty="0"/>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18" name="Picture 17">
            <a:extLst>
              <a:ext uri="{FF2B5EF4-FFF2-40B4-BE49-F238E27FC236}">
                <a16:creationId xmlns:a16="http://schemas.microsoft.com/office/drawing/2014/main" id="{DB0B4C80-ECFB-4945-9590-17C076AD75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02" y="1706400"/>
            <a:ext cx="669823" cy="834120"/>
          </a:xfrm>
          <a:prstGeom prst="rect">
            <a:avLst/>
          </a:prstGeom>
        </p:spPr>
      </p:pic>
      <p:pic>
        <p:nvPicPr>
          <p:cNvPr id="19" name="Picture 18">
            <a:extLst>
              <a:ext uri="{FF2B5EF4-FFF2-40B4-BE49-F238E27FC236}">
                <a16:creationId xmlns:a16="http://schemas.microsoft.com/office/drawing/2014/main" id="{98739857-22C3-4B45-8603-B3C8355307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12000" y="1706400"/>
            <a:ext cx="834119" cy="679428"/>
          </a:xfrm>
          <a:prstGeom prst="rect">
            <a:avLst/>
          </a:prstGeom>
        </p:spPr>
      </p:pic>
      <p:pic>
        <p:nvPicPr>
          <p:cNvPr id="20" name="Picture 19">
            <a:extLst>
              <a:ext uri="{FF2B5EF4-FFF2-40B4-BE49-F238E27FC236}">
                <a16:creationId xmlns:a16="http://schemas.microsoft.com/office/drawing/2014/main" id="{AD4CD771-F67B-4EF8-BDA3-50CB0F4AF8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93600" y="1706401"/>
            <a:ext cx="679427" cy="834118"/>
          </a:xfrm>
          <a:prstGeom prst="rect">
            <a:avLst/>
          </a:prstGeom>
        </p:spPr>
      </p:pic>
      <p:pic>
        <p:nvPicPr>
          <p:cNvPr id="21" name="Picture 20">
            <a:extLst>
              <a:ext uri="{FF2B5EF4-FFF2-40B4-BE49-F238E27FC236}">
                <a16:creationId xmlns:a16="http://schemas.microsoft.com/office/drawing/2014/main" id="{03D0FE4D-F1AE-43A8-88B5-271DBC5BB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8400" y="4140000"/>
            <a:ext cx="774194" cy="630937"/>
          </a:xfrm>
          <a:prstGeom prst="rect">
            <a:avLst/>
          </a:prstGeom>
        </p:spPr>
      </p:pic>
      <p:pic>
        <p:nvPicPr>
          <p:cNvPr id="22" name="Picture 21">
            <a:extLst>
              <a:ext uri="{FF2B5EF4-FFF2-40B4-BE49-F238E27FC236}">
                <a16:creationId xmlns:a16="http://schemas.microsoft.com/office/drawing/2014/main" id="{17686B9B-EE03-40B9-801C-A25706EBD1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52400" y="4140000"/>
            <a:ext cx="558000" cy="697499"/>
          </a:xfrm>
          <a:prstGeom prst="rect">
            <a:avLst/>
          </a:prstGeom>
        </p:spPr>
      </p:pic>
      <p:pic>
        <p:nvPicPr>
          <p:cNvPr id="23" name="Picture 22">
            <a:extLst>
              <a:ext uri="{FF2B5EF4-FFF2-40B4-BE49-F238E27FC236}">
                <a16:creationId xmlns:a16="http://schemas.microsoft.com/office/drawing/2014/main" id="{E67F11F7-48AE-4865-8792-21363D21D50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150400" y="4140000"/>
            <a:ext cx="770400" cy="770400"/>
          </a:xfrm>
          <a:prstGeom prst="rect">
            <a:avLst/>
          </a:prstGeom>
        </p:spPr>
      </p:pic>
      <p:pic>
        <p:nvPicPr>
          <p:cNvPr id="24" name="Picture 23">
            <a:extLst>
              <a:ext uri="{FF2B5EF4-FFF2-40B4-BE49-F238E27FC236}">
                <a16:creationId xmlns:a16="http://schemas.microsoft.com/office/drawing/2014/main" id="{08B75B64-59B2-384B-A2C4-67A7014684D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Tree>
    <p:extLst>
      <p:ext uri="{BB962C8B-B14F-4D97-AF65-F5344CB8AC3E}">
        <p14:creationId xmlns:p14="http://schemas.microsoft.com/office/powerpoint/2010/main" val="3592657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Title + Full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564299" cy="714375"/>
          </a:xfrm>
        </p:spPr>
        <p:txBody>
          <a:bodyPr lIns="0" tIns="0" rIns="0" bIns="0" anchor="t" anchorCtr="0">
            <a:normAutofit/>
          </a:bodyPr>
          <a:lstStyle>
            <a:lvl1pPr>
              <a:defRPr sz="3000" b="1">
                <a:solidFill>
                  <a:schemeClr val="bg2"/>
                </a:solidFill>
              </a:defRPr>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E75A2AF3-1A22-4694-A5E5-6EE253B03F04}"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13" name="Content Placeholder 2">
            <a:extLst>
              <a:ext uri="{FF2B5EF4-FFF2-40B4-BE49-F238E27FC236}">
                <a16:creationId xmlns:a16="http://schemas.microsoft.com/office/drawing/2014/main" id="{89BA8EAB-FC16-4801-AB6E-48306E4FEA05}"/>
              </a:ext>
            </a:extLst>
          </p:cNvPr>
          <p:cNvSpPr>
            <a:spLocks noGrp="1"/>
          </p:cNvSpPr>
          <p:nvPr>
            <p:ph idx="1"/>
          </p:nvPr>
        </p:nvSpPr>
        <p:spPr>
          <a:xfrm>
            <a:off x="288000" y="1707840"/>
            <a:ext cx="6455700" cy="4134160"/>
          </a:xfrm>
        </p:spPr>
        <p:txBody>
          <a:bodyPr lIns="0" tIns="0" rIns="0" bIns="0">
            <a:normAutofit/>
          </a:bodyPr>
          <a:lstStyle>
            <a:lvl1pPr>
              <a:lnSpc>
                <a:spcPts val="2300"/>
              </a:lnSpc>
              <a:defRPr sz="1800" b="0">
                <a:solidFill>
                  <a:schemeClr val="bg2"/>
                </a:solidFill>
              </a:defRPr>
            </a:lvl1pPr>
            <a:lvl2pPr marL="0" indent="0">
              <a:lnSpc>
                <a:spcPts val="2300"/>
              </a:lnSpc>
              <a:spcBef>
                <a:spcPts val="0"/>
              </a:spcBef>
              <a:buClr>
                <a:schemeClr val="accent2"/>
              </a:buClr>
              <a:buFont typeface="Symbol" panose="05050102010706020507" pitchFamily="18" charset="2"/>
              <a:buNone/>
              <a:defRPr sz="1800">
                <a:solidFill>
                  <a:schemeClr val="bg2"/>
                </a:solidFill>
              </a:defRPr>
            </a:lvl2pPr>
            <a:lvl3pPr marL="0" indent="0">
              <a:lnSpc>
                <a:spcPts val="2300"/>
              </a:lnSpc>
              <a:spcBef>
                <a:spcPts val="0"/>
              </a:spcBef>
              <a:buClr>
                <a:schemeClr val="accent1"/>
              </a:buClr>
              <a:buFont typeface="Symbol" panose="05050102010706020507" pitchFamily="18" charset="2"/>
              <a:buNone/>
              <a:defRPr sz="1800">
                <a:solidFill>
                  <a:schemeClr val="bg2"/>
                </a:solidFill>
              </a:defRPr>
            </a:lvl3pPr>
            <a:lvl4pPr marL="462600" indent="0">
              <a:lnSpc>
                <a:spcPts val="2300"/>
              </a:lnSpc>
              <a:spcBef>
                <a:spcPts val="0"/>
              </a:spcBef>
              <a:buClr>
                <a:schemeClr val="accent2"/>
              </a:buClr>
              <a:buNone/>
              <a:defRPr sz="1800">
                <a:solidFill>
                  <a:schemeClr val="bg2"/>
                </a:solidFill>
              </a:defRPr>
            </a:lvl4pPr>
            <a:lvl5pPr marL="693000" indent="0">
              <a:lnSpc>
                <a:spcPts val="2300"/>
              </a:lnSpc>
              <a:spcBef>
                <a:spcPts val="0"/>
              </a:spcBef>
              <a:buClr>
                <a:schemeClr val="accent1"/>
              </a:buClr>
              <a:buFont typeface="Nunito Sans" panose="00000500000000000000" pitchFamily="2" charset="0"/>
              <a:buNone/>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0253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itle + Full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1263600" y="1706400"/>
            <a:ext cx="7814160" cy="4844080"/>
          </a:xfrm>
        </p:spPr>
        <p:txBody>
          <a:bodyPr lIns="0" tIns="0" rIns="0" bIns="0" anchor="t" anchorCtr="0">
            <a:normAutofit/>
          </a:bodyPr>
          <a:lstStyle>
            <a:lvl1pPr>
              <a:lnSpc>
                <a:spcPts val="3300"/>
              </a:lnSpc>
              <a:defRPr sz="3000" b="0">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45FE61ED-1920-41C4-B3C0-E09B2EBE42E3}"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a:prstGeom prst="rect">
            <a:avLst/>
          </a:prstGeom>
        </p:spPr>
        <p:txBody>
          <a:bodyPr/>
          <a:lstStyle>
            <a:lvl1pPr>
              <a:defRPr>
                <a:solidFill>
                  <a:schemeClr val="bg2"/>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dirty="0"/>
          </a:p>
        </p:txBody>
      </p:sp>
    </p:spTree>
    <p:extLst>
      <p:ext uri="{BB962C8B-B14F-4D97-AF65-F5344CB8AC3E}">
        <p14:creationId xmlns:p14="http://schemas.microsoft.com/office/powerpoint/2010/main" val="3892504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lour Background + White Title 1">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A1574-D714-486A-8E43-F5A719007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1600" y="315930"/>
            <a:ext cx="6230400" cy="6542070"/>
          </a:xfrm>
          <a:prstGeom prst="rect">
            <a:avLst/>
          </a:prstGeom>
        </p:spPr>
      </p:pic>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F501E323-D751-42D9-965B-86675664D445}"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63514C4C-9F0D-FB49-8861-E0A3F6DF2A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000" y="5858272"/>
            <a:ext cx="1389878" cy="680640"/>
          </a:xfrm>
          <a:prstGeom prst="rect">
            <a:avLst/>
          </a:prstGeom>
        </p:spPr>
      </p:pic>
    </p:spTree>
    <p:extLst>
      <p:ext uri="{BB962C8B-B14F-4D97-AF65-F5344CB8AC3E}">
        <p14:creationId xmlns:p14="http://schemas.microsoft.com/office/powerpoint/2010/main" val="957607726"/>
      </p:ext>
    </p:extLst>
  </p:cSld>
  <p:clrMapOvr>
    <a:masterClrMapping/>
  </p:clrMapOvr>
  <p:extLst>
    <p:ext uri="{DCECCB84-F9BA-43D5-87BE-67443E8EF086}">
      <p15:sldGuideLst xmlns:p15="http://schemas.microsoft.com/office/powerpoint/2012/main">
        <p15:guide id="1" orient="horz" pos="210" userDrawn="1">
          <p15:clr>
            <a:srgbClr val="FBAE40"/>
          </p15:clr>
        </p15:guide>
        <p15:guide id="2" pos="3840">
          <p15:clr>
            <a:srgbClr val="FBAE40"/>
          </p15:clr>
        </p15:guide>
        <p15:guide id="3" orient="horz" pos="3680">
          <p15:clr>
            <a:srgbClr val="FBAE40"/>
          </p15:clr>
        </p15:guide>
        <p15:guide id="4" pos="5745">
          <p15:clr>
            <a:srgbClr val="FBAE40"/>
          </p15:clr>
        </p15:guide>
        <p15:guide id="5" orient="horz" pos="22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our Background + White Title 2">
    <p:bg>
      <p:bgPr>
        <a:solidFill>
          <a:schemeClr val="accent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lvl1pPr>
              <a:defRPr>
                <a:solidFill>
                  <a:schemeClr val="bg2"/>
                </a:solidFill>
              </a:defRPr>
            </a:lvl1pPr>
          </a:lstStyle>
          <a:p>
            <a:fld id="{F7D5DD4D-F596-45CE-941A-30F051EF25D8}"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lvl1pPr>
              <a:defRPr>
                <a:solidFill>
                  <a:schemeClr val="bg2"/>
                </a:solidFill>
              </a:defRPr>
            </a:lvl1pPr>
          </a:lstStyle>
          <a:p>
            <a:r>
              <a:rPr lang="en-GB" dirty="0"/>
              <a:t>Presentation Heading - Subheading</a:t>
            </a:r>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4CB66A7D-0E2B-4668-8CF6-6CD3A62FD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9601" y="33906"/>
            <a:ext cx="3962400" cy="6861049"/>
          </a:xfrm>
          <a:prstGeom prst="rect">
            <a:avLst/>
          </a:prstGeom>
        </p:spPr>
      </p:pic>
      <p:pic>
        <p:nvPicPr>
          <p:cNvPr id="9" name="Picture 8">
            <a:extLst>
              <a:ext uri="{FF2B5EF4-FFF2-40B4-BE49-F238E27FC236}">
                <a16:creationId xmlns:a16="http://schemas.microsoft.com/office/drawing/2014/main" id="{285D8DC7-16B3-9347-9D0F-DC9E6F02FE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000" y="5858272"/>
            <a:ext cx="1389878" cy="680640"/>
          </a:xfrm>
          <a:prstGeom prst="rect">
            <a:avLst/>
          </a:prstGeom>
        </p:spPr>
      </p:pic>
    </p:spTree>
    <p:extLst>
      <p:ext uri="{BB962C8B-B14F-4D97-AF65-F5344CB8AC3E}">
        <p14:creationId xmlns:p14="http://schemas.microsoft.com/office/powerpoint/2010/main" val="263877706"/>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0C4D-FBC9-4343-BF44-9D53BC3E7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8D29E-AE1E-384D-8DCA-254C0DDF2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4B748-7235-574E-86F0-8F4855C230D9}"/>
              </a:ext>
            </a:extLst>
          </p:cNvPr>
          <p:cNvSpPr>
            <a:spLocks noGrp="1"/>
          </p:cNvSpPr>
          <p:nvPr>
            <p:ph type="dt" sz="half" idx="10"/>
          </p:nvPr>
        </p:nvSpPr>
        <p:spPr/>
        <p:txBody>
          <a:bodyPr/>
          <a:lstStyle/>
          <a:p>
            <a:fld id="{1EEB20A6-0F91-1244-9783-DBCE52C98D0B}" type="datetimeFigureOut">
              <a:rPr lang="en-US" smtClean="0"/>
              <a:t>6/18/2019</a:t>
            </a:fld>
            <a:endParaRPr lang="en-US"/>
          </a:p>
        </p:txBody>
      </p:sp>
      <p:sp>
        <p:nvSpPr>
          <p:cNvPr id="5" name="Footer Placeholder 4">
            <a:extLst>
              <a:ext uri="{FF2B5EF4-FFF2-40B4-BE49-F238E27FC236}">
                <a16:creationId xmlns:a16="http://schemas.microsoft.com/office/drawing/2014/main" id="{5DA3DEC4-8138-024C-889F-DDAB198D0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654C7-3960-BA4C-8D8B-5E554EFAA3EF}"/>
              </a:ext>
            </a:extLst>
          </p:cNvPr>
          <p:cNvSpPr>
            <a:spLocks noGrp="1"/>
          </p:cNvSpPr>
          <p:nvPr>
            <p:ph type="sldNum" sz="quarter" idx="12"/>
          </p:nvPr>
        </p:nvSpPr>
        <p:spPr/>
        <p:txBody>
          <a:bodyPr/>
          <a:lstStyle/>
          <a:p>
            <a:fld id="{C1D60C6E-04CC-5646-B1AA-B463E0F2B834}" type="slidenum">
              <a:rPr lang="en-US" smtClean="0"/>
              <a:t>‹#›</a:t>
            </a:fld>
            <a:endParaRPr lang="en-US"/>
          </a:p>
        </p:txBody>
      </p:sp>
    </p:spTree>
    <p:extLst>
      <p:ext uri="{BB962C8B-B14F-4D97-AF65-F5344CB8AC3E}">
        <p14:creationId xmlns:p14="http://schemas.microsoft.com/office/powerpoint/2010/main" val="309526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623817"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ct val="100000"/>
              </a:lnSpc>
              <a:defRPr sz="1600" b="1">
                <a:solidFill>
                  <a:schemeClr val="accent1"/>
                </a:solidFill>
                <a:latin typeface="Arial" panose="020B0604020202020204" pitchFamily="34" charset="0"/>
                <a:cs typeface="Arial" panose="020B0604020202020204" pitchFamily="34" charset="0"/>
              </a:defRPr>
            </a:lvl1pPr>
            <a:lvl2pPr marL="228600" indent="-228600">
              <a:lnSpc>
                <a:spcPct val="100000"/>
              </a:lnSpc>
              <a:buClr>
                <a:schemeClr val="accent2"/>
              </a:buClr>
              <a:buFont typeface="Symbol" panose="05050102010706020507" pitchFamily="18" charset="2"/>
              <a:buChar char="·"/>
              <a:defRPr sz="1600">
                <a:solidFill>
                  <a:schemeClr val="tx2"/>
                </a:solidFill>
                <a:latin typeface="Arial" panose="020B0604020202020204" pitchFamily="34" charset="0"/>
                <a:cs typeface="Arial" panose="020B0604020202020204" pitchFamily="34" charset="0"/>
              </a:defRPr>
            </a:lvl2pPr>
            <a:lvl3pPr marL="460800" indent="-228600">
              <a:lnSpc>
                <a:spcPct val="100000"/>
              </a:lnSpc>
              <a:buClr>
                <a:schemeClr val="accent3"/>
              </a:buClr>
              <a:defRPr sz="1600">
                <a:latin typeface="Arial" panose="020B0604020202020204" pitchFamily="34" charset="0"/>
                <a:cs typeface="Arial" panose="020B0604020202020204" pitchFamily="34" charset="0"/>
              </a:defRPr>
            </a:lvl3pPr>
            <a:lvl4pPr marL="691200">
              <a:lnSpc>
                <a:spcPct val="100000"/>
              </a:lnSpc>
              <a:buClr>
                <a:schemeClr val="accent2"/>
              </a:buClr>
              <a:defRPr sz="1600">
                <a:latin typeface="Arial" panose="020B0604020202020204" pitchFamily="34" charset="0"/>
                <a:cs typeface="Arial" panose="020B0604020202020204" pitchFamily="34" charset="0"/>
              </a:defRPr>
            </a:lvl4pPr>
            <a:lvl5pPr marL="921600" indent="-228600">
              <a:lnSpc>
                <a:spcPct val="100000"/>
              </a:lnSpc>
              <a:buClr>
                <a:schemeClr val="accent3"/>
              </a:buClr>
              <a:buFont typeface="Nunito Sans" panose="00000500000000000000" pitchFamily="2" charset="0"/>
              <a:buChar cha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14736F29-2B99-4FC0-ADE3-C417F3E1FBAB}"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0" name="Picture 9">
            <a:extLst>
              <a:ext uri="{FF2B5EF4-FFF2-40B4-BE49-F238E27FC236}">
                <a16:creationId xmlns:a16="http://schemas.microsoft.com/office/drawing/2014/main" id="{48606A5D-2474-1C4A-9E8D-36DC70A3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Tree>
    <p:extLst>
      <p:ext uri="{BB962C8B-B14F-4D97-AF65-F5344CB8AC3E}">
        <p14:creationId xmlns:p14="http://schemas.microsoft.com/office/powerpoint/2010/main" val="2912610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0" userDrawn="1">
          <p15:clr>
            <a:srgbClr val="FBAE40"/>
          </p15:clr>
        </p15:guide>
        <p15:guide id="4" pos="57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ext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75982"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765667" cy="415224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Tx/>
              <a:buNone/>
              <a:defRPr sz="1600">
                <a:latin typeface="Arial" panose="020B0604020202020204" pitchFamily="34" charset="0"/>
                <a:cs typeface="Arial" panose="020B0604020202020204" pitchFamily="34" charset="0"/>
              </a:defRPr>
            </a:lvl2pPr>
            <a:lvl3pPr marL="232200" indent="0">
              <a:lnSpc>
                <a:spcPts val="1700"/>
              </a:lnSpc>
              <a:buClr>
                <a:schemeClr val="accent1"/>
              </a:buClr>
              <a:buFont typeface="Arial" panose="020B0604020202020204" pitchFamily="34" charset="0"/>
              <a:buNone/>
              <a:defRPr sz="1400">
                <a:latin typeface="Arial" panose="020B0604020202020204" pitchFamily="34" charset="0"/>
                <a:cs typeface="Arial" panose="020B0604020202020204" pitchFamily="34" charset="0"/>
              </a:defRPr>
            </a:lvl3pPr>
            <a:lvl4pPr marL="748350" indent="-285750">
              <a:lnSpc>
                <a:spcPts val="1700"/>
              </a:lnSpc>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marL="978750" indent="-285750">
              <a:lnSpc>
                <a:spcPts val="17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Text here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4274B89A-9980-4CCB-9C95-1E569883728B}"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0" name="Picture 9">
            <a:extLst>
              <a:ext uri="{FF2B5EF4-FFF2-40B4-BE49-F238E27FC236}">
                <a16:creationId xmlns:a16="http://schemas.microsoft.com/office/drawing/2014/main" id="{AA292C01-1554-A640-9B2F-B53778A0A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8"/>
            <a:ext cx="3155400" cy="1838363"/>
          </a:xfrm>
          <a:prstGeom prst="rect">
            <a:avLst/>
          </a:prstGeom>
        </p:spPr>
      </p:pic>
    </p:spTree>
    <p:extLst>
      <p:ext uri="{BB962C8B-B14F-4D97-AF65-F5344CB8AC3E}">
        <p14:creationId xmlns:p14="http://schemas.microsoft.com/office/powerpoint/2010/main" val="3477172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845344"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64000" cy="4134160"/>
          </a:xfrm>
        </p:spPr>
        <p:txBody>
          <a:bodyPr lIns="0" tIns="0" rIns="0" bIns="0">
            <a:normAutofit/>
          </a:bodyPr>
          <a:lstStyle>
            <a:lvl1pPr>
              <a:lnSpc>
                <a:spcPts val="1700"/>
              </a:lnSpc>
              <a:spcBef>
                <a:spcPts val="500"/>
              </a:spcBef>
              <a:defRPr sz="1600" b="1">
                <a:solidFill>
                  <a:schemeClr val="accent1"/>
                </a:solidFill>
              </a:defRPr>
            </a:lvl1pPr>
            <a:lvl2pPr marL="0" indent="0">
              <a:lnSpc>
                <a:spcPts val="1700"/>
              </a:lnSpc>
              <a:spcBef>
                <a:spcPts val="500"/>
              </a:spcBef>
              <a:buClr>
                <a:schemeClr val="accent2"/>
              </a:buClr>
              <a:buFont typeface="Symbol" panose="05050102010706020507" pitchFamily="18" charset="2"/>
              <a:buNone/>
              <a:defRPr sz="1600"/>
            </a:lvl2pPr>
            <a:lvl3pPr marL="285750" indent="-285750">
              <a:lnSpc>
                <a:spcPts val="1700"/>
              </a:lnSpc>
              <a:spcBef>
                <a:spcPts val="0"/>
              </a:spcBef>
              <a:buClr>
                <a:schemeClr val="accent1"/>
              </a:buClr>
              <a:buFont typeface="Symbol" panose="05050102010706020507" pitchFamily="18" charset="2"/>
              <a:buChar char="·"/>
              <a:defRPr sz="1400"/>
            </a:lvl3pPr>
            <a:lvl4pPr marL="748350" indent="-285750">
              <a:lnSpc>
                <a:spcPts val="1700"/>
              </a:lnSpc>
              <a:spcBef>
                <a:spcPts val="0"/>
              </a:spcBef>
              <a:buClr>
                <a:schemeClr val="accent2"/>
              </a:buClr>
              <a:buFont typeface="Arial" panose="020B0604020202020204" pitchFamily="34" charset="0"/>
              <a:buChar char="•"/>
              <a:defRPr sz="1400"/>
            </a:lvl4pPr>
            <a:lvl5pPr marL="693000" indent="0">
              <a:lnSpc>
                <a:spcPts val="1700"/>
              </a:lnSpc>
              <a:spcBef>
                <a:spcPts val="0"/>
              </a:spcBef>
              <a:buClr>
                <a:schemeClr val="accent3"/>
              </a:buClr>
              <a:buFont typeface="Arial" panose="020B0604020202020204" pitchFamily="34" charset="0"/>
              <a:buNone/>
              <a:defRPr sz="1400"/>
            </a:lvl5pPr>
          </a:lstStyle>
          <a:p>
            <a:pPr lvl="0"/>
            <a:r>
              <a:rPr lang="en-US" dirty="0"/>
              <a:t>Edit Master text styles</a:t>
            </a:r>
          </a:p>
          <a:p>
            <a:pPr lvl="1"/>
            <a:r>
              <a:rPr lang="en-US" dirty="0"/>
              <a:t>Text</a:t>
            </a:r>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5E35135E-E1F4-4DD3-A162-0C902DF1643D}"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0" name="Picture 9">
            <a:extLst>
              <a:ext uri="{FF2B5EF4-FFF2-40B4-BE49-F238E27FC236}">
                <a16:creationId xmlns:a16="http://schemas.microsoft.com/office/drawing/2014/main" id="{15814C7C-0C76-B342-9734-60AEF867EA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Tree>
    <p:extLst>
      <p:ext uri="{BB962C8B-B14F-4D97-AF65-F5344CB8AC3E}">
        <p14:creationId xmlns:p14="http://schemas.microsoft.com/office/powerpoint/2010/main" val="3158225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Column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759744"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36400" cy="4134160"/>
          </a:xfrm>
        </p:spPr>
        <p:txBody>
          <a:bodyPr lIns="0" tIns="0" rIns="0" bIns="0">
            <a:normAutofit/>
          </a:bodyPr>
          <a:lstStyle>
            <a:lvl1pPr>
              <a:lnSpc>
                <a:spcPts val="1700"/>
              </a:lnSpc>
              <a:defRPr sz="1400" b="1">
                <a:solidFill>
                  <a:schemeClr val="accent2"/>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400">
                <a:latin typeface="Arial" panose="020B0604020202020204" pitchFamily="34" charset="0"/>
                <a:cs typeface="Arial" panose="020B0604020202020204" pitchFamily="34" charset="0"/>
              </a:defRPr>
            </a:lvl2pPr>
            <a:lvl3pPr marL="285750" indent="-285750">
              <a:lnSpc>
                <a:spcPts val="1700"/>
              </a:lnSpc>
              <a:spcBef>
                <a:spcPts val="0"/>
              </a:spcBef>
              <a:buClr>
                <a:schemeClr val="accent2"/>
              </a:buClr>
              <a:buFont typeface="Symbol" panose="05050102010706020507" pitchFamily="18" charset="2"/>
              <a:buChar char="·"/>
              <a:defRPr sz="1400">
                <a:solidFill>
                  <a:schemeClr val="tx1"/>
                </a:solidFill>
                <a:latin typeface="Arial" panose="020B0604020202020204" pitchFamily="34" charset="0"/>
                <a:cs typeface="Arial" panose="020B0604020202020204" pitchFamily="34" charset="0"/>
              </a:defRPr>
            </a:lvl3pPr>
            <a:lvl4pPr marL="748350" indent="-285750">
              <a:lnSpc>
                <a:spcPts val="1700"/>
              </a:lnSpc>
              <a:spcBef>
                <a:spcPts val="0"/>
              </a:spcBef>
              <a:buClr>
                <a:schemeClr val="accent1"/>
              </a:buClr>
              <a:buFont typeface="System Font"/>
              <a:buChar char="–"/>
              <a:defRPr sz="1400">
                <a:latin typeface="Arial" panose="020B0604020202020204" pitchFamily="34" charset="0"/>
                <a:cs typeface="Arial" panose="020B0604020202020204" pitchFamily="34" charset="0"/>
              </a:defRPr>
            </a:lvl4pPr>
            <a:lvl5pPr marL="978750" indent="-285750">
              <a:lnSpc>
                <a:spcPts val="1700"/>
              </a:lnSpc>
              <a:spcBef>
                <a:spcPts val="0"/>
              </a:spcBef>
              <a:buClr>
                <a:schemeClr val="accent3"/>
              </a:buClr>
              <a:buFont typeface="System Font"/>
              <a:buChar cha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0DCE927B-ACA1-416E-BFA2-1592FB421F74}"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8"/>
            <a:ext cx="3155400" cy="1838363"/>
          </a:xfrm>
          <a:prstGeom prst="rect">
            <a:avLst/>
          </a:prstGeom>
        </p:spPr>
      </p:pic>
      <p:sp>
        <p:nvSpPr>
          <p:cNvPr id="12"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171760" y="1707840"/>
            <a:ext cx="4436400" cy="4134160"/>
          </a:xfrm>
        </p:spPr>
        <p:txBody>
          <a:bodyPr lIns="0" tIns="0" rIns="0" bIns="0">
            <a:normAutofit/>
          </a:bodyPr>
          <a:lstStyle>
            <a:lvl1pPr>
              <a:lnSpc>
                <a:spcPts val="1700"/>
              </a:lnSpc>
              <a:defRPr sz="1400" b="1">
                <a:solidFill>
                  <a:schemeClr val="accent2"/>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400">
                <a:latin typeface="Arial" panose="020B0604020202020204" pitchFamily="34" charset="0"/>
                <a:cs typeface="Arial" panose="020B0604020202020204" pitchFamily="34" charset="0"/>
              </a:defRPr>
            </a:lvl2pPr>
            <a:lvl3pPr marL="342900" indent="-342900">
              <a:lnSpc>
                <a:spcPts val="1700"/>
              </a:lnSpc>
              <a:spcBef>
                <a:spcPts val="0"/>
              </a:spcBef>
              <a:buClr>
                <a:schemeClr val="accent2"/>
              </a:buClr>
              <a:buFont typeface="+mj-lt"/>
              <a:buAutoNum type="arabicPeriod"/>
              <a:defRPr sz="1400">
                <a:latin typeface="Arial" panose="020B0604020202020204" pitchFamily="34" charset="0"/>
                <a:cs typeface="Arial" panose="020B0604020202020204" pitchFamily="34" charset="0"/>
              </a:defRPr>
            </a:lvl3pPr>
            <a:lvl4pPr marL="684000" indent="-342900">
              <a:lnSpc>
                <a:spcPts val="1700"/>
              </a:lnSpc>
              <a:spcBef>
                <a:spcPts val="0"/>
              </a:spcBef>
              <a:buClr>
                <a:schemeClr val="accent1"/>
              </a:buClr>
              <a:buFont typeface="+mj-lt"/>
              <a:buAutoNum type="alphaLcPeriod"/>
              <a:defRPr sz="1400">
                <a:latin typeface="Arial" panose="020B0604020202020204" pitchFamily="34" charset="0"/>
                <a:cs typeface="Arial" panose="020B0604020202020204" pitchFamily="34" charset="0"/>
              </a:defRPr>
            </a:lvl4pPr>
            <a:lvl5pPr marL="1058400" indent="-342000">
              <a:lnSpc>
                <a:spcPts val="1700"/>
              </a:lnSpc>
              <a:spcBef>
                <a:spcPts val="0"/>
              </a:spcBef>
              <a:buClr>
                <a:schemeClr val="accent3"/>
              </a:buClr>
              <a:buFont typeface="+mj-lt"/>
              <a:buAutoNum type="romanLcPeriod"/>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4639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Numbering –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456293"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ct val="100000"/>
              </a:lnSpc>
              <a:defRPr sz="1600" b="1">
                <a:solidFill>
                  <a:schemeClr val="tx2"/>
                </a:solidFill>
              </a:defRPr>
            </a:lvl1pPr>
            <a:lvl2pPr marL="342900" indent="-342900">
              <a:lnSpc>
                <a:spcPct val="100000"/>
              </a:lnSpc>
              <a:buClr>
                <a:schemeClr val="accent1"/>
              </a:buClr>
              <a:buFont typeface="+mj-lt"/>
              <a:buAutoNum type="arabicPeriod"/>
              <a:defRPr sz="1600">
                <a:solidFill>
                  <a:schemeClr val="tx1"/>
                </a:solidFill>
              </a:defRPr>
            </a:lvl2pPr>
            <a:lvl3pPr marL="684000" indent="-342000">
              <a:lnSpc>
                <a:spcPct val="100000"/>
              </a:lnSpc>
              <a:buClr>
                <a:schemeClr val="accent5"/>
              </a:buClr>
              <a:buFont typeface="+mj-lt"/>
              <a:buAutoNum type="alphaLcPeriod"/>
              <a:defRPr sz="1600"/>
            </a:lvl3pPr>
            <a:lvl4pPr marL="1026000" indent="-342000">
              <a:lnSpc>
                <a:spcPct val="100000"/>
              </a:lnSpc>
              <a:buClr>
                <a:schemeClr val="accent3"/>
              </a:buClr>
              <a:buFont typeface="+mj-lt"/>
              <a:buAutoNum type="romanLcPeriod"/>
              <a:defRPr sz="1600"/>
            </a:lvl4pPr>
            <a:lvl5pPr marL="920750" indent="-228600">
              <a:lnSpc>
                <a:spcPts val="2300"/>
              </a:lnSpc>
              <a:buClr>
                <a:schemeClr val="accent1"/>
              </a:buClr>
              <a:buFont typeface="Nunito Sans" panose="00000500000000000000" pitchFamily="2"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F825CEE9-650C-4631-83E7-C346421263E9}"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5" name="Picture 4">
            <a:extLst>
              <a:ext uri="{FF2B5EF4-FFF2-40B4-BE49-F238E27FC236}">
                <a16:creationId xmlns:a16="http://schemas.microsoft.com/office/drawing/2014/main" id="{B8B78DA8-7828-45FE-ACF0-07F1177E35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Tree>
    <p:extLst>
      <p:ext uri="{BB962C8B-B14F-4D97-AF65-F5344CB8AC3E}">
        <p14:creationId xmlns:p14="http://schemas.microsoft.com/office/powerpoint/2010/main" val="4090198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77966"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AD848275-D319-4105-844C-2710305831DD}"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Tree>
    <p:extLst>
      <p:ext uri="{BB962C8B-B14F-4D97-AF65-F5344CB8AC3E}">
        <p14:creationId xmlns:p14="http://schemas.microsoft.com/office/powerpoint/2010/main" val="227146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tatem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AD064-2301-402E-BD1C-2CA358C35C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8598" y="641598"/>
            <a:ext cx="5574803" cy="5574803"/>
          </a:xfrm>
          <a:prstGeom prst="rect">
            <a:avLst/>
          </a:prstGeom>
        </p:spPr>
      </p:pic>
      <p:sp>
        <p:nvSpPr>
          <p:cNvPr id="2" name="Title 1">
            <a:extLst>
              <a:ext uri="{FF2B5EF4-FFF2-40B4-BE49-F238E27FC236}">
                <a16:creationId xmlns:a16="http://schemas.microsoft.com/office/drawing/2014/main" id="{25CFA37E-AA59-4A9B-B497-AEA3EB02CB28}"/>
              </a:ext>
            </a:extLst>
          </p:cNvPr>
          <p:cNvSpPr>
            <a:spLocks noGrp="1"/>
          </p:cNvSpPr>
          <p:nvPr>
            <p:ph type="title" hasCustomPrompt="1"/>
          </p:nvPr>
        </p:nvSpPr>
        <p:spPr>
          <a:xfrm>
            <a:off x="287999" y="997920"/>
            <a:ext cx="10566137" cy="714375"/>
          </a:xfrm>
        </p:spPr>
        <p:txBody>
          <a:bodyPr lIns="0" tIns="0" rIns="0" bIns="0" anchor="t" anchorCtr="0">
            <a:normAutofit/>
          </a:bodyPr>
          <a:lstStyle>
            <a:lvl1pPr>
              <a:defRPr sz="3000" b="1"/>
            </a:lvl1pPr>
          </a:lstStyle>
          <a:p>
            <a:r>
              <a:rPr lang="en-US" dirty="0"/>
              <a:t>Click to edit </a:t>
            </a:r>
            <a:br>
              <a:rPr lang="en-US" dirty="0"/>
            </a:br>
            <a:r>
              <a:rPr lang="en-US" dirty="0"/>
              <a:t>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3E2D604B-7770-4717-9BAB-AB5FD3E60B62}"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6" name="Text Placeholder 5">
            <a:extLst>
              <a:ext uri="{FF2B5EF4-FFF2-40B4-BE49-F238E27FC236}">
                <a16:creationId xmlns:a16="http://schemas.microsoft.com/office/drawing/2014/main" id="{A061DD48-E50D-491C-9A8A-3BCCC12366BB}"/>
              </a:ext>
            </a:extLst>
          </p:cNvPr>
          <p:cNvSpPr>
            <a:spLocks noGrp="1"/>
          </p:cNvSpPr>
          <p:nvPr>
            <p:ph type="body" sz="quarter" idx="13"/>
          </p:nvPr>
        </p:nvSpPr>
        <p:spPr>
          <a:xfrm>
            <a:off x="3721100" y="2590799"/>
            <a:ext cx="4838700" cy="1676400"/>
          </a:xfrm>
        </p:spPr>
        <p:txBody>
          <a:bodyPr>
            <a:noAutofit/>
          </a:bodyPr>
          <a:lstStyle>
            <a:lvl1pPr algn="ctr">
              <a:lnSpc>
                <a:spcPts val="6400"/>
              </a:lnSpc>
              <a:spcBef>
                <a:spcPts val="0"/>
              </a:spcBef>
              <a:defRPr sz="6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329001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es + Ad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061728"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7" name="Date Placeholder 6">
            <a:extLst>
              <a:ext uri="{FF2B5EF4-FFF2-40B4-BE49-F238E27FC236}">
                <a16:creationId xmlns:a16="http://schemas.microsoft.com/office/drawing/2014/main" id="{CF1F18B6-62AB-4460-8F15-0D344D58993D}"/>
              </a:ext>
            </a:extLst>
          </p:cNvPr>
          <p:cNvSpPr>
            <a:spLocks noGrp="1"/>
          </p:cNvSpPr>
          <p:nvPr>
            <p:ph type="dt" sz="half" idx="10"/>
          </p:nvPr>
        </p:nvSpPr>
        <p:spPr/>
        <p:txBody>
          <a:bodyPr/>
          <a:lstStyle/>
          <a:p>
            <a:fld id="{EB5A1CD6-6754-4D23-991B-7E96ADCD8CF0}" type="datetime4">
              <a:rPr lang="en-GB" smtClean="0"/>
              <a:t>18 June 2019</a:t>
            </a:fld>
            <a:endParaRPr lang="en-GB" dirty="0"/>
          </a:p>
        </p:txBody>
      </p:sp>
      <p:sp>
        <p:nvSpPr>
          <p:cNvPr id="8" name="Footer Placeholder 7">
            <a:extLst>
              <a:ext uri="{FF2B5EF4-FFF2-40B4-BE49-F238E27FC236}">
                <a16:creationId xmlns:a16="http://schemas.microsoft.com/office/drawing/2014/main" id="{6948F2A2-A9AD-4770-A5DA-5E8C6DE119E2}"/>
              </a:ext>
            </a:extLst>
          </p:cNvPr>
          <p:cNvSpPr>
            <a:spLocks noGrp="1"/>
          </p:cNvSpPr>
          <p:nvPr>
            <p:ph type="ftr" sz="quarter" idx="11"/>
          </p:nvPr>
        </p:nvSpPr>
        <p:spPr/>
        <p:txBody>
          <a:bodyPr/>
          <a:lstStyle/>
          <a:p>
            <a:r>
              <a:rPr lang="en-GB" dirty="0"/>
              <a:t>Presentation Heading - Subheading</a:t>
            </a:r>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19" name="Picture 18">
            <a:extLst>
              <a:ext uri="{FF2B5EF4-FFF2-40B4-BE49-F238E27FC236}">
                <a16:creationId xmlns:a16="http://schemas.microsoft.com/office/drawing/2014/main" id="{70F8207A-C147-2141-BE0A-9ED9A373EB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Tree>
    <p:extLst>
      <p:ext uri="{BB962C8B-B14F-4D97-AF65-F5344CB8AC3E}">
        <p14:creationId xmlns:p14="http://schemas.microsoft.com/office/powerpoint/2010/main" val="1311672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FBE99-C01D-402F-B607-941B34C3A2AD}"/>
              </a:ext>
            </a:extLst>
          </p:cNvPr>
          <p:cNvSpPr>
            <a:spLocks noGrp="1"/>
          </p:cNvSpPr>
          <p:nvPr>
            <p:ph type="title"/>
          </p:nvPr>
        </p:nvSpPr>
        <p:spPr>
          <a:xfrm>
            <a:off x="288000" y="365125"/>
            <a:ext cx="110658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0487DEE-BA6D-42BB-92B2-616FA2F0A288}"/>
              </a:ext>
            </a:extLst>
          </p:cNvPr>
          <p:cNvSpPr>
            <a:spLocks noGrp="1"/>
          </p:cNvSpPr>
          <p:nvPr>
            <p:ph type="body" idx="1"/>
          </p:nvPr>
        </p:nvSpPr>
        <p:spPr>
          <a:xfrm>
            <a:off x="288000" y="1825625"/>
            <a:ext cx="110658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288000" y="216361"/>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dirty="0"/>
              <a:t>Presentation Heading - Subheading</a:t>
            </a:r>
          </a:p>
        </p:txBody>
      </p:sp>
      <p:sp>
        <p:nvSpPr>
          <p:cNvPr id="8"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3218400" y="216360"/>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B5065B1-8D1C-4CE5-B429-313803DE95BE}" type="datetime4">
              <a:rPr lang="en-GB" smtClean="0"/>
              <a:pPr/>
              <a:t>18 June 2019</a:t>
            </a:fld>
            <a:endParaRPr lang="en-GB" dirty="0"/>
          </a:p>
        </p:txBody>
      </p:sp>
      <p:pic>
        <p:nvPicPr>
          <p:cNvPr id="9" name="Picture 8">
            <a:extLst>
              <a:ext uri="{FF2B5EF4-FFF2-40B4-BE49-F238E27FC236}">
                <a16:creationId xmlns:a16="http://schemas.microsoft.com/office/drawing/2014/main" id="{FB4775C8-CB01-654F-8422-7D6F4767A71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88000" y="5836643"/>
            <a:ext cx="1389880" cy="680640"/>
          </a:xfrm>
          <a:prstGeom prst="rect">
            <a:avLst/>
          </a:prstGeom>
        </p:spPr>
      </p:pic>
    </p:spTree>
    <p:extLst>
      <p:ext uri="{BB962C8B-B14F-4D97-AF65-F5344CB8AC3E}">
        <p14:creationId xmlns:p14="http://schemas.microsoft.com/office/powerpoint/2010/main" val="149048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3" r:id="rId6"/>
    <p:sldLayoutId id="2147483662" r:id="rId7"/>
    <p:sldLayoutId id="2147483670" r:id="rId8"/>
    <p:sldLayoutId id="2147483668" r:id="rId9"/>
    <p:sldLayoutId id="2147483671" r:id="rId10"/>
    <p:sldLayoutId id="2147483667" r:id="rId11"/>
    <p:sldLayoutId id="2147483669" r:id="rId12"/>
    <p:sldLayoutId id="2147483660" r:id="rId13"/>
    <p:sldLayoutId id="2147483661" r:id="rId14"/>
    <p:sldLayoutId id="2147483672" r:id="rId15"/>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400" indent="-228600" algn="l" defTabSz="914400" rtl="0" eaLnBrk="1" latinLnBrk="0" hangingPunct="1">
        <a:lnSpc>
          <a:spcPct val="90000"/>
        </a:lnSpc>
        <a:spcBef>
          <a:spcPts val="500"/>
        </a:spcBef>
        <a:buClr>
          <a:schemeClr val="accent2"/>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90000"/>
        </a:lnSpc>
        <a:spcBef>
          <a:spcPts val="500"/>
        </a:spcBef>
        <a:buClr>
          <a:schemeClr val="accent3"/>
        </a:buClr>
        <a:buFont typeface="Nunito Sans" panose="00000500000000000000" pitchFamily="2" charset="0"/>
        <a:buChar char="‒"/>
        <a:defRPr sz="16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9.svg"/><Relationship Id="rId1" Type="http://schemas.openxmlformats.org/officeDocument/2006/relationships/slideLayout" Target="../slideLayouts/slideLayout1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End-point assessment</a:t>
            </a:r>
          </a:p>
        </p:txBody>
      </p:sp>
      <p:sp>
        <p:nvSpPr>
          <p:cNvPr id="3" name="Subtitle 2"/>
          <p:cNvSpPr>
            <a:spLocks noGrp="1"/>
          </p:cNvSpPr>
          <p:nvPr>
            <p:ph type="subTitle" idx="1"/>
          </p:nvPr>
        </p:nvSpPr>
        <p:spPr/>
        <p:txBody>
          <a:bodyPr/>
          <a:lstStyle/>
          <a:p>
            <a:r>
              <a:rPr lang="en-GB" dirty="0"/>
              <a:t>Sharing experiences</a:t>
            </a:r>
          </a:p>
        </p:txBody>
      </p:sp>
      <p:sp>
        <p:nvSpPr>
          <p:cNvPr id="4" name="Date Placeholder 3"/>
          <p:cNvSpPr>
            <a:spLocks noGrp="1"/>
          </p:cNvSpPr>
          <p:nvPr>
            <p:ph type="dt" sz="half" idx="10"/>
          </p:nvPr>
        </p:nvSpPr>
        <p:spPr>
          <a:xfrm>
            <a:off x="440400" y="5436524"/>
            <a:ext cx="6226407" cy="176249"/>
          </a:xfrm>
        </p:spPr>
        <p:txBody>
          <a:bodyPr/>
          <a:lstStyle/>
          <a:p>
            <a:pPr>
              <a:lnSpc>
                <a:spcPct val="120000"/>
              </a:lnSpc>
            </a:pPr>
            <a:r>
              <a:rPr lang="en-GB" sz="1400" dirty="0"/>
              <a:t>Alexander O’Connor – EPA Strategic Manager, Apprenticeship Delivery</a:t>
            </a:r>
          </a:p>
          <a:p>
            <a:pPr>
              <a:lnSpc>
                <a:spcPct val="120000"/>
              </a:lnSpc>
            </a:pPr>
            <a:r>
              <a:rPr lang="en-GB" sz="1400" dirty="0"/>
              <a:t>Matthew Scarff – Category Manager, Apprenticeships</a:t>
            </a:r>
          </a:p>
        </p:txBody>
      </p:sp>
      <p:sp>
        <p:nvSpPr>
          <p:cNvPr id="5" name="Date Placeholder 3"/>
          <p:cNvSpPr txBox="1">
            <a:spLocks/>
          </p:cNvSpPr>
          <p:nvPr/>
        </p:nvSpPr>
        <p:spPr>
          <a:xfrm>
            <a:off x="440400" y="3280440"/>
            <a:ext cx="2743200" cy="365125"/>
          </a:xfrm>
          <a:prstGeom prst="rect">
            <a:avLst/>
          </a:prstGeom>
        </p:spPr>
        <p:txBody>
          <a:bodyPr vert="horz" lIns="0" tIns="0" rIns="0" bIns="0" rtlCol="0" anchor="ctr"/>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GTA England – June 2019</a:t>
            </a:r>
          </a:p>
        </p:txBody>
      </p:sp>
    </p:spTree>
    <p:extLst>
      <p:ext uri="{BB962C8B-B14F-4D97-AF65-F5344CB8AC3E}">
        <p14:creationId xmlns:p14="http://schemas.microsoft.com/office/powerpoint/2010/main" val="110374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blip>
          <a:stretch>
            <a:fillRect/>
          </a:stretch>
        </p:blipFill>
        <p:spPr>
          <a:xfrm rot="21079657">
            <a:off x="3582670" y="648709"/>
            <a:ext cx="3102208" cy="4387116"/>
          </a:xfrm>
          <a:prstGeom prst="rect">
            <a:avLst/>
          </a:prstGeom>
          <a:ln>
            <a:solidFill>
              <a:schemeClr val="tx1">
                <a:alpha val="20000"/>
              </a:schemeClr>
            </a:solidFill>
          </a:ln>
        </p:spPr>
      </p:pic>
      <p:pic>
        <p:nvPicPr>
          <p:cNvPr id="6" name="Picture 5"/>
          <p:cNvPicPr>
            <a:picLocks noChangeAspect="1"/>
          </p:cNvPicPr>
          <p:nvPr/>
        </p:nvPicPr>
        <p:blipFill>
          <a:blip r:embed="rId3">
            <a:lum bright="70000" contrast="-70000"/>
          </a:blip>
          <a:stretch>
            <a:fillRect/>
          </a:stretch>
        </p:blipFill>
        <p:spPr>
          <a:xfrm rot="594087">
            <a:off x="5487911" y="777700"/>
            <a:ext cx="3095582" cy="4387116"/>
          </a:xfrm>
          <a:prstGeom prst="rect">
            <a:avLst/>
          </a:prstGeom>
          <a:ln>
            <a:solidFill>
              <a:schemeClr val="tx1">
                <a:alpha val="20000"/>
              </a:schemeClr>
            </a:solidFill>
          </a:ln>
        </p:spPr>
      </p:pic>
      <p:pic>
        <p:nvPicPr>
          <p:cNvPr id="8" name="Picture 7"/>
          <p:cNvPicPr>
            <a:picLocks noChangeAspect="1"/>
          </p:cNvPicPr>
          <p:nvPr/>
        </p:nvPicPr>
        <p:blipFill>
          <a:blip r:embed="rId4">
            <a:lum bright="70000" contrast="-70000"/>
          </a:blip>
          <a:stretch>
            <a:fillRect/>
          </a:stretch>
        </p:blipFill>
        <p:spPr>
          <a:xfrm rot="1487513">
            <a:off x="6929580" y="564440"/>
            <a:ext cx="3094985" cy="4387116"/>
          </a:xfrm>
          <a:prstGeom prst="rect">
            <a:avLst/>
          </a:prstGeom>
          <a:ln>
            <a:solidFill>
              <a:schemeClr val="tx1">
                <a:alpha val="20000"/>
              </a:schemeClr>
            </a:solidFill>
          </a:ln>
        </p:spPr>
      </p:pic>
      <p:pic>
        <p:nvPicPr>
          <p:cNvPr id="9" name="Picture 8"/>
          <p:cNvPicPr>
            <a:picLocks noChangeAspect="1"/>
          </p:cNvPicPr>
          <p:nvPr/>
        </p:nvPicPr>
        <p:blipFill>
          <a:blip r:embed="rId5">
            <a:lum bright="70000" contrast="-70000"/>
          </a:blip>
          <a:stretch>
            <a:fillRect/>
          </a:stretch>
        </p:blipFill>
        <p:spPr>
          <a:xfrm rot="3125072">
            <a:off x="7957841" y="1871017"/>
            <a:ext cx="3100707" cy="4387116"/>
          </a:xfrm>
          <a:prstGeom prst="rect">
            <a:avLst/>
          </a:prstGeom>
          <a:ln>
            <a:solidFill>
              <a:schemeClr val="tx1">
                <a:alpha val="20000"/>
              </a:schemeClr>
            </a:solidFill>
          </a:ln>
        </p:spPr>
      </p:pic>
      <p:pic>
        <p:nvPicPr>
          <p:cNvPr id="10" name="Picture 9"/>
          <p:cNvPicPr>
            <a:picLocks noChangeAspect="1"/>
          </p:cNvPicPr>
          <p:nvPr/>
        </p:nvPicPr>
        <p:blipFill>
          <a:blip r:embed="rId6">
            <a:lum bright="70000" contrast="-70000"/>
          </a:blip>
          <a:stretch>
            <a:fillRect/>
          </a:stretch>
        </p:blipFill>
        <p:spPr>
          <a:xfrm rot="19488235">
            <a:off x="2155633" y="1754885"/>
            <a:ext cx="3104333" cy="4387116"/>
          </a:xfrm>
          <a:prstGeom prst="rect">
            <a:avLst/>
          </a:prstGeom>
          <a:solidFill>
            <a:schemeClr val="bg1"/>
          </a:solidFill>
          <a:ln>
            <a:solidFill>
              <a:schemeClr val="tx1">
                <a:alpha val="20000"/>
              </a:schemeClr>
            </a:solidFill>
          </a:ln>
        </p:spPr>
      </p:pic>
      <p:sp>
        <p:nvSpPr>
          <p:cNvPr id="11" name="Title 1"/>
          <p:cNvSpPr txBox="1">
            <a:spLocks/>
          </p:cNvSpPr>
          <p:nvPr/>
        </p:nvSpPr>
        <p:spPr>
          <a:xfrm>
            <a:off x="417701" y="286242"/>
            <a:ext cx="3507451" cy="144201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dirty="0"/>
              <a:t>Start with the assessment plan</a:t>
            </a:r>
            <a:endParaRPr lang="en-GB" dirty="0"/>
          </a:p>
        </p:txBody>
      </p:sp>
      <p:sp>
        <p:nvSpPr>
          <p:cNvPr id="12" name="TextBox 15">
            <a:extLst>
              <a:ext uri="{FF2B5EF4-FFF2-40B4-BE49-F238E27FC236}">
                <a16:creationId xmlns:a16="http://schemas.microsoft.com/office/drawing/2014/main" id="{0C1C5FCD-2AF4-764A-B3E9-EE49B952A598}"/>
              </a:ext>
            </a:extLst>
          </p:cNvPr>
          <p:cNvSpPr txBox="1"/>
          <p:nvPr/>
        </p:nvSpPr>
        <p:spPr>
          <a:xfrm>
            <a:off x="1897947" y="2267897"/>
            <a:ext cx="5887209" cy="2445798"/>
          </a:xfrm>
          <a:prstGeom prst="rect">
            <a:avLst/>
          </a:prstGeom>
          <a:solidFill>
            <a:schemeClr val="bg2"/>
          </a:solidFill>
          <a:ln>
            <a:solidFill>
              <a:schemeClr val="tx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It sets out everything the apprentice needs to cover </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Outlines the sequence of EPA components </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Sets out the expectation of employers and their role</a:t>
            </a:r>
          </a:p>
          <a:p>
            <a:pPr>
              <a:lnSpc>
                <a:spcPct val="90000"/>
              </a:lnSpc>
              <a:spcAft>
                <a:spcPts val="401"/>
              </a:spcAft>
              <a:buClr>
                <a:srgbClr val="DA291C"/>
              </a:buClr>
            </a:pPr>
            <a:endParaRPr lang="en-GB" dirty="0"/>
          </a:p>
          <a:p>
            <a:pPr marL="342900" indent="-342900">
              <a:lnSpc>
                <a:spcPct val="90000"/>
              </a:lnSpc>
              <a:spcAft>
                <a:spcPts val="401"/>
              </a:spcAft>
              <a:buClr>
                <a:srgbClr val="DA291C"/>
              </a:buClr>
              <a:buFont typeface="Arial" panose="020B0604020202020204" pitchFamily="34" charset="0"/>
              <a:buChar char="•"/>
            </a:pPr>
            <a:endParaRPr lang="en-GB" dirty="0"/>
          </a:p>
        </p:txBody>
      </p:sp>
    </p:spTree>
    <p:extLst>
      <p:ext uri="{BB962C8B-B14F-4D97-AF65-F5344CB8AC3E}">
        <p14:creationId xmlns:p14="http://schemas.microsoft.com/office/powerpoint/2010/main" val="158397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5">
            <a:extLst>
              <a:ext uri="{FF2B5EF4-FFF2-40B4-BE49-F238E27FC236}">
                <a16:creationId xmlns:a16="http://schemas.microsoft.com/office/drawing/2014/main" id="{BDD6990F-AD9C-134C-AC47-F5FF9F0567BA}"/>
              </a:ext>
            </a:extLst>
          </p:cNvPr>
          <p:cNvSpPr txBox="1"/>
          <p:nvPr/>
        </p:nvSpPr>
        <p:spPr>
          <a:xfrm>
            <a:off x="605468" y="1682880"/>
            <a:ext cx="5239840" cy="3296287"/>
          </a:xfrm>
          <a:prstGeom prst="rect">
            <a:avLst/>
          </a:prstGeom>
          <a:solidFill>
            <a:schemeClr val="bg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What is a showcase?</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How much evidence is required? </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When does the evidence need to be collated? </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Does it underpin other components of the EPA?</a:t>
            </a:r>
          </a:p>
          <a:p>
            <a:pPr>
              <a:lnSpc>
                <a:spcPct val="90000"/>
              </a:lnSpc>
              <a:spcAft>
                <a:spcPts val="401"/>
              </a:spcAft>
              <a:buClr>
                <a:srgbClr val="DA291C"/>
              </a:buClr>
            </a:pPr>
            <a:endParaRPr lang="en-GB" dirty="0"/>
          </a:p>
          <a:p>
            <a:pPr marL="342900" indent="-342900">
              <a:lnSpc>
                <a:spcPct val="90000"/>
              </a:lnSpc>
              <a:spcAft>
                <a:spcPts val="401"/>
              </a:spcAft>
              <a:buClr>
                <a:srgbClr val="DA291C"/>
              </a:buClr>
              <a:buFont typeface="Arial" panose="020B0604020202020204" pitchFamily="34" charset="0"/>
              <a:buChar char="•"/>
            </a:pPr>
            <a:endParaRPr lang="en-GB" dirty="0"/>
          </a:p>
        </p:txBody>
      </p:sp>
      <p:sp>
        <p:nvSpPr>
          <p:cNvPr id="4" name="Cube 3">
            <a:extLst>
              <a:ext uri="{FF2B5EF4-FFF2-40B4-BE49-F238E27FC236}">
                <a16:creationId xmlns:a16="http://schemas.microsoft.com/office/drawing/2014/main" id="{C581A1C6-8DB5-9944-ABC0-73132708CB4A}"/>
              </a:ext>
            </a:extLst>
          </p:cNvPr>
          <p:cNvSpPr/>
          <p:nvPr/>
        </p:nvSpPr>
        <p:spPr>
          <a:xfrm>
            <a:off x="4572002" y="3039803"/>
            <a:ext cx="10383078" cy="2708422"/>
          </a:xfrm>
          <a:prstGeom prst="cube">
            <a:avLst>
              <a:gd name="adj" fmla="val 92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8473A1-441F-2043-83F4-16F2340FD324}"/>
              </a:ext>
            </a:extLst>
          </p:cNvPr>
          <p:cNvGrpSpPr/>
          <p:nvPr/>
        </p:nvGrpSpPr>
        <p:grpSpPr>
          <a:xfrm>
            <a:off x="6261652" y="1606827"/>
            <a:ext cx="3021496" cy="3021496"/>
            <a:chOff x="6460434" y="2143539"/>
            <a:chExt cx="3021496" cy="3021496"/>
          </a:xfrm>
        </p:grpSpPr>
        <p:sp>
          <p:nvSpPr>
            <p:cNvPr id="5" name="Rectangle 4">
              <a:extLst>
                <a:ext uri="{FF2B5EF4-FFF2-40B4-BE49-F238E27FC236}">
                  <a16:creationId xmlns:a16="http://schemas.microsoft.com/office/drawing/2014/main" id="{5935C4D7-0DF4-4A44-A56C-D52C04A3FCB0}"/>
                </a:ext>
              </a:extLst>
            </p:cNvPr>
            <p:cNvSpPr/>
            <p:nvPr/>
          </p:nvSpPr>
          <p:spPr>
            <a:xfrm rot="1212090">
              <a:off x="7115995" y="2895332"/>
              <a:ext cx="1121753" cy="1783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E54FD5-ACA9-2148-82E8-11F618446842}"/>
                </a:ext>
              </a:extLst>
            </p:cNvPr>
            <p:cNvSpPr/>
            <p:nvPr/>
          </p:nvSpPr>
          <p:spPr>
            <a:xfrm rot="5400000">
              <a:off x="7723031" y="3037403"/>
              <a:ext cx="1047509" cy="1499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47CB9D-69A3-3E46-B2D5-575B0FEAC6D3}"/>
                </a:ext>
              </a:extLst>
            </p:cNvPr>
            <p:cNvSpPr/>
            <p:nvPr/>
          </p:nvSpPr>
          <p:spPr>
            <a:xfrm rot="5066270">
              <a:off x="7591587" y="2923677"/>
              <a:ext cx="1404032" cy="1383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2B033D-D850-094B-BB3A-68AE1308FC75}"/>
                </a:ext>
              </a:extLst>
            </p:cNvPr>
            <p:cNvSpPr/>
            <p:nvPr/>
          </p:nvSpPr>
          <p:spPr>
            <a:xfrm rot="5400000">
              <a:off x="6974855" y="2844786"/>
              <a:ext cx="1404032"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56BDC7-8C63-1245-A5D4-E3CC8D00A0FA}"/>
                </a:ext>
              </a:extLst>
            </p:cNvPr>
            <p:cNvSpPr/>
            <p:nvPr/>
          </p:nvSpPr>
          <p:spPr>
            <a:xfrm rot="5400000">
              <a:off x="7212651" y="3002805"/>
              <a:ext cx="816320"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B50658-5609-5849-A608-CE305AE0B549}"/>
                </a:ext>
              </a:extLst>
            </p:cNvPr>
            <p:cNvSpPr/>
            <p:nvPr/>
          </p:nvSpPr>
          <p:spPr>
            <a:xfrm rot="3802678">
              <a:off x="7761896" y="3589463"/>
              <a:ext cx="838301" cy="1147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6DEE11-3ACC-204C-A5AA-E1DC639A07E8}"/>
                </a:ext>
              </a:extLst>
            </p:cNvPr>
            <p:cNvSpPr/>
            <p:nvPr/>
          </p:nvSpPr>
          <p:spPr>
            <a:xfrm rot="5400000">
              <a:off x="8008292" y="2220317"/>
              <a:ext cx="476984"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ooks">
              <a:extLst>
                <a:ext uri="{FF2B5EF4-FFF2-40B4-BE49-F238E27FC236}">
                  <a16:creationId xmlns:a16="http://schemas.microsoft.com/office/drawing/2014/main" id="{096FF52C-11BF-AE4E-B83D-F58B0B5E2E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0434" y="2143539"/>
              <a:ext cx="3021496" cy="3021496"/>
            </a:xfrm>
            <a:prstGeom prst="rect">
              <a:avLst/>
            </a:prstGeom>
          </p:spPr>
        </p:pic>
      </p:grpSp>
      <p:grpSp>
        <p:nvGrpSpPr>
          <p:cNvPr id="14" name="Group 13">
            <a:extLst>
              <a:ext uri="{FF2B5EF4-FFF2-40B4-BE49-F238E27FC236}">
                <a16:creationId xmlns:a16="http://schemas.microsoft.com/office/drawing/2014/main" id="{3A3214C2-AB43-1348-ACE8-C4B2423B4024}"/>
              </a:ext>
            </a:extLst>
          </p:cNvPr>
          <p:cNvGrpSpPr/>
          <p:nvPr/>
        </p:nvGrpSpPr>
        <p:grpSpPr>
          <a:xfrm>
            <a:off x="9110870" y="1921896"/>
            <a:ext cx="3021496" cy="3021496"/>
            <a:chOff x="6460434" y="2143539"/>
            <a:chExt cx="3021496" cy="3021496"/>
          </a:xfrm>
        </p:grpSpPr>
        <p:sp>
          <p:nvSpPr>
            <p:cNvPr id="15" name="Rectangle 14">
              <a:extLst>
                <a:ext uri="{FF2B5EF4-FFF2-40B4-BE49-F238E27FC236}">
                  <a16:creationId xmlns:a16="http://schemas.microsoft.com/office/drawing/2014/main" id="{98D0E2FC-2EAA-4241-9F01-7FD82AD183AD}"/>
                </a:ext>
              </a:extLst>
            </p:cNvPr>
            <p:cNvSpPr/>
            <p:nvPr/>
          </p:nvSpPr>
          <p:spPr>
            <a:xfrm rot="1212090">
              <a:off x="7115995" y="2895332"/>
              <a:ext cx="1121753" cy="1783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D9D938-CC4D-134A-A8DC-6FC86D3FE8D7}"/>
                </a:ext>
              </a:extLst>
            </p:cNvPr>
            <p:cNvSpPr/>
            <p:nvPr/>
          </p:nvSpPr>
          <p:spPr>
            <a:xfrm rot="5400000">
              <a:off x="7723031" y="3037403"/>
              <a:ext cx="1047509" cy="1499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1FCE02-986D-DC4F-BEB8-33A9382290EA}"/>
                </a:ext>
              </a:extLst>
            </p:cNvPr>
            <p:cNvSpPr/>
            <p:nvPr/>
          </p:nvSpPr>
          <p:spPr>
            <a:xfrm rot="5066270">
              <a:off x="7591587" y="2923677"/>
              <a:ext cx="1404032" cy="1383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170C21-60EA-604B-8515-BB1A45D55240}"/>
                </a:ext>
              </a:extLst>
            </p:cNvPr>
            <p:cNvSpPr/>
            <p:nvPr/>
          </p:nvSpPr>
          <p:spPr>
            <a:xfrm rot="5400000">
              <a:off x="6974855" y="2844786"/>
              <a:ext cx="1404032"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66F447-299B-DE45-BEAB-969D3BB55050}"/>
                </a:ext>
              </a:extLst>
            </p:cNvPr>
            <p:cNvSpPr/>
            <p:nvPr/>
          </p:nvSpPr>
          <p:spPr>
            <a:xfrm rot="5400000">
              <a:off x="7212651" y="3002805"/>
              <a:ext cx="816320"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EAE832-DCAC-F54F-8088-B41C45E01920}"/>
                </a:ext>
              </a:extLst>
            </p:cNvPr>
            <p:cNvSpPr/>
            <p:nvPr/>
          </p:nvSpPr>
          <p:spPr>
            <a:xfrm rot="3802678">
              <a:off x="7761896" y="3589463"/>
              <a:ext cx="838301" cy="1147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DDB59E-01B4-0D4E-9DCD-99F7E63E077F}"/>
                </a:ext>
              </a:extLst>
            </p:cNvPr>
            <p:cNvSpPr/>
            <p:nvPr/>
          </p:nvSpPr>
          <p:spPr>
            <a:xfrm rot="5400000">
              <a:off x="8008292" y="2220317"/>
              <a:ext cx="476984"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Books">
              <a:extLst>
                <a:ext uri="{FF2B5EF4-FFF2-40B4-BE49-F238E27FC236}">
                  <a16:creationId xmlns:a16="http://schemas.microsoft.com/office/drawing/2014/main" id="{1CFF8378-F0B8-0343-B761-34A8D40B49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0434" y="2143539"/>
              <a:ext cx="3021496" cy="3021496"/>
            </a:xfrm>
            <a:prstGeom prst="rect">
              <a:avLst/>
            </a:prstGeom>
          </p:spPr>
        </p:pic>
      </p:grpSp>
      <p:grpSp>
        <p:nvGrpSpPr>
          <p:cNvPr id="23" name="Group 22">
            <a:extLst>
              <a:ext uri="{FF2B5EF4-FFF2-40B4-BE49-F238E27FC236}">
                <a16:creationId xmlns:a16="http://schemas.microsoft.com/office/drawing/2014/main" id="{E5928D2B-5B02-CC49-BE1C-8D7331CC623C}"/>
              </a:ext>
            </a:extLst>
          </p:cNvPr>
          <p:cNvGrpSpPr/>
          <p:nvPr/>
        </p:nvGrpSpPr>
        <p:grpSpPr>
          <a:xfrm>
            <a:off x="6851374" y="2367162"/>
            <a:ext cx="3021496" cy="3021496"/>
            <a:chOff x="6460434" y="2143539"/>
            <a:chExt cx="3021496" cy="3021496"/>
          </a:xfrm>
        </p:grpSpPr>
        <p:sp>
          <p:nvSpPr>
            <p:cNvPr id="24" name="Rectangle 23">
              <a:extLst>
                <a:ext uri="{FF2B5EF4-FFF2-40B4-BE49-F238E27FC236}">
                  <a16:creationId xmlns:a16="http://schemas.microsoft.com/office/drawing/2014/main" id="{3A15D5F2-0E85-2C49-B240-A2243000D5C8}"/>
                </a:ext>
              </a:extLst>
            </p:cNvPr>
            <p:cNvSpPr/>
            <p:nvPr/>
          </p:nvSpPr>
          <p:spPr>
            <a:xfrm rot="1212090">
              <a:off x="7115995" y="2895332"/>
              <a:ext cx="1121753" cy="1783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41D930-2D6B-1246-AE1A-76EFEBE5CDA9}"/>
                </a:ext>
              </a:extLst>
            </p:cNvPr>
            <p:cNvSpPr/>
            <p:nvPr/>
          </p:nvSpPr>
          <p:spPr>
            <a:xfrm rot="5400000">
              <a:off x="7723031" y="3037403"/>
              <a:ext cx="1047509" cy="1499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B074DCB-334E-1746-95A2-DF24CE7254F8}"/>
                </a:ext>
              </a:extLst>
            </p:cNvPr>
            <p:cNvSpPr/>
            <p:nvPr/>
          </p:nvSpPr>
          <p:spPr>
            <a:xfrm rot="5066270">
              <a:off x="7591587" y="2923677"/>
              <a:ext cx="1404032" cy="1383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3052EBE-709D-E04D-9A60-7FA77B57CCE3}"/>
                </a:ext>
              </a:extLst>
            </p:cNvPr>
            <p:cNvSpPr/>
            <p:nvPr/>
          </p:nvSpPr>
          <p:spPr>
            <a:xfrm rot="5400000">
              <a:off x="6974855" y="2844786"/>
              <a:ext cx="1404032"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0EA7F9-0D25-2A43-A48C-D07B4EB12929}"/>
                </a:ext>
              </a:extLst>
            </p:cNvPr>
            <p:cNvSpPr/>
            <p:nvPr/>
          </p:nvSpPr>
          <p:spPr>
            <a:xfrm rot="5400000">
              <a:off x="7212651" y="3002805"/>
              <a:ext cx="816320"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4D617EB-EC46-3343-839A-92DCCAEB29A4}"/>
                </a:ext>
              </a:extLst>
            </p:cNvPr>
            <p:cNvSpPr/>
            <p:nvPr/>
          </p:nvSpPr>
          <p:spPr>
            <a:xfrm rot="3802678">
              <a:off x="7761896" y="3589463"/>
              <a:ext cx="838301" cy="1147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3699D55-1154-6442-8678-D91FAE40E70D}"/>
                </a:ext>
              </a:extLst>
            </p:cNvPr>
            <p:cNvSpPr/>
            <p:nvPr/>
          </p:nvSpPr>
          <p:spPr>
            <a:xfrm rot="5400000">
              <a:off x="8008292" y="2220317"/>
              <a:ext cx="476984" cy="1668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Books">
              <a:extLst>
                <a:ext uri="{FF2B5EF4-FFF2-40B4-BE49-F238E27FC236}">
                  <a16:creationId xmlns:a16="http://schemas.microsoft.com/office/drawing/2014/main" id="{5939067E-AB90-F04B-81AD-1EAA3B3A9A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0434" y="2143539"/>
              <a:ext cx="3021496" cy="3021496"/>
            </a:xfrm>
            <a:prstGeom prst="rect">
              <a:avLst/>
            </a:prstGeom>
          </p:spPr>
        </p:pic>
      </p:grpSp>
      <p:sp>
        <p:nvSpPr>
          <p:cNvPr id="32" name="Title 1">
            <a:extLst>
              <a:ext uri="{FF2B5EF4-FFF2-40B4-BE49-F238E27FC236}">
                <a16:creationId xmlns:a16="http://schemas.microsoft.com/office/drawing/2014/main" id="{1449427E-D08A-1445-AF1A-07309771317E}"/>
              </a:ext>
            </a:extLst>
          </p:cNvPr>
          <p:cNvSpPr txBox="1">
            <a:spLocks/>
          </p:cNvSpPr>
          <p:nvPr/>
        </p:nvSpPr>
        <p:spPr>
          <a:xfrm>
            <a:off x="417701" y="286242"/>
            <a:ext cx="5686045" cy="8235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dirty="0"/>
              <a:t>Portfolios</a:t>
            </a:r>
            <a:endParaRPr lang="en-GB" dirty="0"/>
          </a:p>
        </p:txBody>
      </p:sp>
    </p:spTree>
    <p:extLst>
      <p:ext uri="{BB962C8B-B14F-4D97-AF65-F5344CB8AC3E}">
        <p14:creationId xmlns:p14="http://schemas.microsoft.com/office/powerpoint/2010/main" val="7199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5">
            <a:extLst>
              <a:ext uri="{FF2B5EF4-FFF2-40B4-BE49-F238E27FC236}">
                <a16:creationId xmlns:a16="http://schemas.microsoft.com/office/drawing/2014/main" id="{BDD6990F-AD9C-134C-AC47-F5FF9F0567BA}"/>
              </a:ext>
            </a:extLst>
          </p:cNvPr>
          <p:cNvSpPr txBox="1"/>
          <p:nvPr/>
        </p:nvSpPr>
        <p:spPr>
          <a:xfrm>
            <a:off x="5774876" y="1905506"/>
            <a:ext cx="5947732" cy="2394502"/>
          </a:xfrm>
          <a:prstGeom prst="rect">
            <a:avLst/>
          </a:prstGeom>
          <a:solidFill>
            <a:schemeClr val="bg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Are the apprentices prepared?</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Are the employers prepared?</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If there is an observation is there the opportunity to cover everything?</a:t>
            </a:r>
          </a:p>
          <a:p>
            <a:pPr marL="342900" indent="-342900">
              <a:lnSpc>
                <a:spcPct val="90000"/>
              </a:lnSpc>
              <a:spcAft>
                <a:spcPts val="401"/>
              </a:spcAft>
              <a:buClr>
                <a:srgbClr val="DA291C"/>
              </a:buClr>
              <a:buFont typeface="Wingdings" panose="05000000000000000000" pitchFamily="2" charset="2"/>
              <a:buChar char="§"/>
            </a:pPr>
            <a:endParaRPr lang="en-GB" dirty="0"/>
          </a:p>
        </p:txBody>
      </p:sp>
      <p:sp>
        <p:nvSpPr>
          <p:cNvPr id="32" name="Title 1">
            <a:extLst>
              <a:ext uri="{FF2B5EF4-FFF2-40B4-BE49-F238E27FC236}">
                <a16:creationId xmlns:a16="http://schemas.microsoft.com/office/drawing/2014/main" id="{1449427E-D08A-1445-AF1A-07309771317E}"/>
              </a:ext>
            </a:extLst>
          </p:cNvPr>
          <p:cNvSpPr txBox="1">
            <a:spLocks/>
          </p:cNvSpPr>
          <p:nvPr/>
        </p:nvSpPr>
        <p:spPr>
          <a:xfrm>
            <a:off x="417701" y="286242"/>
            <a:ext cx="5686045" cy="8235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a:t>On the day </a:t>
            </a:r>
            <a:endParaRPr lang="en-GB" dirty="0"/>
          </a:p>
        </p:txBody>
      </p:sp>
      <p:pic>
        <p:nvPicPr>
          <p:cNvPr id="12" name="Graphic 11" descr="Monthly calendar">
            <a:extLst>
              <a:ext uri="{FF2B5EF4-FFF2-40B4-BE49-F238E27FC236}">
                <a16:creationId xmlns:a16="http://schemas.microsoft.com/office/drawing/2014/main" id="{680DE1AD-BE9F-4440-A4C0-EEFCF9D813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512" y="922562"/>
            <a:ext cx="5012876" cy="5012876"/>
          </a:xfrm>
          <a:prstGeom prst="rect">
            <a:avLst/>
          </a:prstGeom>
        </p:spPr>
      </p:pic>
      <p:sp>
        <p:nvSpPr>
          <p:cNvPr id="2" name="TextBox 1">
            <a:extLst>
              <a:ext uri="{FF2B5EF4-FFF2-40B4-BE49-F238E27FC236}">
                <a16:creationId xmlns:a16="http://schemas.microsoft.com/office/drawing/2014/main" id="{61B32281-9673-5145-A084-30A1AD1B75B8}"/>
              </a:ext>
            </a:extLst>
          </p:cNvPr>
          <p:cNvSpPr txBox="1"/>
          <p:nvPr/>
        </p:nvSpPr>
        <p:spPr>
          <a:xfrm>
            <a:off x="2234081" y="4214190"/>
            <a:ext cx="1117738" cy="830997"/>
          </a:xfrm>
          <a:prstGeom prst="rect">
            <a:avLst/>
          </a:prstGeom>
          <a:noFill/>
        </p:spPr>
        <p:txBody>
          <a:bodyPr wrap="square" rtlCol="0">
            <a:spAutoFit/>
          </a:bodyPr>
          <a:lstStyle/>
          <a:p>
            <a:pPr algn="ctr"/>
            <a:r>
              <a:rPr lang="en-US" sz="4800" dirty="0">
                <a:solidFill>
                  <a:srgbClr val="FF0000"/>
                </a:solidFill>
                <a:ea typeface="Apple Color Emoji" pitchFamily="2" charset="0"/>
              </a:rPr>
              <a:t>x</a:t>
            </a:r>
          </a:p>
        </p:txBody>
      </p:sp>
    </p:spTree>
    <p:extLst>
      <p:ext uri="{BB962C8B-B14F-4D97-AF65-F5344CB8AC3E}">
        <p14:creationId xmlns:p14="http://schemas.microsoft.com/office/powerpoint/2010/main" val="8607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0700BA-C0D7-174F-B07C-BB9221B5482D}"/>
              </a:ext>
            </a:extLst>
          </p:cNvPr>
          <p:cNvSpPr>
            <a:spLocks noGrp="1"/>
          </p:cNvSpPr>
          <p:nvPr>
            <p:ph type="dt" sz="half" idx="10"/>
          </p:nvPr>
        </p:nvSpPr>
        <p:spPr/>
        <p:txBody>
          <a:bodyPr/>
          <a:lstStyle/>
          <a:p>
            <a:fld id="{45FE61ED-1920-41C4-B3C0-E09B2EBE42E3}" type="datetime4">
              <a:rPr lang="en-GB" smtClean="0"/>
              <a:t>18 June 2019</a:t>
            </a:fld>
            <a:endParaRPr lang="en-GB" dirty="0"/>
          </a:p>
        </p:txBody>
      </p:sp>
      <p:sp>
        <p:nvSpPr>
          <p:cNvPr id="4" name="Footer Placeholder 3">
            <a:extLst>
              <a:ext uri="{FF2B5EF4-FFF2-40B4-BE49-F238E27FC236}">
                <a16:creationId xmlns:a16="http://schemas.microsoft.com/office/drawing/2014/main" id="{E73FA4FF-F371-C64D-8B6F-90794B15C285}"/>
              </a:ext>
            </a:extLst>
          </p:cNvPr>
          <p:cNvSpPr>
            <a:spLocks noGrp="1"/>
          </p:cNvSpPr>
          <p:nvPr>
            <p:ph type="ftr" sz="quarter" idx="11"/>
          </p:nvPr>
        </p:nvSpPr>
        <p:spPr/>
        <p:txBody>
          <a:bodyPr/>
          <a:lstStyle/>
          <a:p>
            <a:r>
              <a:rPr lang="en-GB"/>
              <a:t>Presentation Heading - Subheading</a:t>
            </a:r>
            <a:endParaRPr lang="en-GB" dirty="0"/>
          </a:p>
        </p:txBody>
      </p:sp>
      <p:sp>
        <p:nvSpPr>
          <p:cNvPr id="5" name="Slide Number Placeholder 4">
            <a:extLst>
              <a:ext uri="{FF2B5EF4-FFF2-40B4-BE49-F238E27FC236}">
                <a16:creationId xmlns:a16="http://schemas.microsoft.com/office/drawing/2014/main" id="{68E4CEC8-B552-D54D-8FE3-BE71B19B3474}"/>
              </a:ext>
            </a:extLst>
          </p:cNvPr>
          <p:cNvSpPr>
            <a:spLocks noGrp="1"/>
          </p:cNvSpPr>
          <p:nvPr>
            <p:ph type="sldNum" sz="quarter" idx="12"/>
          </p:nvPr>
        </p:nvSpPr>
        <p:spPr/>
        <p:txBody>
          <a:bodyPr/>
          <a:lstStyle/>
          <a:p>
            <a:fld id="{BFEB8C6D-5A13-4B6E-8B47-443F7CF06CA1}" type="slidenum">
              <a:rPr lang="en-GB" smtClean="0"/>
              <a:pPr/>
              <a:t>13</a:t>
            </a:fld>
            <a:endParaRPr lang="en-GB" dirty="0"/>
          </a:p>
        </p:txBody>
      </p:sp>
      <p:sp>
        <p:nvSpPr>
          <p:cNvPr id="6" name="TextBox 15">
            <a:extLst>
              <a:ext uri="{FF2B5EF4-FFF2-40B4-BE49-F238E27FC236}">
                <a16:creationId xmlns:a16="http://schemas.microsoft.com/office/drawing/2014/main" id="{5435D89B-4E4B-7E4F-ADD3-DC59878ECB1B}"/>
              </a:ext>
            </a:extLst>
          </p:cNvPr>
          <p:cNvSpPr txBox="1"/>
          <p:nvPr/>
        </p:nvSpPr>
        <p:spPr>
          <a:xfrm>
            <a:off x="1129724" y="1234946"/>
            <a:ext cx="5947732" cy="2643801"/>
          </a:xfrm>
          <a:prstGeom prst="rect">
            <a:avLst/>
          </a:prstGeom>
          <a:solidFill>
            <a:schemeClr val="bg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Don’t underestimate the difficultly of the EPA and the challenge of its logistics. </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Contact your EPAO early and keep in regular contact</a:t>
            </a:r>
          </a:p>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dirty="0"/>
              <a:t>Allow enough time to prepare both yourself and the apprentice for EPA</a:t>
            </a:r>
          </a:p>
          <a:p>
            <a:pPr marL="342900" indent="-342900">
              <a:lnSpc>
                <a:spcPct val="90000"/>
              </a:lnSpc>
              <a:spcAft>
                <a:spcPts val="401"/>
              </a:spcAft>
              <a:buClr>
                <a:srgbClr val="DA291C"/>
              </a:buClr>
              <a:buFont typeface="Wingdings" panose="05000000000000000000" pitchFamily="2" charset="2"/>
              <a:buChar char="§"/>
            </a:pPr>
            <a:endParaRPr lang="en-GB" dirty="0"/>
          </a:p>
        </p:txBody>
      </p:sp>
      <p:sp>
        <p:nvSpPr>
          <p:cNvPr id="7" name="Title 1">
            <a:extLst>
              <a:ext uri="{FF2B5EF4-FFF2-40B4-BE49-F238E27FC236}">
                <a16:creationId xmlns:a16="http://schemas.microsoft.com/office/drawing/2014/main" id="{5009FB0E-26AF-DC41-917C-6FD9C4B437FC}"/>
              </a:ext>
            </a:extLst>
          </p:cNvPr>
          <p:cNvSpPr txBox="1">
            <a:spLocks/>
          </p:cNvSpPr>
          <p:nvPr/>
        </p:nvSpPr>
        <p:spPr>
          <a:xfrm>
            <a:off x="417701" y="286242"/>
            <a:ext cx="5686045" cy="82353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dirty="0"/>
              <a:t>Preparation</a:t>
            </a:r>
            <a:endParaRPr lang="en-GB" dirty="0"/>
          </a:p>
        </p:txBody>
      </p:sp>
      <p:pic>
        <p:nvPicPr>
          <p:cNvPr id="9" name="Graphic 8" descr="Mountains">
            <a:extLst>
              <a:ext uri="{FF2B5EF4-FFF2-40B4-BE49-F238E27FC236}">
                <a16:creationId xmlns:a16="http://schemas.microsoft.com/office/drawing/2014/main" id="{F7ED4694-AEFF-E147-B944-4A68CE7C0D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8225" y="-732482"/>
            <a:ext cx="7351550" cy="7351550"/>
          </a:xfrm>
          <a:prstGeom prst="rect">
            <a:avLst/>
          </a:prstGeom>
        </p:spPr>
      </p:pic>
      <p:cxnSp>
        <p:nvCxnSpPr>
          <p:cNvPr id="11" name="Straight Connector 10">
            <a:extLst>
              <a:ext uri="{FF2B5EF4-FFF2-40B4-BE49-F238E27FC236}">
                <a16:creationId xmlns:a16="http://schemas.microsoft.com/office/drawing/2014/main" id="{CE80BEFC-F326-A34A-87B2-3ED72974C65D}"/>
              </a:ext>
            </a:extLst>
          </p:cNvPr>
          <p:cNvCxnSpPr>
            <a:cxnSpLocks/>
          </p:cNvCxnSpPr>
          <p:nvPr/>
        </p:nvCxnSpPr>
        <p:spPr>
          <a:xfrm>
            <a:off x="584200" y="4907018"/>
            <a:ext cx="79502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4BF23B5-A2FD-6540-A09E-C80688FDB026}"/>
              </a:ext>
            </a:extLst>
          </p:cNvPr>
          <p:cNvGrpSpPr/>
          <p:nvPr/>
        </p:nvGrpSpPr>
        <p:grpSpPr>
          <a:xfrm>
            <a:off x="-273932" y="3186410"/>
            <a:ext cx="1886832" cy="1886832"/>
            <a:chOff x="-273932" y="3186410"/>
            <a:chExt cx="1886832" cy="1886832"/>
          </a:xfrm>
        </p:grpSpPr>
        <p:pic>
          <p:nvPicPr>
            <p:cNvPr id="41" name="Graphic 70" descr="Signpost">
              <a:extLst>
                <a:ext uri="{FF2B5EF4-FFF2-40B4-BE49-F238E27FC236}">
                  <a16:creationId xmlns:a16="http://schemas.microsoft.com/office/drawing/2014/main" id="{0749A3A2-FC86-D248-8418-59D9263DA0B5}"/>
                </a:ext>
              </a:extLst>
            </p:cNvPr>
            <p:cNvPicPr>
              <a:picLocks noChangeAspect="1"/>
            </p:cNvPicPr>
            <p:nvPr/>
          </p:nvPicPr>
          <p:blipFill>
            <a:blip r:embed="rId5">
              <a:duotone>
                <a:schemeClr val="accent1">
                  <a:shade val="45000"/>
                  <a:satMod val="135000"/>
                </a:schemeClr>
                <a:prstClr val="white"/>
              </a:duotone>
              <a:extLst>
                <a:ext uri="{96DAC541-7B7A-43D3-8B79-37D633B846F1}">
                  <asvg:svgBlip xmlns:asvg="http://schemas.microsoft.com/office/drawing/2016/SVG/main" r:embed="rId6"/>
                </a:ext>
              </a:extLst>
            </a:blip>
            <a:stretch>
              <a:fillRect/>
            </a:stretch>
          </p:blipFill>
          <p:spPr>
            <a:xfrm flipH="1">
              <a:off x="-273932" y="3186410"/>
              <a:ext cx="1886832" cy="1886832"/>
            </a:xfrm>
            <a:prstGeom prst="rect">
              <a:avLst/>
            </a:prstGeom>
            <a:noFill/>
          </p:spPr>
        </p:pic>
        <p:sp>
          <p:nvSpPr>
            <p:cNvPr id="43" name="Rectangle 42">
              <a:extLst>
                <a:ext uri="{FF2B5EF4-FFF2-40B4-BE49-F238E27FC236}">
                  <a16:creationId xmlns:a16="http://schemas.microsoft.com/office/drawing/2014/main" id="{D12F9B9E-E64B-DC4D-B238-EE5DA72CD037}"/>
                </a:ext>
              </a:extLst>
            </p:cNvPr>
            <p:cNvSpPr/>
            <p:nvPr/>
          </p:nvSpPr>
          <p:spPr>
            <a:xfrm>
              <a:off x="-252000" y="3263256"/>
              <a:ext cx="858132" cy="1733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15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82852" y="426213"/>
            <a:ext cx="9635357" cy="5419888"/>
          </a:xfrm>
          <a:prstGeom prst="rect">
            <a:avLst/>
          </a:prstGeom>
        </p:spPr>
      </p:pic>
      <p:sp>
        <p:nvSpPr>
          <p:cNvPr id="3" name="Date Placeholder 2"/>
          <p:cNvSpPr>
            <a:spLocks noGrp="1"/>
          </p:cNvSpPr>
          <p:nvPr>
            <p:ph type="dt" sz="half" idx="10"/>
          </p:nvPr>
        </p:nvSpPr>
        <p:spPr/>
        <p:txBody>
          <a:bodyPr/>
          <a:lstStyle/>
          <a:p>
            <a:fld id="{45FE61ED-1920-41C4-B3C0-E09B2EBE42E3}" type="datetime4">
              <a:rPr lang="en-GB" smtClean="0"/>
              <a:t>18 June 2019</a:t>
            </a:fld>
            <a:endParaRPr lang="en-GB" dirty="0"/>
          </a:p>
        </p:txBody>
      </p:sp>
      <p:sp>
        <p:nvSpPr>
          <p:cNvPr id="4" name="Footer Placeholder 3"/>
          <p:cNvSpPr>
            <a:spLocks noGrp="1"/>
          </p:cNvSpPr>
          <p:nvPr>
            <p:ph type="ftr" sz="quarter" idx="11"/>
          </p:nvPr>
        </p:nvSpPr>
        <p:spPr/>
        <p:txBody>
          <a:bodyPr/>
          <a:lstStyle/>
          <a:p>
            <a:r>
              <a:rPr lang="en-GB"/>
              <a:t>Presentation Heading - Subheading</a:t>
            </a:r>
            <a:endParaRPr lang="en-GB" dirty="0"/>
          </a:p>
        </p:txBody>
      </p:sp>
      <p:sp>
        <p:nvSpPr>
          <p:cNvPr id="5" name="Slide Number Placeholder 4"/>
          <p:cNvSpPr>
            <a:spLocks noGrp="1"/>
          </p:cNvSpPr>
          <p:nvPr>
            <p:ph type="sldNum" sz="quarter" idx="12"/>
          </p:nvPr>
        </p:nvSpPr>
        <p:spPr/>
        <p:txBody>
          <a:bodyPr/>
          <a:lstStyle/>
          <a:p>
            <a:fld id="{BFEB8C6D-5A13-4B6E-8B47-443F7CF06CA1}" type="slidenum">
              <a:rPr lang="en-GB" smtClean="0"/>
              <a:pPr/>
              <a:t>14</a:t>
            </a:fld>
            <a:endParaRPr lang="en-GB" dirty="0"/>
          </a:p>
        </p:txBody>
      </p:sp>
      <p:sp>
        <p:nvSpPr>
          <p:cNvPr id="7" name="Rectangle 6"/>
          <p:cNvSpPr/>
          <p:nvPr/>
        </p:nvSpPr>
        <p:spPr>
          <a:xfrm>
            <a:off x="9909544" y="143033"/>
            <a:ext cx="1297172" cy="58885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85283" y="143033"/>
            <a:ext cx="1297172" cy="57030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282455" y="352885"/>
            <a:ext cx="7627089" cy="549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58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56A452-CC35-E341-A761-5F35B221D461}"/>
              </a:ext>
            </a:extLst>
          </p:cNvPr>
          <p:cNvPicPr>
            <a:picLocks noChangeAspect="1"/>
          </p:cNvPicPr>
          <p:nvPr/>
        </p:nvPicPr>
        <p:blipFill>
          <a:blip r:embed="rId3">
            <a:alphaModFix amt="5000"/>
          </a:blip>
          <a:stretch>
            <a:fillRect/>
          </a:stretch>
        </p:blipFill>
        <p:spPr>
          <a:xfrm>
            <a:off x="1771650" y="101599"/>
            <a:ext cx="10420350" cy="6830273"/>
          </a:xfrm>
          <a:prstGeom prst="rect">
            <a:avLst/>
          </a:prstGeom>
        </p:spPr>
      </p:pic>
      <p:pic>
        <p:nvPicPr>
          <p:cNvPr id="10" name="Picture 9">
            <a:extLst>
              <a:ext uri="{FF2B5EF4-FFF2-40B4-BE49-F238E27FC236}">
                <a16:creationId xmlns:a16="http://schemas.microsoft.com/office/drawing/2014/main" id="{81542F77-352E-4649-8058-879DB2E07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5" y="2358715"/>
            <a:ext cx="2051996" cy="1004887"/>
          </a:xfrm>
          <a:prstGeom prst="rect">
            <a:avLst/>
          </a:prstGeom>
        </p:spPr>
      </p:pic>
      <p:cxnSp>
        <p:nvCxnSpPr>
          <p:cNvPr id="12" name="Straight Connector 11">
            <a:extLst>
              <a:ext uri="{FF2B5EF4-FFF2-40B4-BE49-F238E27FC236}">
                <a16:creationId xmlns:a16="http://schemas.microsoft.com/office/drawing/2014/main" id="{DD3992AC-2B1B-E44E-811A-E8517BBCCA8B}"/>
              </a:ext>
            </a:extLst>
          </p:cNvPr>
          <p:cNvCxnSpPr>
            <a:cxnSpLocks/>
          </p:cNvCxnSpPr>
          <p:nvPr/>
        </p:nvCxnSpPr>
        <p:spPr>
          <a:xfrm>
            <a:off x="4114800" y="2571360"/>
            <a:ext cx="0" cy="2695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9">
            <a:extLst>
              <a:ext uri="{FF2B5EF4-FFF2-40B4-BE49-F238E27FC236}">
                <a16:creationId xmlns:a16="http://schemas.microsoft.com/office/drawing/2014/main" id="{D120818F-6B5D-BC4A-9147-0AA27F6A6F09}"/>
              </a:ext>
            </a:extLst>
          </p:cNvPr>
          <p:cNvSpPr>
            <a:spLocks noGrp="1"/>
          </p:cNvSpPr>
          <p:nvPr>
            <p:ph type="subTitle" idx="1"/>
          </p:nvPr>
        </p:nvSpPr>
        <p:spPr>
          <a:xfrm>
            <a:off x="4545675" y="2571360"/>
            <a:ext cx="4331626" cy="1199338"/>
          </a:xfrm>
        </p:spPr>
        <p:txBody>
          <a:bodyPr>
            <a:noAutofit/>
          </a:bodyPr>
          <a:lstStyle/>
          <a:p>
            <a:r>
              <a:rPr lang="en-US" sz="4400" dirty="0"/>
              <a:t>Your experience </a:t>
            </a:r>
          </a:p>
          <a:p>
            <a:endParaRPr lang="en-US" sz="1800" dirty="0"/>
          </a:p>
        </p:txBody>
      </p:sp>
    </p:spTree>
    <p:extLst>
      <p:ext uri="{BB962C8B-B14F-4D97-AF65-F5344CB8AC3E}">
        <p14:creationId xmlns:p14="http://schemas.microsoft.com/office/powerpoint/2010/main" val="428526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607850" y="1773900"/>
            <a:ext cx="7584150" cy="1589702"/>
          </a:xfrm>
        </p:spPr>
        <p:txBody>
          <a:bodyPr/>
          <a:lstStyle/>
          <a:p>
            <a:r>
              <a:rPr lang="en-GB" sz="6600" dirty="0"/>
              <a:t>Speak to us</a:t>
            </a:r>
          </a:p>
        </p:txBody>
      </p:sp>
      <p:sp>
        <p:nvSpPr>
          <p:cNvPr id="9" name="Rectangle 8">
            <a:extLst>
              <a:ext uri="{FF2B5EF4-FFF2-40B4-BE49-F238E27FC236}">
                <a16:creationId xmlns:a16="http://schemas.microsoft.com/office/drawing/2014/main" id="{4A9A7EF4-6E01-3944-A2F7-D68C71A239A5}"/>
              </a:ext>
            </a:extLst>
          </p:cNvPr>
          <p:cNvSpPr/>
          <p:nvPr/>
        </p:nvSpPr>
        <p:spPr>
          <a:xfrm>
            <a:off x="4607850" y="3563968"/>
            <a:ext cx="4419600" cy="1754326"/>
          </a:xfrm>
          <a:prstGeom prst="rect">
            <a:avLst/>
          </a:prstGeom>
        </p:spPr>
        <p:txBody>
          <a:bodyPr wrap="square">
            <a:spAutoFit/>
          </a:bodyPr>
          <a:lstStyle/>
          <a:p>
            <a:pPr>
              <a:lnSpc>
                <a:spcPct val="150000"/>
              </a:lnSpc>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Email </a:t>
            </a:r>
            <a:r>
              <a:rPr lang="en-GB">
                <a:solidFill>
                  <a:schemeClr val="bg1"/>
                </a:solidFill>
                <a:latin typeface="Arial" panose="020B0604020202020204" pitchFamily="34" charset="0"/>
                <a:ea typeface="Calibri" panose="020F0502020204030204" pitchFamily="34" charset="0"/>
                <a:cs typeface="Times New Roman" panose="02020603050405020304" pitchFamily="18" charset="0"/>
              </a:rPr>
              <a:t>our Sales Team </a:t>
            </a: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at </a:t>
            </a:r>
          </a:p>
          <a:p>
            <a:pPr>
              <a:lnSpc>
                <a:spcPct val="150000"/>
              </a:lnSpc>
            </a:pPr>
            <a:r>
              <a:rPr lang="en-GB" b="1" dirty="0">
                <a:solidFill>
                  <a:schemeClr val="bg1"/>
                </a:solidFill>
                <a:latin typeface="Arial" panose="020B0604020202020204" pitchFamily="34" charset="0"/>
                <a:cs typeface="Times New Roman" panose="02020603050405020304" pitchFamily="18" charset="0"/>
              </a:rPr>
              <a:t>directsales@cityandguilds.com </a:t>
            </a:r>
          </a:p>
          <a:p>
            <a:pPr>
              <a:lnSpc>
                <a:spcPct val="150000"/>
              </a:lnSpc>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or call </a:t>
            </a:r>
          </a:p>
          <a:p>
            <a:pPr>
              <a:lnSpc>
                <a:spcPct val="150000"/>
              </a:lnSpc>
            </a:pP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01924 206709</a:t>
            </a:r>
          </a:p>
        </p:txBody>
      </p:sp>
      <p:pic>
        <p:nvPicPr>
          <p:cNvPr id="10" name="Picture 9">
            <a:extLst>
              <a:ext uri="{FF2B5EF4-FFF2-40B4-BE49-F238E27FC236}">
                <a16:creationId xmlns:a16="http://schemas.microsoft.com/office/drawing/2014/main" id="{81542F77-352E-4649-8058-879DB2E07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5" y="2358715"/>
            <a:ext cx="2051996" cy="1004887"/>
          </a:xfrm>
          <a:prstGeom prst="rect">
            <a:avLst/>
          </a:prstGeom>
        </p:spPr>
      </p:pic>
      <p:cxnSp>
        <p:nvCxnSpPr>
          <p:cNvPr id="12" name="Straight Connector 11">
            <a:extLst>
              <a:ext uri="{FF2B5EF4-FFF2-40B4-BE49-F238E27FC236}">
                <a16:creationId xmlns:a16="http://schemas.microsoft.com/office/drawing/2014/main" id="{DD3992AC-2B1B-E44E-811A-E8517BBCCA8B}"/>
              </a:ext>
            </a:extLst>
          </p:cNvPr>
          <p:cNvCxnSpPr>
            <a:cxnSpLocks/>
          </p:cNvCxnSpPr>
          <p:nvPr/>
        </p:nvCxnSpPr>
        <p:spPr>
          <a:xfrm>
            <a:off x="4114800" y="2571360"/>
            <a:ext cx="0" cy="2695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1196B5B-2C02-D940-91F2-D0448DE64077}"/>
              </a:ext>
            </a:extLst>
          </p:cNvPr>
          <p:cNvGrpSpPr/>
          <p:nvPr/>
        </p:nvGrpSpPr>
        <p:grpSpPr>
          <a:xfrm>
            <a:off x="396550" y="273571"/>
            <a:ext cx="3651673" cy="3684239"/>
            <a:chOff x="3229394" y="1469440"/>
            <a:chExt cx="3245183" cy="3239734"/>
          </a:xfrm>
        </p:grpSpPr>
        <p:sp>
          <p:nvSpPr>
            <p:cNvPr id="41" name="Octagon 40">
              <a:extLst>
                <a:ext uri="{FF2B5EF4-FFF2-40B4-BE49-F238E27FC236}">
                  <a16:creationId xmlns:a16="http://schemas.microsoft.com/office/drawing/2014/main" id="{73462AD5-2F93-5541-BD8F-F643781B2B97}"/>
                </a:ext>
              </a:extLst>
            </p:cNvPr>
            <p:cNvSpPr/>
            <p:nvPr/>
          </p:nvSpPr>
          <p:spPr>
            <a:xfrm rot="20245044">
              <a:off x="3229394" y="1469440"/>
              <a:ext cx="3245183" cy="3239734"/>
            </a:xfrm>
            <a:prstGeom prst="oc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2C782B2-305C-1943-8749-1FE66EB9063B}"/>
                </a:ext>
              </a:extLst>
            </p:cNvPr>
            <p:cNvSpPr txBox="1"/>
            <p:nvPr/>
          </p:nvSpPr>
          <p:spPr>
            <a:xfrm>
              <a:off x="3444163" y="2806599"/>
              <a:ext cx="2810362" cy="606975"/>
            </a:xfrm>
            <a:prstGeom prst="rect">
              <a:avLst/>
            </a:prstGeom>
            <a:noFill/>
          </p:spPr>
          <p:txBody>
            <a:bodyPr wrap="square" rtlCol="0">
              <a:spAutoFit/>
            </a:bodyPr>
            <a:lstStyle/>
            <a:p>
              <a:pPr algn="ctr">
                <a:lnSpc>
                  <a:spcPts val="2300"/>
                </a:lnSpc>
              </a:pPr>
              <a:r>
                <a:rPr lang="en-GB" sz="2800" b="1" dirty="0">
                  <a:solidFill>
                    <a:schemeClr val="bg1"/>
                  </a:solidFill>
                  <a:latin typeface="Arial" panose="020B0604020202020204" pitchFamily="34" charset="0"/>
                  <a:cs typeface="Arial" panose="020B0604020202020204" pitchFamily="34" charset="0"/>
                </a:rPr>
                <a:t>Live in 40+ EPA standards</a:t>
              </a:r>
            </a:p>
          </p:txBody>
        </p:sp>
      </p:grpSp>
      <p:sp>
        <p:nvSpPr>
          <p:cNvPr id="45" name="TextBox 15">
            <a:extLst>
              <a:ext uri="{FF2B5EF4-FFF2-40B4-BE49-F238E27FC236}">
                <a16:creationId xmlns:a16="http://schemas.microsoft.com/office/drawing/2014/main" id="{B8691F30-4903-CD45-A3F7-AB9F2E3DEB48}"/>
              </a:ext>
            </a:extLst>
          </p:cNvPr>
          <p:cNvSpPr txBox="1"/>
          <p:nvPr/>
        </p:nvSpPr>
        <p:spPr>
          <a:xfrm>
            <a:off x="4294834" y="1039115"/>
            <a:ext cx="5887209" cy="4779770"/>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sz="2400" dirty="0"/>
              <a:t>Engineering </a:t>
            </a:r>
          </a:p>
          <a:p>
            <a:pPr marL="342900" indent="-342900">
              <a:lnSpc>
                <a:spcPct val="90000"/>
              </a:lnSpc>
              <a:spcAft>
                <a:spcPts val="401"/>
              </a:spcAft>
              <a:buClr>
                <a:srgbClr val="DA291C"/>
              </a:buClr>
              <a:buFont typeface="Wingdings" panose="05000000000000000000" pitchFamily="2" charset="2"/>
              <a:buChar char="§"/>
            </a:pPr>
            <a:r>
              <a:rPr lang="en-GB" sz="2400" dirty="0"/>
              <a:t>Hair </a:t>
            </a:r>
          </a:p>
          <a:p>
            <a:pPr marL="342900" indent="-342900">
              <a:lnSpc>
                <a:spcPct val="90000"/>
              </a:lnSpc>
              <a:spcAft>
                <a:spcPts val="401"/>
              </a:spcAft>
              <a:buClr>
                <a:srgbClr val="DA291C"/>
              </a:buClr>
              <a:buFont typeface="Wingdings" panose="05000000000000000000" pitchFamily="2" charset="2"/>
              <a:buChar char="§"/>
            </a:pPr>
            <a:r>
              <a:rPr lang="en-GB" sz="2400" dirty="0"/>
              <a:t>Land-based</a:t>
            </a:r>
          </a:p>
          <a:p>
            <a:pPr marL="342900" indent="-342900">
              <a:lnSpc>
                <a:spcPct val="90000"/>
              </a:lnSpc>
              <a:spcAft>
                <a:spcPts val="401"/>
              </a:spcAft>
              <a:buClr>
                <a:srgbClr val="DA291C"/>
              </a:buClr>
              <a:buFont typeface="Wingdings" panose="05000000000000000000" pitchFamily="2" charset="2"/>
              <a:buChar char="§"/>
            </a:pPr>
            <a:r>
              <a:rPr lang="en-GB" sz="2400" dirty="0"/>
              <a:t>Management and Leadership </a:t>
            </a:r>
          </a:p>
          <a:p>
            <a:pPr marL="342900" indent="-342900">
              <a:lnSpc>
                <a:spcPct val="90000"/>
              </a:lnSpc>
              <a:spcAft>
                <a:spcPts val="401"/>
              </a:spcAft>
              <a:buClr>
                <a:srgbClr val="DA291C"/>
              </a:buClr>
              <a:buFont typeface="Wingdings" panose="05000000000000000000" pitchFamily="2" charset="2"/>
              <a:buChar char="§"/>
            </a:pPr>
            <a:r>
              <a:rPr lang="en-GB" sz="2400" dirty="0"/>
              <a:t>Business Skills </a:t>
            </a:r>
          </a:p>
          <a:p>
            <a:pPr marL="342900" indent="-342900">
              <a:lnSpc>
                <a:spcPct val="90000"/>
              </a:lnSpc>
              <a:spcAft>
                <a:spcPts val="401"/>
              </a:spcAft>
              <a:buClr>
                <a:srgbClr val="DA291C"/>
              </a:buClr>
              <a:buFont typeface="Wingdings" panose="05000000000000000000" pitchFamily="2" charset="2"/>
              <a:buChar char="§"/>
            </a:pPr>
            <a:r>
              <a:rPr lang="en-GB" sz="2400" dirty="0"/>
              <a:t>Digital </a:t>
            </a:r>
          </a:p>
          <a:p>
            <a:pPr marL="342900" indent="-342900">
              <a:lnSpc>
                <a:spcPct val="90000"/>
              </a:lnSpc>
              <a:spcAft>
                <a:spcPts val="401"/>
              </a:spcAft>
              <a:buClr>
                <a:srgbClr val="DA291C"/>
              </a:buClr>
              <a:buFont typeface="Wingdings" panose="05000000000000000000" pitchFamily="2" charset="2"/>
              <a:buChar char="§"/>
            </a:pPr>
            <a:r>
              <a:rPr lang="en-GB" sz="2400" dirty="0"/>
              <a:t>Hospitality and Catering </a:t>
            </a:r>
          </a:p>
          <a:p>
            <a:pPr marL="342900" indent="-342900">
              <a:lnSpc>
                <a:spcPct val="90000"/>
              </a:lnSpc>
              <a:spcAft>
                <a:spcPts val="401"/>
              </a:spcAft>
              <a:buClr>
                <a:srgbClr val="DA291C"/>
              </a:buClr>
              <a:buFont typeface="Wingdings" panose="05000000000000000000" pitchFamily="2" charset="2"/>
              <a:buChar char="§"/>
            </a:pPr>
            <a:r>
              <a:rPr lang="en-GB" sz="2400" dirty="0"/>
              <a:t>Vehicle Maintenance </a:t>
            </a:r>
          </a:p>
          <a:p>
            <a:pPr marL="342900" indent="-342900">
              <a:lnSpc>
                <a:spcPct val="90000"/>
              </a:lnSpc>
              <a:spcAft>
                <a:spcPts val="401"/>
              </a:spcAft>
              <a:buClr>
                <a:srgbClr val="DA291C"/>
              </a:buClr>
              <a:buFont typeface="Wingdings" panose="05000000000000000000" pitchFamily="2" charset="2"/>
              <a:buChar char="§"/>
            </a:pPr>
            <a:r>
              <a:rPr lang="en-GB" sz="2400" dirty="0"/>
              <a:t>Health and Social Care</a:t>
            </a:r>
          </a:p>
          <a:p>
            <a:pPr marL="342900" indent="-342900">
              <a:lnSpc>
                <a:spcPct val="90000"/>
              </a:lnSpc>
              <a:spcAft>
                <a:spcPts val="401"/>
              </a:spcAft>
              <a:buClr>
                <a:srgbClr val="DA291C"/>
              </a:buClr>
              <a:buFont typeface="Wingdings" panose="05000000000000000000" pitchFamily="2" charset="2"/>
              <a:buChar char="§"/>
            </a:pPr>
            <a:r>
              <a:rPr lang="en-GB" sz="2400" dirty="0"/>
              <a:t>Building Services </a:t>
            </a:r>
          </a:p>
          <a:p>
            <a:pPr>
              <a:lnSpc>
                <a:spcPct val="90000"/>
              </a:lnSpc>
              <a:spcAft>
                <a:spcPts val="401"/>
              </a:spcAft>
              <a:buClr>
                <a:srgbClr val="DA291C"/>
              </a:buClr>
            </a:pPr>
            <a:endParaRPr lang="en-GB" dirty="0"/>
          </a:p>
          <a:p>
            <a:pPr marL="342900" indent="-342900">
              <a:lnSpc>
                <a:spcPct val="90000"/>
              </a:lnSpc>
              <a:spcAft>
                <a:spcPts val="401"/>
              </a:spcAft>
              <a:buClr>
                <a:srgbClr val="DA291C"/>
              </a:buClr>
              <a:buFont typeface="Arial" panose="020B0604020202020204" pitchFamily="34" charset="0"/>
              <a:buChar char="•"/>
            </a:pPr>
            <a:endParaRPr lang="en-GB" dirty="0"/>
          </a:p>
        </p:txBody>
      </p:sp>
    </p:spTree>
    <p:extLst>
      <p:ext uri="{BB962C8B-B14F-4D97-AF65-F5344CB8AC3E}">
        <p14:creationId xmlns:p14="http://schemas.microsoft.com/office/powerpoint/2010/main" val="19583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1196B5B-2C02-D940-91F2-D0448DE64077}"/>
              </a:ext>
            </a:extLst>
          </p:cNvPr>
          <p:cNvGrpSpPr/>
          <p:nvPr/>
        </p:nvGrpSpPr>
        <p:grpSpPr>
          <a:xfrm>
            <a:off x="396550" y="273571"/>
            <a:ext cx="3651673" cy="3684239"/>
            <a:chOff x="3229394" y="1469440"/>
            <a:chExt cx="3245183" cy="3239734"/>
          </a:xfrm>
        </p:grpSpPr>
        <p:sp>
          <p:nvSpPr>
            <p:cNvPr id="41" name="Octagon 40">
              <a:extLst>
                <a:ext uri="{FF2B5EF4-FFF2-40B4-BE49-F238E27FC236}">
                  <a16:creationId xmlns:a16="http://schemas.microsoft.com/office/drawing/2014/main" id="{73462AD5-2F93-5541-BD8F-F643781B2B97}"/>
                </a:ext>
              </a:extLst>
            </p:cNvPr>
            <p:cNvSpPr/>
            <p:nvPr/>
          </p:nvSpPr>
          <p:spPr>
            <a:xfrm rot="20245044">
              <a:off x="3229394" y="1469440"/>
              <a:ext cx="3245183" cy="3239734"/>
            </a:xfrm>
            <a:prstGeom prst="oc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2C782B2-305C-1943-8749-1FE66EB9063B}"/>
                </a:ext>
              </a:extLst>
            </p:cNvPr>
            <p:cNvSpPr txBox="1"/>
            <p:nvPr/>
          </p:nvSpPr>
          <p:spPr>
            <a:xfrm>
              <a:off x="3444163" y="2806599"/>
              <a:ext cx="2810362" cy="606975"/>
            </a:xfrm>
            <a:prstGeom prst="rect">
              <a:avLst/>
            </a:prstGeom>
            <a:noFill/>
          </p:spPr>
          <p:txBody>
            <a:bodyPr wrap="square" rtlCol="0">
              <a:spAutoFit/>
            </a:bodyPr>
            <a:lstStyle/>
            <a:p>
              <a:pPr algn="ctr">
                <a:lnSpc>
                  <a:spcPts val="2300"/>
                </a:lnSpc>
              </a:pPr>
              <a:r>
                <a:rPr lang="en-GB" sz="2800" b="1" dirty="0">
                  <a:solidFill>
                    <a:schemeClr val="bg1"/>
                  </a:solidFill>
                  <a:latin typeface="Arial" panose="020B0604020202020204" pitchFamily="34" charset="0"/>
                  <a:cs typeface="Arial" panose="020B0604020202020204" pitchFamily="34" charset="0"/>
                </a:rPr>
                <a:t>Working with GTA England</a:t>
              </a:r>
            </a:p>
          </p:txBody>
        </p:sp>
      </p:grpSp>
      <p:sp>
        <p:nvSpPr>
          <p:cNvPr id="45" name="TextBox 15">
            <a:extLst>
              <a:ext uri="{FF2B5EF4-FFF2-40B4-BE49-F238E27FC236}">
                <a16:creationId xmlns:a16="http://schemas.microsoft.com/office/drawing/2014/main" id="{B8691F30-4903-CD45-A3F7-AB9F2E3DEB48}"/>
              </a:ext>
            </a:extLst>
          </p:cNvPr>
          <p:cNvSpPr txBox="1"/>
          <p:nvPr/>
        </p:nvSpPr>
        <p:spPr>
          <a:xfrm>
            <a:off x="4294834" y="1665955"/>
            <a:ext cx="4466781" cy="3526093"/>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Wingdings" panose="05000000000000000000" pitchFamily="2" charset="2"/>
              <a:buChar char="§"/>
            </a:pPr>
            <a:endParaRPr lang="en-GB" dirty="0"/>
          </a:p>
          <a:p>
            <a:pPr marL="342900" indent="-342900">
              <a:lnSpc>
                <a:spcPct val="90000"/>
              </a:lnSpc>
              <a:spcAft>
                <a:spcPts val="401"/>
              </a:spcAft>
              <a:buClr>
                <a:srgbClr val="DA291C"/>
              </a:buClr>
              <a:buFont typeface="Wingdings" panose="05000000000000000000" pitchFamily="2" charset="2"/>
              <a:buChar char="§"/>
            </a:pPr>
            <a:r>
              <a:rPr lang="en-GB" sz="2400" dirty="0"/>
              <a:t>Developing a market </a:t>
            </a:r>
            <a:r>
              <a:rPr lang="en-GB" sz="2400"/>
              <a:t>leading offer</a:t>
            </a:r>
          </a:p>
          <a:p>
            <a:pPr marL="342900" indent="-342900">
              <a:lnSpc>
                <a:spcPct val="90000"/>
              </a:lnSpc>
              <a:spcAft>
                <a:spcPts val="401"/>
              </a:spcAft>
              <a:buClr>
                <a:srgbClr val="DA291C"/>
              </a:buClr>
              <a:buFont typeface="Wingdings" panose="05000000000000000000" pitchFamily="2" charset="2"/>
              <a:buChar char="§"/>
            </a:pPr>
            <a:r>
              <a:rPr lang="en-GB" sz="2400"/>
              <a:t>Engineering </a:t>
            </a:r>
            <a:r>
              <a:rPr lang="en-GB" sz="2400" dirty="0"/>
              <a:t>EPAs</a:t>
            </a:r>
          </a:p>
          <a:p>
            <a:pPr marL="342900" indent="-342900">
              <a:lnSpc>
                <a:spcPct val="90000"/>
              </a:lnSpc>
              <a:spcAft>
                <a:spcPts val="401"/>
              </a:spcAft>
              <a:buClr>
                <a:srgbClr val="DA291C"/>
              </a:buClr>
              <a:buFont typeface="Wingdings" panose="05000000000000000000" pitchFamily="2" charset="2"/>
              <a:buChar char="§"/>
            </a:pPr>
            <a:r>
              <a:rPr lang="en-GB" sz="2400" dirty="0"/>
              <a:t>Establishing a network of high quality assessors</a:t>
            </a:r>
          </a:p>
          <a:p>
            <a:pPr>
              <a:lnSpc>
                <a:spcPct val="90000"/>
              </a:lnSpc>
              <a:spcAft>
                <a:spcPts val="401"/>
              </a:spcAft>
              <a:buClr>
                <a:srgbClr val="DA291C"/>
              </a:buClr>
            </a:pPr>
            <a:endParaRPr lang="en-GB" sz="2400" dirty="0"/>
          </a:p>
          <a:p>
            <a:pPr>
              <a:lnSpc>
                <a:spcPct val="90000"/>
              </a:lnSpc>
              <a:spcAft>
                <a:spcPts val="401"/>
              </a:spcAft>
              <a:buClr>
                <a:srgbClr val="DA291C"/>
              </a:buClr>
            </a:pPr>
            <a:endParaRPr lang="en-GB" sz="2400" dirty="0"/>
          </a:p>
          <a:p>
            <a:pPr>
              <a:lnSpc>
                <a:spcPct val="90000"/>
              </a:lnSpc>
              <a:spcAft>
                <a:spcPts val="401"/>
              </a:spcAft>
              <a:buClr>
                <a:srgbClr val="DA291C"/>
              </a:buClr>
            </a:pPr>
            <a:endParaRPr lang="en-GB" dirty="0"/>
          </a:p>
          <a:p>
            <a:pPr marL="342900" indent="-342900">
              <a:lnSpc>
                <a:spcPct val="90000"/>
              </a:lnSpc>
              <a:spcAft>
                <a:spcPts val="401"/>
              </a:spcAft>
              <a:buClr>
                <a:srgbClr val="DA291C"/>
              </a:buClr>
              <a:buFont typeface="Arial" panose="020B0604020202020204" pitchFamily="34" charset="0"/>
              <a:buChar char="•"/>
            </a:pPr>
            <a:endParaRPr lang="en-GB" dirty="0"/>
          </a:p>
        </p:txBody>
      </p:sp>
    </p:spTree>
    <p:extLst>
      <p:ext uri="{BB962C8B-B14F-4D97-AF65-F5344CB8AC3E}">
        <p14:creationId xmlns:p14="http://schemas.microsoft.com/office/powerpoint/2010/main" val="3242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096000" y="2354462"/>
            <a:ext cx="1980000" cy="1980000"/>
            <a:chOff x="3118659" y="409447"/>
            <a:chExt cx="1628000" cy="1628000"/>
          </a:xfrm>
        </p:grpSpPr>
        <p:sp>
          <p:nvSpPr>
            <p:cNvPr id="42" name="Oval 41"/>
            <p:cNvSpPr/>
            <p:nvPr/>
          </p:nvSpPr>
          <p:spPr>
            <a:xfrm>
              <a:off x="3118659" y="409447"/>
              <a:ext cx="1628000" cy="162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87E91ACA-6BA1-47FA-A790-6F0845199BE7}"/>
                </a:ext>
              </a:extLst>
            </p:cNvPr>
            <p:cNvSpPr txBox="1"/>
            <p:nvPr/>
          </p:nvSpPr>
          <p:spPr>
            <a:xfrm>
              <a:off x="3216359" y="929022"/>
              <a:ext cx="1483683" cy="437638"/>
            </a:xfrm>
            <a:prstGeom prst="rect">
              <a:avLst/>
            </a:prstGeom>
            <a:noFill/>
          </p:spPr>
          <p:txBody>
            <a:bodyPr wrap="square" rtlCol="0">
              <a:spAutoFit/>
            </a:bodyPr>
            <a:lstStyle/>
            <a:p>
              <a:pPr algn="ctr">
                <a:lnSpc>
                  <a:spcPts val="1700"/>
                </a:lnSpc>
              </a:pPr>
              <a:r>
                <a:rPr lang="en-GB" sz="2000" b="1" dirty="0">
                  <a:solidFill>
                    <a:schemeClr val="bg1"/>
                  </a:solidFill>
                  <a:latin typeface="Arial" panose="020B0604020202020204" pitchFamily="34" charset="0"/>
                  <a:cs typeface="Arial" panose="020B0604020202020204" pitchFamily="34" charset="0"/>
                </a:rPr>
                <a:t>30,000 registrations </a:t>
              </a:r>
            </a:p>
          </p:txBody>
        </p:sp>
      </p:grpSp>
      <p:grpSp>
        <p:nvGrpSpPr>
          <p:cNvPr id="52" name="Group 51"/>
          <p:cNvGrpSpPr/>
          <p:nvPr/>
        </p:nvGrpSpPr>
        <p:grpSpPr>
          <a:xfrm>
            <a:off x="4755848" y="145408"/>
            <a:ext cx="1980000" cy="1980000"/>
            <a:chOff x="3608962" y="2468615"/>
            <a:chExt cx="1512000" cy="1512000"/>
          </a:xfrm>
        </p:grpSpPr>
        <p:sp>
          <p:nvSpPr>
            <p:cNvPr id="50" name="Regular Pentagon 49"/>
            <p:cNvSpPr/>
            <p:nvPr/>
          </p:nvSpPr>
          <p:spPr>
            <a:xfrm>
              <a:off x="3608962" y="2468615"/>
              <a:ext cx="1512000" cy="1512000"/>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7E91ACA-6BA1-47FA-A790-6F0845199BE7}"/>
                </a:ext>
              </a:extLst>
            </p:cNvPr>
            <p:cNvSpPr txBox="1"/>
            <p:nvPr/>
          </p:nvSpPr>
          <p:spPr>
            <a:xfrm>
              <a:off x="3708116" y="3110338"/>
              <a:ext cx="1313691" cy="403467"/>
            </a:xfrm>
            <a:prstGeom prst="rect">
              <a:avLst/>
            </a:prstGeom>
            <a:noFill/>
          </p:spPr>
          <p:txBody>
            <a:bodyPr wrap="square" rtlCol="0">
              <a:spAutoFit/>
            </a:bodyPr>
            <a:lstStyle/>
            <a:p>
              <a:pPr algn="ctr">
                <a:lnSpc>
                  <a:spcPts val="1700"/>
                </a:lnSpc>
              </a:pPr>
              <a:r>
                <a:rPr lang="en-GB" sz="2000" b="1" dirty="0">
                  <a:solidFill>
                    <a:schemeClr val="bg1"/>
                  </a:solidFill>
                  <a:latin typeface="Arial" panose="020B0604020202020204" pitchFamily="34" charset="0"/>
                  <a:cs typeface="Arial" panose="020B0604020202020204" pitchFamily="34" charset="0"/>
                </a:rPr>
                <a:t>First EPA in 2016</a:t>
              </a:r>
            </a:p>
          </p:txBody>
        </p:sp>
      </p:grpSp>
      <p:sp>
        <p:nvSpPr>
          <p:cNvPr id="40" name="TextBox 39">
            <a:extLst>
              <a:ext uri="{FF2B5EF4-FFF2-40B4-BE49-F238E27FC236}">
                <a16:creationId xmlns:a16="http://schemas.microsoft.com/office/drawing/2014/main" id="{87E91ACA-6BA1-47FA-A790-6F0845199BE7}"/>
              </a:ext>
            </a:extLst>
          </p:cNvPr>
          <p:cNvSpPr txBox="1"/>
          <p:nvPr/>
        </p:nvSpPr>
        <p:spPr>
          <a:xfrm>
            <a:off x="3779601" y="5547756"/>
            <a:ext cx="1313691" cy="514693"/>
          </a:xfrm>
          <a:prstGeom prst="rect">
            <a:avLst/>
          </a:prstGeom>
          <a:noFill/>
        </p:spPr>
        <p:txBody>
          <a:bodyPr wrap="square" rtlCol="0">
            <a:spAutoFit/>
          </a:bodyPr>
          <a:lstStyle/>
          <a:p>
            <a:pPr algn="ctr">
              <a:lnSpc>
                <a:spcPts val="1700"/>
              </a:lnSpc>
            </a:pPr>
            <a:r>
              <a:rPr lang="en-GB" sz="1400" dirty="0">
                <a:solidFill>
                  <a:schemeClr val="bg1"/>
                </a:solidFill>
                <a:latin typeface="Arial" panose="020B0604020202020204" pitchFamily="34" charset="0"/>
                <a:cs typeface="Arial" panose="020B0604020202020204" pitchFamily="34" charset="0"/>
              </a:rPr>
              <a:t>Vehicle Maintenance</a:t>
            </a:r>
          </a:p>
        </p:txBody>
      </p:sp>
      <p:grpSp>
        <p:nvGrpSpPr>
          <p:cNvPr id="53" name="Group 52"/>
          <p:cNvGrpSpPr/>
          <p:nvPr/>
        </p:nvGrpSpPr>
        <p:grpSpPr>
          <a:xfrm>
            <a:off x="6096000" y="4755756"/>
            <a:ext cx="1613566" cy="1584000"/>
            <a:chOff x="2945331" y="4048911"/>
            <a:chExt cx="1613566" cy="1584000"/>
          </a:xfrm>
        </p:grpSpPr>
        <p:sp>
          <p:nvSpPr>
            <p:cNvPr id="48" name="Rectangle 47"/>
            <p:cNvSpPr/>
            <p:nvPr/>
          </p:nvSpPr>
          <p:spPr>
            <a:xfrm>
              <a:off x="2974897" y="4048911"/>
              <a:ext cx="1584000" cy="15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7E91ACA-6BA1-47FA-A790-6F0845199BE7}"/>
                </a:ext>
              </a:extLst>
            </p:cNvPr>
            <p:cNvSpPr txBox="1"/>
            <p:nvPr/>
          </p:nvSpPr>
          <p:spPr>
            <a:xfrm>
              <a:off x="2945331" y="4409725"/>
              <a:ext cx="1613566" cy="532262"/>
            </a:xfrm>
            <a:prstGeom prst="rect">
              <a:avLst/>
            </a:prstGeom>
            <a:noFill/>
          </p:spPr>
          <p:txBody>
            <a:bodyPr wrap="square" rtlCol="0">
              <a:spAutoFit/>
            </a:bodyPr>
            <a:lstStyle/>
            <a:p>
              <a:pPr algn="ctr">
                <a:lnSpc>
                  <a:spcPts val="1700"/>
                </a:lnSpc>
              </a:pPr>
              <a:r>
                <a:rPr lang="en-GB" sz="2000" b="1" dirty="0">
                  <a:solidFill>
                    <a:schemeClr val="bg1"/>
                  </a:solidFill>
                  <a:latin typeface="Arial" panose="020B0604020202020204" pitchFamily="34" charset="0"/>
                  <a:cs typeface="Arial" panose="020B0604020202020204" pitchFamily="34" charset="0"/>
                </a:rPr>
                <a:t>300 assessors</a:t>
              </a:r>
              <a:endParaRPr lang="en-GB" b="1" dirty="0">
                <a:solidFill>
                  <a:schemeClr val="bg1"/>
                </a:solidFill>
                <a:latin typeface="Arial" panose="020B0604020202020204" pitchFamily="34" charset="0"/>
                <a:cs typeface="Arial" panose="020B0604020202020204" pitchFamily="34" charset="0"/>
              </a:endParaRPr>
            </a:p>
          </p:txBody>
        </p:sp>
      </p:grpSp>
      <p:grpSp>
        <p:nvGrpSpPr>
          <p:cNvPr id="59" name="Group 58"/>
          <p:cNvGrpSpPr/>
          <p:nvPr/>
        </p:nvGrpSpPr>
        <p:grpSpPr>
          <a:xfrm>
            <a:off x="4107000" y="3738070"/>
            <a:ext cx="1620000" cy="1620000"/>
            <a:chOff x="1245948" y="4170812"/>
            <a:chExt cx="1620000" cy="1620000"/>
          </a:xfrm>
        </p:grpSpPr>
        <p:sp>
          <p:nvSpPr>
            <p:cNvPr id="60" name="Rectangle 59"/>
            <p:cNvSpPr/>
            <p:nvPr/>
          </p:nvSpPr>
          <p:spPr>
            <a:xfrm rot="2700000">
              <a:off x="1245948" y="4170812"/>
              <a:ext cx="1620000" cy="16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7E91ACA-6BA1-47FA-A790-6F0845199BE7}"/>
                </a:ext>
              </a:extLst>
            </p:cNvPr>
            <p:cNvSpPr txBox="1"/>
            <p:nvPr/>
          </p:nvSpPr>
          <p:spPr>
            <a:xfrm>
              <a:off x="1400201" y="4381127"/>
              <a:ext cx="1313691" cy="964367"/>
            </a:xfrm>
            <a:prstGeom prst="rect">
              <a:avLst/>
            </a:prstGeom>
            <a:noFill/>
          </p:spPr>
          <p:txBody>
            <a:bodyPr wrap="square" rtlCol="0">
              <a:spAutoFit/>
            </a:bodyPr>
            <a:lstStyle/>
            <a:p>
              <a:pPr algn="ctr">
                <a:lnSpc>
                  <a:spcPts val="1700"/>
                </a:lnSpc>
              </a:pPr>
              <a:r>
                <a:rPr lang="en-GB" sz="2000" b="1" dirty="0">
                  <a:solidFill>
                    <a:schemeClr val="bg1"/>
                  </a:solidFill>
                  <a:latin typeface="Arial" panose="020B0604020202020204" pitchFamily="34" charset="0"/>
                  <a:cs typeface="Arial" panose="020B0604020202020204" pitchFamily="34" charset="0"/>
                </a:rPr>
                <a:t>Over 2,500 EPAs delivered</a:t>
              </a:r>
            </a:p>
          </p:txBody>
        </p:sp>
      </p:grpSp>
      <p:sp>
        <p:nvSpPr>
          <p:cNvPr id="18" name="TextBox 17">
            <a:extLst>
              <a:ext uri="{FF2B5EF4-FFF2-40B4-BE49-F238E27FC236}">
                <a16:creationId xmlns:a16="http://schemas.microsoft.com/office/drawing/2014/main" id="{6430F7E2-BAC1-B447-9FB9-E60070204B65}"/>
              </a:ext>
            </a:extLst>
          </p:cNvPr>
          <p:cNvSpPr txBox="1"/>
          <p:nvPr/>
        </p:nvSpPr>
        <p:spPr>
          <a:xfrm>
            <a:off x="638221" y="1794194"/>
            <a:ext cx="3162387" cy="690254"/>
          </a:xfrm>
          <a:prstGeom prst="rect">
            <a:avLst/>
          </a:prstGeom>
          <a:noFill/>
        </p:spPr>
        <p:txBody>
          <a:bodyPr wrap="square" rtlCol="0">
            <a:spAutoFit/>
          </a:bodyPr>
          <a:lstStyle/>
          <a:p>
            <a:pPr algn="ctr">
              <a:lnSpc>
                <a:spcPts val="2300"/>
              </a:lnSpc>
            </a:pPr>
            <a:r>
              <a:rPr lang="en-GB" sz="2800" b="1" dirty="0">
                <a:solidFill>
                  <a:schemeClr val="bg1"/>
                </a:solidFill>
                <a:latin typeface="Arial" panose="020B0604020202020204" pitchFamily="34" charset="0"/>
                <a:cs typeface="Arial" panose="020B0604020202020204" pitchFamily="34" charset="0"/>
              </a:rPr>
              <a:t>Live in 40+ EPA standards</a:t>
            </a:r>
          </a:p>
        </p:txBody>
      </p:sp>
      <p:grpSp>
        <p:nvGrpSpPr>
          <p:cNvPr id="19" name="Group 18">
            <a:extLst>
              <a:ext uri="{FF2B5EF4-FFF2-40B4-BE49-F238E27FC236}">
                <a16:creationId xmlns:a16="http://schemas.microsoft.com/office/drawing/2014/main" id="{56A72911-B891-C040-94FA-25C31AFA003C}"/>
              </a:ext>
            </a:extLst>
          </p:cNvPr>
          <p:cNvGrpSpPr/>
          <p:nvPr/>
        </p:nvGrpSpPr>
        <p:grpSpPr>
          <a:xfrm>
            <a:off x="396550" y="273571"/>
            <a:ext cx="3651673" cy="3684239"/>
            <a:chOff x="3229394" y="1469440"/>
            <a:chExt cx="3245183" cy="3239734"/>
          </a:xfrm>
        </p:grpSpPr>
        <p:sp>
          <p:nvSpPr>
            <p:cNvPr id="20" name="Octagon 19">
              <a:extLst>
                <a:ext uri="{FF2B5EF4-FFF2-40B4-BE49-F238E27FC236}">
                  <a16:creationId xmlns:a16="http://schemas.microsoft.com/office/drawing/2014/main" id="{31F29E13-91D2-FE4E-AA91-222480012799}"/>
                </a:ext>
              </a:extLst>
            </p:cNvPr>
            <p:cNvSpPr/>
            <p:nvPr/>
          </p:nvSpPr>
          <p:spPr>
            <a:xfrm rot="20245044">
              <a:off x="3229394" y="1469440"/>
              <a:ext cx="3245183" cy="3239734"/>
            </a:xfrm>
            <a:prstGeom prst="oc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54A7CB4-CAE4-8F4A-819D-DDC831B627B5}"/>
                </a:ext>
              </a:extLst>
            </p:cNvPr>
            <p:cNvSpPr txBox="1"/>
            <p:nvPr/>
          </p:nvSpPr>
          <p:spPr>
            <a:xfrm>
              <a:off x="3444163" y="2806599"/>
              <a:ext cx="2810362" cy="606975"/>
            </a:xfrm>
            <a:prstGeom prst="rect">
              <a:avLst/>
            </a:prstGeom>
            <a:noFill/>
          </p:spPr>
          <p:txBody>
            <a:bodyPr wrap="square" rtlCol="0">
              <a:spAutoFit/>
            </a:bodyPr>
            <a:lstStyle/>
            <a:p>
              <a:pPr algn="ctr">
                <a:lnSpc>
                  <a:spcPts val="2300"/>
                </a:lnSpc>
              </a:pPr>
              <a:r>
                <a:rPr lang="en-GB" sz="2800" b="1" dirty="0">
                  <a:solidFill>
                    <a:schemeClr val="bg1"/>
                  </a:solidFill>
                  <a:latin typeface="Arial" panose="020B0604020202020204" pitchFamily="34" charset="0"/>
                  <a:cs typeface="Arial" panose="020B0604020202020204" pitchFamily="34" charset="0"/>
                </a:rPr>
                <a:t>Live in 40+ EPA standards</a:t>
              </a:r>
            </a:p>
          </p:txBody>
        </p:sp>
      </p:grpSp>
    </p:spTree>
    <p:extLst>
      <p:ext uri="{BB962C8B-B14F-4D97-AF65-F5344CB8AC3E}">
        <p14:creationId xmlns:p14="http://schemas.microsoft.com/office/powerpoint/2010/main" val="23643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B1B0CEB-8E7F-BA4D-90C1-90170613FB07}"/>
              </a:ext>
            </a:extLst>
          </p:cNvPr>
          <p:cNvCxnSpPr>
            <a:cxnSpLocks/>
          </p:cNvCxnSpPr>
          <p:nvPr/>
        </p:nvCxnSpPr>
        <p:spPr>
          <a:xfrm>
            <a:off x="90771" y="5252484"/>
            <a:ext cx="12101229" cy="97989"/>
          </a:xfrm>
          <a:prstGeom prst="line">
            <a:avLst/>
          </a:prstGeom>
          <a:ln w="38100"/>
        </p:spPr>
        <p:style>
          <a:lnRef idx="2">
            <a:schemeClr val="accent3"/>
          </a:lnRef>
          <a:fillRef idx="0">
            <a:schemeClr val="accent3"/>
          </a:fillRef>
          <a:effectRef idx="1">
            <a:schemeClr val="accent3"/>
          </a:effectRef>
          <a:fontRef idx="minor">
            <a:schemeClr val="tx1"/>
          </a:fontRef>
        </p:style>
      </p:cxnSp>
      <p:pic>
        <p:nvPicPr>
          <p:cNvPr id="42" name="Graphic 41" descr="Group">
            <a:extLst>
              <a:ext uri="{FF2B5EF4-FFF2-40B4-BE49-F238E27FC236}">
                <a16:creationId xmlns:a16="http://schemas.microsoft.com/office/drawing/2014/main" id="{51A9F9F4-BCCC-0B4D-A6AD-0C3D33718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421" y="4599983"/>
            <a:ext cx="897535" cy="897535"/>
          </a:xfrm>
          <a:prstGeom prst="rect">
            <a:avLst/>
          </a:prstGeom>
        </p:spPr>
      </p:pic>
      <p:pic>
        <p:nvPicPr>
          <p:cNvPr id="36" name="Graphic 35" descr="Group">
            <a:extLst>
              <a:ext uri="{FF2B5EF4-FFF2-40B4-BE49-F238E27FC236}">
                <a16:creationId xmlns:a16="http://schemas.microsoft.com/office/drawing/2014/main" id="{7627DBB2-0AAB-7240-9476-8C217E78DB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7349" y="4494125"/>
            <a:ext cx="1063509" cy="1063509"/>
          </a:xfrm>
          <a:prstGeom prst="rect">
            <a:avLst/>
          </a:prstGeom>
        </p:spPr>
      </p:pic>
      <p:pic>
        <p:nvPicPr>
          <p:cNvPr id="5" name="Graphic 4" descr="Mountains">
            <a:extLst>
              <a:ext uri="{FF2B5EF4-FFF2-40B4-BE49-F238E27FC236}">
                <a16:creationId xmlns:a16="http://schemas.microsoft.com/office/drawing/2014/main" id="{D7483AD4-D5DC-8748-9E6A-C7B7BFDFEE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3712" y="-1449966"/>
            <a:ext cx="9147939" cy="9147939"/>
          </a:xfrm>
          <a:prstGeom prst="rect">
            <a:avLst/>
          </a:prstGeom>
        </p:spPr>
      </p:pic>
      <p:sp>
        <p:nvSpPr>
          <p:cNvPr id="30" name="Rectangle 29">
            <a:extLst>
              <a:ext uri="{FF2B5EF4-FFF2-40B4-BE49-F238E27FC236}">
                <a16:creationId xmlns:a16="http://schemas.microsoft.com/office/drawing/2014/main" id="{3D0D2FCD-5F5A-F34B-9F41-B791A1449D00}"/>
              </a:ext>
            </a:extLst>
          </p:cNvPr>
          <p:cNvSpPr/>
          <p:nvPr/>
        </p:nvSpPr>
        <p:spPr>
          <a:xfrm>
            <a:off x="953308" y="3996194"/>
            <a:ext cx="1121341" cy="76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Group">
            <a:extLst>
              <a:ext uri="{FF2B5EF4-FFF2-40B4-BE49-F238E27FC236}">
                <a16:creationId xmlns:a16="http://schemas.microsoft.com/office/drawing/2014/main" id="{0168CBA1-AD60-544F-9B93-063BA9F10A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7786" y="4511884"/>
            <a:ext cx="1329732" cy="1329732"/>
          </a:xfrm>
          <a:prstGeom prst="rect">
            <a:avLst/>
          </a:prstGeom>
        </p:spPr>
      </p:pic>
      <p:pic>
        <p:nvPicPr>
          <p:cNvPr id="34" name="Graphic 33" descr="Group">
            <a:extLst>
              <a:ext uri="{FF2B5EF4-FFF2-40B4-BE49-F238E27FC236}">
                <a16:creationId xmlns:a16="http://schemas.microsoft.com/office/drawing/2014/main" id="{B40C42EE-2354-644C-968E-B82EE0C144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73794" y="4641962"/>
            <a:ext cx="1417023" cy="1417023"/>
          </a:xfrm>
          <a:prstGeom prst="rect">
            <a:avLst/>
          </a:prstGeom>
        </p:spPr>
      </p:pic>
      <p:pic>
        <p:nvPicPr>
          <p:cNvPr id="10" name="Graphic 6" descr="Hike">
            <a:extLst>
              <a:ext uri="{FF2B5EF4-FFF2-40B4-BE49-F238E27FC236}">
                <a16:creationId xmlns:a16="http://schemas.microsoft.com/office/drawing/2014/main" id="{44144D42-1FCD-5742-984C-AD2517AB0A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88375" y="4863332"/>
            <a:ext cx="778304" cy="778304"/>
          </a:xfrm>
          <a:prstGeom prst="rect">
            <a:avLst/>
          </a:prstGeom>
        </p:spPr>
      </p:pic>
      <p:sp>
        <p:nvSpPr>
          <p:cNvPr id="13" name="Title 1"/>
          <p:cNvSpPr txBox="1">
            <a:spLocks/>
          </p:cNvSpPr>
          <p:nvPr/>
        </p:nvSpPr>
        <p:spPr>
          <a:xfrm>
            <a:off x="254846" y="493731"/>
            <a:ext cx="10845344" cy="714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dirty="0"/>
              <a:t>Our offer</a:t>
            </a:r>
            <a:endParaRPr lang="en-GB" dirty="0"/>
          </a:p>
        </p:txBody>
      </p:sp>
      <p:sp>
        <p:nvSpPr>
          <p:cNvPr id="14" name="TextBox 15">
            <a:extLst>
              <a:ext uri="{FF2B5EF4-FFF2-40B4-BE49-F238E27FC236}">
                <a16:creationId xmlns:a16="http://schemas.microsoft.com/office/drawing/2014/main" id="{0C1C5FCD-2AF4-764A-B3E9-EE49B952A598}"/>
              </a:ext>
            </a:extLst>
          </p:cNvPr>
          <p:cNvSpPr txBox="1"/>
          <p:nvPr/>
        </p:nvSpPr>
        <p:spPr>
          <a:xfrm>
            <a:off x="774815" y="1735833"/>
            <a:ext cx="4075606" cy="16331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Aft>
                <a:spcPts val="401"/>
              </a:spcAft>
              <a:buClr>
                <a:srgbClr val="DA291C"/>
              </a:buClr>
              <a:buFont typeface="Arial" panose="020B0604020202020204" pitchFamily="34" charset="0"/>
              <a:buChar char="•"/>
            </a:pPr>
            <a:r>
              <a:rPr lang="en-GB" sz="2003" spc="-40" dirty="0">
                <a:cs typeface="Arial"/>
              </a:rPr>
              <a:t>On-programme resources</a:t>
            </a:r>
          </a:p>
          <a:p>
            <a:pPr marL="342900" indent="-342900">
              <a:lnSpc>
                <a:spcPct val="90000"/>
              </a:lnSpc>
              <a:spcAft>
                <a:spcPts val="401"/>
              </a:spcAft>
              <a:buClr>
                <a:srgbClr val="DA291C"/>
              </a:buClr>
              <a:buFont typeface="Arial" panose="020B0604020202020204" pitchFamily="34" charset="0"/>
              <a:buChar char="•"/>
            </a:pPr>
            <a:r>
              <a:rPr lang="en-GB" sz="2003" spc="-40" dirty="0">
                <a:cs typeface="Arial"/>
              </a:rPr>
              <a:t>EPA support material</a:t>
            </a:r>
          </a:p>
          <a:p>
            <a:pPr marL="342900" indent="-342900">
              <a:lnSpc>
                <a:spcPct val="90000"/>
              </a:lnSpc>
              <a:spcAft>
                <a:spcPts val="401"/>
              </a:spcAft>
              <a:buClr>
                <a:srgbClr val="DA291C"/>
              </a:buClr>
              <a:buFont typeface="Arial" panose="020B0604020202020204" pitchFamily="34" charset="0"/>
              <a:buChar char="•"/>
            </a:pPr>
            <a:r>
              <a:rPr lang="en-GB" sz="2003" spc="-40" dirty="0">
                <a:cs typeface="Arial"/>
              </a:rPr>
              <a:t>On hand support and guidance through out the EPA process</a:t>
            </a:r>
          </a:p>
          <a:p>
            <a:pPr marL="342900" indent="-342900">
              <a:lnSpc>
                <a:spcPct val="90000"/>
              </a:lnSpc>
              <a:spcAft>
                <a:spcPts val="401"/>
              </a:spcAft>
              <a:buClr>
                <a:srgbClr val="DA291C"/>
              </a:buClr>
              <a:buFont typeface="Arial" panose="020B0604020202020204" pitchFamily="34" charset="0"/>
              <a:buChar char="•"/>
            </a:pPr>
            <a:endParaRPr lang="en-GB" sz="2003" spc="-40" dirty="0">
              <a:cs typeface="Arial"/>
            </a:endParaRPr>
          </a:p>
        </p:txBody>
      </p:sp>
      <p:grpSp>
        <p:nvGrpSpPr>
          <p:cNvPr id="15" name="Group 14">
            <a:extLst>
              <a:ext uri="{FF2B5EF4-FFF2-40B4-BE49-F238E27FC236}">
                <a16:creationId xmlns:a16="http://schemas.microsoft.com/office/drawing/2014/main" id="{0409B30A-CB67-8D41-9C05-EBDE653582F0}"/>
              </a:ext>
            </a:extLst>
          </p:cNvPr>
          <p:cNvGrpSpPr/>
          <p:nvPr/>
        </p:nvGrpSpPr>
        <p:grpSpPr>
          <a:xfrm>
            <a:off x="-284126" y="3550709"/>
            <a:ext cx="1886832" cy="1886832"/>
            <a:chOff x="-273932" y="3186410"/>
            <a:chExt cx="1886832" cy="1886832"/>
          </a:xfrm>
        </p:grpSpPr>
        <p:pic>
          <p:nvPicPr>
            <p:cNvPr id="16" name="Graphic 70" descr="Signpost">
              <a:extLst>
                <a:ext uri="{FF2B5EF4-FFF2-40B4-BE49-F238E27FC236}">
                  <a16:creationId xmlns:a16="http://schemas.microsoft.com/office/drawing/2014/main" id="{BD428CF9-9713-AA41-9643-DC21DDCF6183}"/>
                </a:ext>
              </a:extLst>
            </p:cNvPr>
            <p:cNvPicPr>
              <a:picLocks noChangeAspect="1"/>
            </p:cNvPicPr>
            <p:nvPr/>
          </p:nvPicPr>
          <p:blipFill>
            <a:blip r:embed="rId15">
              <a:duotone>
                <a:schemeClr val="accent1">
                  <a:shade val="45000"/>
                  <a:satMod val="135000"/>
                </a:schemeClr>
                <a:prstClr val="white"/>
              </a:duotone>
              <a:extLst>
                <a:ext uri="{96DAC541-7B7A-43D3-8B79-37D633B846F1}">
                  <asvg:svgBlip xmlns:asvg="http://schemas.microsoft.com/office/drawing/2016/SVG/main" r:embed="rId16"/>
                </a:ext>
              </a:extLst>
            </a:blip>
            <a:stretch>
              <a:fillRect/>
            </a:stretch>
          </p:blipFill>
          <p:spPr>
            <a:xfrm flipH="1">
              <a:off x="-273932" y="3186410"/>
              <a:ext cx="1886832" cy="1886832"/>
            </a:xfrm>
            <a:prstGeom prst="rect">
              <a:avLst/>
            </a:prstGeom>
            <a:noFill/>
          </p:spPr>
        </p:pic>
        <p:sp>
          <p:nvSpPr>
            <p:cNvPr id="17" name="Rectangle 16">
              <a:extLst>
                <a:ext uri="{FF2B5EF4-FFF2-40B4-BE49-F238E27FC236}">
                  <a16:creationId xmlns:a16="http://schemas.microsoft.com/office/drawing/2014/main" id="{E520DA81-A28C-274C-9884-2AB9B5F102B0}"/>
                </a:ext>
              </a:extLst>
            </p:cNvPr>
            <p:cNvSpPr/>
            <p:nvPr/>
          </p:nvSpPr>
          <p:spPr>
            <a:xfrm>
              <a:off x="-252000" y="3263256"/>
              <a:ext cx="858132" cy="1537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20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0347" t="7980" r="31730" b="25354"/>
          <a:stretch/>
        </p:blipFill>
        <p:spPr>
          <a:xfrm>
            <a:off x="5425903" y="1285875"/>
            <a:ext cx="4774958" cy="4721709"/>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352395" y="1427898"/>
          <a:ext cx="4359821" cy="3566160"/>
        </p:xfrm>
        <a:graphic>
          <a:graphicData uri="http://schemas.openxmlformats.org/drawingml/2006/table">
            <a:tbl>
              <a:tblPr firstRow="1" firstCol="1" bandRow="1">
                <a:tableStyleId>{5C22544A-7EE6-4342-B048-85BDC9FD1C3A}</a:tableStyleId>
              </a:tblPr>
              <a:tblGrid>
                <a:gridCol w="4359821">
                  <a:extLst>
                    <a:ext uri="{9D8B030D-6E8A-4147-A177-3AD203B41FA5}">
                      <a16:colId xmlns:a16="http://schemas.microsoft.com/office/drawing/2014/main" val="1497309040"/>
                    </a:ext>
                  </a:extLst>
                </a:gridCol>
              </a:tblGrid>
              <a:tr h="1773367">
                <a:tc>
                  <a:txBody>
                    <a:bodyPr/>
                    <a:lstStyle/>
                    <a:p>
                      <a:pPr marL="171450" indent="-171450" algn="l">
                        <a:spcAft>
                          <a:spcPts val="0"/>
                        </a:spcAft>
                        <a:buFont typeface="Arial" panose="020B0604020202020204" pitchFamily="34" charset="0"/>
                        <a:buChar char="•"/>
                      </a:pPr>
                      <a:r>
                        <a:rPr lang="en-GB" sz="1800" b="0" dirty="0">
                          <a:solidFill>
                            <a:schemeClr val="tx1"/>
                          </a:solidFill>
                          <a:effectLst/>
                          <a:latin typeface="+mn-lt"/>
                        </a:rPr>
                        <a:t>End-point assessment pack </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End-point assessment recording form documents</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EPA handbooks (if applicable for occupation)  </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Occupation specific FAQs (if applicable for occupation)  </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 Resource and venue lists (for some standards)  </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Sample knowledge tests </a:t>
                      </a:r>
                      <a:endParaRPr lang="en-GB" sz="1800" b="0" dirty="0">
                        <a:solidFill>
                          <a:schemeClr val="tx1"/>
                        </a:solidFill>
                        <a:effectLst/>
                        <a:latin typeface="+mn-lt"/>
                        <a:ea typeface="Calibri" panose="020F0502020204030204" pitchFamily="34" charset="0"/>
                      </a:endParaRPr>
                    </a:p>
                    <a:p>
                      <a:pPr marL="171450" indent="-171450" algn="l">
                        <a:spcAft>
                          <a:spcPts val="0"/>
                        </a:spcAft>
                        <a:buFont typeface="Arial" panose="020B0604020202020204" pitchFamily="34" charset="0"/>
                        <a:buChar char="•"/>
                      </a:pPr>
                      <a:r>
                        <a:rPr lang="en-GB" sz="1800" b="0" dirty="0">
                          <a:solidFill>
                            <a:schemeClr val="tx1"/>
                          </a:solidFill>
                          <a:effectLst/>
                          <a:latin typeface="+mn-lt"/>
                        </a:rPr>
                        <a:t>LIEPA report </a:t>
                      </a:r>
                    </a:p>
                    <a:p>
                      <a:pPr marL="171450" indent="-171450" algn="l">
                        <a:spcAft>
                          <a:spcPts val="0"/>
                        </a:spcAft>
                        <a:buFont typeface="Arial" panose="020B0604020202020204" pitchFamily="34" charset="0"/>
                        <a:buChar char="•"/>
                      </a:pPr>
                      <a:r>
                        <a:rPr lang="en-GB" sz="1800" b="0" dirty="0">
                          <a:solidFill>
                            <a:schemeClr val="tx1"/>
                          </a:solidFill>
                          <a:effectLst/>
                          <a:latin typeface="+mn-lt"/>
                        </a:rPr>
                        <a:t>Standard checklists (selected</a:t>
                      </a:r>
                      <a:r>
                        <a:rPr lang="en-GB" sz="1800" b="0" baseline="0" dirty="0">
                          <a:solidFill>
                            <a:schemeClr val="tx1"/>
                          </a:solidFill>
                          <a:effectLst/>
                          <a:latin typeface="+mn-lt"/>
                        </a:rPr>
                        <a:t> standards) </a:t>
                      </a:r>
                      <a:endParaRPr lang="en-GB" sz="1800" b="0" dirty="0">
                        <a:solidFill>
                          <a:schemeClr val="tx1"/>
                        </a:solidFill>
                        <a:effectLst/>
                        <a:latin typeface="+mn-l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7329130"/>
                  </a:ext>
                </a:extLst>
              </a:tr>
            </a:tbl>
          </a:graphicData>
        </a:graphic>
      </p:graphicFrame>
      <p:sp>
        <p:nvSpPr>
          <p:cNvPr id="5" name="Title 1">
            <a:extLst>
              <a:ext uri="{FF2B5EF4-FFF2-40B4-BE49-F238E27FC236}">
                <a16:creationId xmlns:a16="http://schemas.microsoft.com/office/drawing/2014/main" id="{7D7F8AC9-0E86-B540-A248-CEB48CECDD78}"/>
              </a:ext>
            </a:extLst>
          </p:cNvPr>
          <p:cNvSpPr txBox="1">
            <a:spLocks/>
          </p:cNvSpPr>
          <p:nvPr/>
        </p:nvSpPr>
        <p:spPr>
          <a:xfrm>
            <a:off x="254846" y="493731"/>
            <a:ext cx="10845344" cy="714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a:t>EPA Support Material </a:t>
            </a:r>
            <a:endParaRPr lang="en-GB" dirty="0"/>
          </a:p>
        </p:txBody>
      </p:sp>
    </p:spTree>
    <p:extLst>
      <p:ext uri="{BB962C8B-B14F-4D97-AF65-F5344CB8AC3E}">
        <p14:creationId xmlns:p14="http://schemas.microsoft.com/office/powerpoint/2010/main" val="2295560239"/>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82852" y="426213"/>
            <a:ext cx="9635357" cy="5419888"/>
          </a:xfrm>
          <a:prstGeom prst="rect">
            <a:avLst/>
          </a:prstGeom>
        </p:spPr>
      </p:pic>
      <p:sp>
        <p:nvSpPr>
          <p:cNvPr id="3" name="Date Placeholder 2"/>
          <p:cNvSpPr>
            <a:spLocks noGrp="1"/>
          </p:cNvSpPr>
          <p:nvPr>
            <p:ph type="dt" sz="half" idx="10"/>
          </p:nvPr>
        </p:nvSpPr>
        <p:spPr/>
        <p:txBody>
          <a:bodyPr/>
          <a:lstStyle/>
          <a:p>
            <a:fld id="{45FE61ED-1920-41C4-B3C0-E09B2EBE42E3}" type="datetime4">
              <a:rPr lang="en-GB" smtClean="0"/>
              <a:t>18 June 2019</a:t>
            </a:fld>
            <a:endParaRPr lang="en-GB" dirty="0"/>
          </a:p>
        </p:txBody>
      </p:sp>
      <p:sp>
        <p:nvSpPr>
          <p:cNvPr id="4" name="Footer Placeholder 3"/>
          <p:cNvSpPr>
            <a:spLocks noGrp="1"/>
          </p:cNvSpPr>
          <p:nvPr>
            <p:ph type="ftr" sz="quarter" idx="11"/>
          </p:nvPr>
        </p:nvSpPr>
        <p:spPr/>
        <p:txBody>
          <a:bodyPr/>
          <a:lstStyle/>
          <a:p>
            <a:r>
              <a:rPr lang="en-GB"/>
              <a:t>Presentation Heading - Subheading</a:t>
            </a:r>
            <a:endParaRPr lang="en-GB" dirty="0"/>
          </a:p>
        </p:txBody>
      </p:sp>
      <p:sp>
        <p:nvSpPr>
          <p:cNvPr id="5" name="Slide Number Placeholder 4"/>
          <p:cNvSpPr>
            <a:spLocks noGrp="1"/>
          </p:cNvSpPr>
          <p:nvPr>
            <p:ph type="sldNum" sz="quarter" idx="12"/>
          </p:nvPr>
        </p:nvSpPr>
        <p:spPr/>
        <p:txBody>
          <a:bodyPr/>
          <a:lstStyle/>
          <a:p>
            <a:fld id="{BFEB8C6D-5A13-4B6E-8B47-443F7CF06CA1}" type="slidenum">
              <a:rPr lang="en-GB" smtClean="0"/>
              <a:pPr/>
              <a:t>7</a:t>
            </a:fld>
            <a:endParaRPr lang="en-GB" dirty="0"/>
          </a:p>
        </p:txBody>
      </p:sp>
      <p:sp>
        <p:nvSpPr>
          <p:cNvPr id="7" name="Rectangle 6"/>
          <p:cNvSpPr/>
          <p:nvPr/>
        </p:nvSpPr>
        <p:spPr>
          <a:xfrm>
            <a:off x="9909544" y="143033"/>
            <a:ext cx="1297172" cy="58885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85283" y="143033"/>
            <a:ext cx="1297172" cy="57030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282455" y="352885"/>
            <a:ext cx="7627089" cy="549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433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2E2D8F-F770-E04C-B30E-DB05DCFD252B}"/>
              </a:ext>
            </a:extLst>
          </p:cNvPr>
          <p:cNvPicPr>
            <a:picLocks noChangeAspect="1"/>
          </p:cNvPicPr>
          <p:nvPr/>
        </p:nvPicPr>
        <p:blipFill>
          <a:blip r:embed="rId3">
            <a:alphaModFix/>
            <a:duotone>
              <a:prstClr val="black"/>
              <a:schemeClr val="accent4">
                <a:tint val="45000"/>
                <a:satMod val="400000"/>
              </a:schemeClr>
            </a:duotone>
            <a:lum bright="-70000" contrast="85000"/>
            <a:extLst>
              <a:ext uri="{28A0092B-C50C-407E-A947-70E740481C1C}">
                <a14:useLocalDpi xmlns:a14="http://schemas.microsoft.com/office/drawing/2010/main" val="0"/>
              </a:ext>
            </a:extLst>
          </a:blip>
          <a:stretch>
            <a:fillRect/>
          </a:stretch>
        </p:blipFill>
        <p:spPr>
          <a:xfrm>
            <a:off x="1703295" y="-22346"/>
            <a:ext cx="10488706" cy="6880346"/>
          </a:xfrm>
          <a:prstGeom prst="rect">
            <a:avLst/>
          </a:prstGeom>
        </p:spPr>
      </p:pic>
      <p:sp>
        <p:nvSpPr>
          <p:cNvPr id="5" name="Title 4"/>
          <p:cNvSpPr>
            <a:spLocks noGrp="1"/>
          </p:cNvSpPr>
          <p:nvPr>
            <p:ph type="ctrTitle"/>
          </p:nvPr>
        </p:nvSpPr>
        <p:spPr>
          <a:xfrm>
            <a:off x="4607850" y="2568751"/>
            <a:ext cx="7584150" cy="1589702"/>
          </a:xfrm>
        </p:spPr>
        <p:txBody>
          <a:bodyPr>
            <a:normAutofit fontScale="90000"/>
          </a:bodyPr>
          <a:lstStyle/>
          <a:p>
            <a:r>
              <a:rPr lang="en-GB" sz="6600" dirty="0"/>
              <a:t>EPA – The Challenges </a:t>
            </a:r>
          </a:p>
        </p:txBody>
      </p:sp>
      <p:pic>
        <p:nvPicPr>
          <p:cNvPr id="10" name="Picture 9">
            <a:extLst>
              <a:ext uri="{FF2B5EF4-FFF2-40B4-BE49-F238E27FC236}">
                <a16:creationId xmlns:a16="http://schemas.microsoft.com/office/drawing/2014/main" id="{81542F77-352E-4649-8058-879DB2E07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5" y="2358715"/>
            <a:ext cx="2051996" cy="1004887"/>
          </a:xfrm>
          <a:prstGeom prst="rect">
            <a:avLst/>
          </a:prstGeom>
        </p:spPr>
      </p:pic>
      <p:cxnSp>
        <p:nvCxnSpPr>
          <p:cNvPr id="12" name="Straight Connector 11">
            <a:extLst>
              <a:ext uri="{FF2B5EF4-FFF2-40B4-BE49-F238E27FC236}">
                <a16:creationId xmlns:a16="http://schemas.microsoft.com/office/drawing/2014/main" id="{DD3992AC-2B1B-E44E-811A-E8517BBCCA8B}"/>
              </a:ext>
            </a:extLst>
          </p:cNvPr>
          <p:cNvCxnSpPr>
            <a:cxnSpLocks/>
          </p:cNvCxnSpPr>
          <p:nvPr/>
        </p:nvCxnSpPr>
        <p:spPr>
          <a:xfrm>
            <a:off x="4114800" y="2571360"/>
            <a:ext cx="0" cy="2695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1079657">
            <a:off x="3582670" y="648709"/>
            <a:ext cx="3102208" cy="4387116"/>
          </a:xfrm>
          <a:prstGeom prst="rect">
            <a:avLst/>
          </a:prstGeom>
          <a:ln>
            <a:solidFill>
              <a:schemeClr val="tx1"/>
            </a:solidFill>
          </a:ln>
        </p:spPr>
      </p:pic>
      <p:pic>
        <p:nvPicPr>
          <p:cNvPr id="6" name="Picture 5"/>
          <p:cNvPicPr>
            <a:picLocks noChangeAspect="1"/>
          </p:cNvPicPr>
          <p:nvPr/>
        </p:nvPicPr>
        <p:blipFill>
          <a:blip r:embed="rId3"/>
          <a:stretch>
            <a:fillRect/>
          </a:stretch>
        </p:blipFill>
        <p:spPr>
          <a:xfrm rot="594087">
            <a:off x="5487911" y="777700"/>
            <a:ext cx="3095582" cy="438711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rot="1487513">
            <a:off x="6929580" y="564440"/>
            <a:ext cx="3094985" cy="4387116"/>
          </a:xfrm>
          <a:prstGeom prst="rect">
            <a:avLst/>
          </a:prstGeom>
          <a:ln>
            <a:solidFill>
              <a:schemeClr val="tx1"/>
            </a:solidFill>
          </a:ln>
        </p:spPr>
      </p:pic>
      <p:pic>
        <p:nvPicPr>
          <p:cNvPr id="9" name="Picture 8"/>
          <p:cNvPicPr>
            <a:picLocks noChangeAspect="1"/>
          </p:cNvPicPr>
          <p:nvPr/>
        </p:nvPicPr>
        <p:blipFill>
          <a:blip r:embed="rId5"/>
          <a:stretch>
            <a:fillRect/>
          </a:stretch>
        </p:blipFill>
        <p:spPr>
          <a:xfrm rot="3125072">
            <a:off x="7957841" y="1871017"/>
            <a:ext cx="3100707" cy="4387116"/>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rot="19488235">
            <a:off x="2155633" y="1754885"/>
            <a:ext cx="3104333" cy="4387116"/>
          </a:xfrm>
          <a:prstGeom prst="rect">
            <a:avLst/>
          </a:prstGeom>
          <a:ln>
            <a:solidFill>
              <a:schemeClr val="tx1"/>
            </a:solidFill>
          </a:ln>
        </p:spPr>
      </p:pic>
      <p:sp>
        <p:nvSpPr>
          <p:cNvPr id="11" name="Title 1"/>
          <p:cNvSpPr txBox="1">
            <a:spLocks/>
          </p:cNvSpPr>
          <p:nvPr/>
        </p:nvSpPr>
        <p:spPr>
          <a:xfrm>
            <a:off x="417701" y="286242"/>
            <a:ext cx="3507451" cy="144201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l"/>
            <a:r>
              <a:rPr lang="en-GB" sz="3600" dirty="0"/>
              <a:t>Start with the assessment plan</a:t>
            </a:r>
            <a:endParaRPr lang="en-GB" dirty="0"/>
          </a:p>
        </p:txBody>
      </p:sp>
    </p:spTree>
    <p:extLst>
      <p:ext uri="{BB962C8B-B14F-4D97-AF65-F5344CB8AC3E}">
        <p14:creationId xmlns:p14="http://schemas.microsoft.com/office/powerpoint/2010/main" val="27697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6">
      <a:dk1>
        <a:srgbClr val="000000"/>
      </a:dk1>
      <a:lt1>
        <a:srgbClr val="FFFFFF"/>
      </a:lt1>
      <a:dk2>
        <a:srgbClr val="000000"/>
      </a:dk2>
      <a:lt2>
        <a:srgbClr val="FFFFFF"/>
      </a:lt2>
      <a:accent1>
        <a:srgbClr val="DA291C"/>
      </a:accent1>
      <a:accent2>
        <a:srgbClr val="00B5E2"/>
      </a:accent2>
      <a:accent3>
        <a:srgbClr val="FDC60A"/>
      </a:accent3>
      <a:accent4>
        <a:srgbClr val="DA291C"/>
      </a:accent4>
      <a:accent5>
        <a:srgbClr val="00B5E2"/>
      </a:accent5>
      <a:accent6>
        <a:srgbClr val="CA2354"/>
      </a:accent6>
      <a:hlink>
        <a:srgbClr val="DA291C"/>
      </a:hlink>
      <a:folHlink>
        <a:srgbClr val="00B5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amp; Guilds, Digitalme and Ilm" id="{F662D26D-6CED-4412-9638-19756C8C5F19}" vid="{34BF8D06-0B88-424D-AAC5-FB661A887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Type0 xmlns="6a12a047-1682-4150-9b08-1e63b6709bb1">Templates</File_x0020_Type0>
    <Template_x0020_Type xmlns="6a12a047-1682-4150-9b08-1e63b6709bb1">PowerPoint</Template_x0020_Type>
    <Cluster xmlns="6a12a047-1682-4150-9b08-1e63b6709bb1">Skills Credentialing</Cluster>
    <j0zd xmlns="6a12a047-1682-4150-9b08-1e63b6709bb1">
      <UserInfo>
        <DisplayName/>
        <AccountId xsi:nil="true"/>
        <AccountType/>
      </UserInfo>
    </j0z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C1A0B577A0D4AB8D9E7799978E22D" ma:contentTypeVersion="8" ma:contentTypeDescription="Create a new document." ma:contentTypeScope="" ma:versionID="1591dd24f17b4e0d508c38c9a1f3609e">
  <xsd:schema xmlns:xsd="http://www.w3.org/2001/XMLSchema" xmlns:xs="http://www.w3.org/2001/XMLSchema" xmlns:p="http://schemas.microsoft.com/office/2006/metadata/properties" xmlns:ns2="6a12a047-1682-4150-9b08-1e63b6709bb1" xmlns:ns3="21bb9660-a7f6-46fa-8231-f538e0e34463" targetNamespace="http://schemas.microsoft.com/office/2006/metadata/properties" ma:root="true" ma:fieldsID="9e5f4cbff32703b19fef0475f3359f4a" ns2:_="" ns3:_="">
    <xsd:import namespace="6a12a047-1682-4150-9b08-1e63b6709bb1"/>
    <xsd:import namespace="21bb9660-a7f6-46fa-8231-f538e0e34463"/>
    <xsd:element name="properties">
      <xsd:complexType>
        <xsd:sequence>
          <xsd:element name="documentManagement">
            <xsd:complexType>
              <xsd:all>
                <xsd:element ref="ns2:File_x0020_Type0"/>
                <xsd:element ref="ns3:SharedWithUsers" minOccurs="0"/>
                <xsd:element ref="ns3:SharedWithDetails" minOccurs="0"/>
                <xsd:element ref="ns2:MediaServiceMetadata" minOccurs="0"/>
                <xsd:element ref="ns2:MediaServiceFastMetadata" minOccurs="0"/>
                <xsd:element ref="ns2:Cluster"/>
                <xsd:element ref="ns2:Template_x0020_Type" minOccurs="0"/>
                <xsd:element ref="ns2:j0z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2a047-1682-4150-9b08-1e63b6709bb1" elementFormDefault="qualified">
    <xsd:import namespace="http://schemas.microsoft.com/office/2006/documentManagement/types"/>
    <xsd:import namespace="http://schemas.microsoft.com/office/infopath/2007/PartnerControls"/>
    <xsd:element name="File_x0020_Type0" ma:index="8" ma:displayName="File Type" ma:format="Dropdown" ma:internalName="File_x0020_Type0">
      <xsd:simpleType>
        <xsd:restriction base="dms:Choice">
          <xsd:enumeration value="Guidance"/>
          <xsd:enumeration value="Templates"/>
          <xsd:enumeration value="About Us"/>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Cluster" ma:index="13" ma:displayName="Cluster" ma:format="RadioButtons" ma:internalName="Cluster">
      <xsd:simpleType>
        <xsd:restriction base="dms:Choice">
          <xsd:enumeration value="City &amp; Guilds Group"/>
          <xsd:enumeration value="Skills Credentialing"/>
          <xsd:enumeration value="Corporate Learning"/>
          <xsd:enumeration value="Technical Training"/>
        </xsd:restriction>
      </xsd:simpleType>
    </xsd:element>
    <xsd:element name="Template_x0020_Type" ma:index="14" nillable="true" ma:displayName="Template Type" ma:format="Dropdown" ma:internalName="Template_x0020_Type">
      <xsd:simpleType>
        <xsd:restriction base="dms:Choice">
          <xsd:enumeration value="140th Anniversary"/>
          <xsd:enumeration value="Agenda"/>
          <xsd:enumeration value="Artwork"/>
          <xsd:enumeration value="Brochure artwork files"/>
          <xsd:enumeration value="Brochures"/>
          <xsd:enumeration value="Business card artwork files"/>
          <xsd:enumeration value="Copy / wording"/>
          <xsd:enumeration value="Email Signature"/>
          <xsd:enumeration value="Guidelines"/>
          <xsd:enumeration value="Letterhead templates"/>
          <xsd:enumeration value="Minutes"/>
          <xsd:enumeration value="PowerPoint"/>
          <xsd:enumeration value="Reports"/>
          <xsd:enumeration value="Videos"/>
        </xsd:restriction>
      </xsd:simpleType>
    </xsd:element>
    <xsd:element name="j0zd" ma:index="15" nillable="true" ma:displayName="Person or Group" ma:list="UserInfo" ma:internalName="j0z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bb9660-a7f6-46fa-8231-f538e0e34463"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5BFF5-C875-4484-A69C-FD71F8C8603F}">
  <ds:schemaRefs>
    <ds:schemaRef ds:uri="http://schemas.microsoft.com/office/2006/metadata/properties"/>
    <ds:schemaRef ds:uri="http://schemas.microsoft.com/office/infopath/2007/PartnerControls"/>
    <ds:schemaRef ds:uri="6a12a047-1682-4150-9b08-1e63b6709bb1"/>
  </ds:schemaRefs>
</ds:datastoreItem>
</file>

<file path=customXml/itemProps2.xml><?xml version="1.0" encoding="utf-8"?>
<ds:datastoreItem xmlns:ds="http://schemas.openxmlformats.org/officeDocument/2006/customXml" ds:itemID="{030EE1D4-FDA8-4465-A02F-8D84D5904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2a047-1682-4150-9b08-1e63b6709bb1"/>
    <ds:schemaRef ds:uri="21bb9660-a7f6-46fa-8231-f538e0e34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634F58-E4CE-47F7-A337-F9DBF40608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2747</TotalTime>
  <Words>385</Words>
  <Application>Microsoft Office PowerPoint</Application>
  <PresentationFormat>Widescreen</PresentationFormat>
  <Paragraphs>121</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End-point assessment</vt:lpstr>
      <vt:lpstr>PowerPoint Presentation</vt:lpstr>
      <vt:lpstr>PowerPoint Presentation</vt:lpstr>
      <vt:lpstr>PowerPoint Presentation</vt:lpstr>
      <vt:lpstr>PowerPoint Presentation</vt:lpstr>
      <vt:lpstr>PowerPoint Presentation</vt:lpstr>
      <vt:lpstr>PowerPoint Presentation</vt:lpstr>
      <vt:lpstr>EPA – The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Credentialing ppt template deck</dc:title>
  <dc:creator>Ryan Jones</dc:creator>
  <cp:lastModifiedBy>Matthew Scarff</cp:lastModifiedBy>
  <cp:revision>136</cp:revision>
  <cp:lastPrinted>2019-03-01T14:23:55Z</cp:lastPrinted>
  <dcterms:created xsi:type="dcterms:W3CDTF">2019-01-18T15:24:08Z</dcterms:created>
  <dcterms:modified xsi:type="dcterms:W3CDTF">2019-06-18T15:16:12Z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0x010100249C1A0B577A0D4AB8D9E7799978E22D</vt:lpwstr>
  </property>
</Properties>
</file>