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0"/>
  </p:notesMasterIdLst>
  <p:handoutMasterIdLst>
    <p:handoutMasterId r:id="rId31"/>
  </p:handoutMasterIdLst>
  <p:sldIdLst>
    <p:sldId id="256" r:id="rId5"/>
    <p:sldId id="328" r:id="rId6"/>
    <p:sldId id="331" r:id="rId7"/>
    <p:sldId id="330" r:id="rId8"/>
    <p:sldId id="332" r:id="rId9"/>
    <p:sldId id="352" r:id="rId10"/>
    <p:sldId id="334" r:id="rId11"/>
    <p:sldId id="335" r:id="rId12"/>
    <p:sldId id="336" r:id="rId13"/>
    <p:sldId id="337" r:id="rId14"/>
    <p:sldId id="347" r:id="rId15"/>
    <p:sldId id="348" r:id="rId16"/>
    <p:sldId id="349" r:id="rId17"/>
    <p:sldId id="338" r:id="rId18"/>
    <p:sldId id="339" r:id="rId19"/>
    <p:sldId id="340" r:id="rId20"/>
    <p:sldId id="341" r:id="rId21"/>
    <p:sldId id="342" r:id="rId22"/>
    <p:sldId id="346" r:id="rId23"/>
    <p:sldId id="343" r:id="rId24"/>
    <p:sldId id="353" r:id="rId25"/>
    <p:sldId id="345" r:id="rId26"/>
    <p:sldId id="350" r:id="rId27"/>
    <p:sldId id="351" r:id="rId28"/>
    <p:sldId id="267" r:id="rId29"/>
  </p:sldIdLst>
  <p:sldSz cx="9144000" cy="6858000" type="screen4x3"/>
  <p:notesSz cx="6858000" cy="9144000"/>
  <p:custDataLst>
    <p:tags r:id="rId3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2866113-1A95-F5A6-7AD3-E089C96CD801}" name="Claire Brooks" initials="CB" userId="S::Claire.Brooks@cityandguilds.com::045b5ce1-bb15-4c22-aa7e-c7b60094998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DE8E2A-69AD-41D0-A0D4-922A61544CA7}" v="9" dt="2022-08-01T13:52:30.3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4544"/>
    <p:restoredTop sz="96357" autoAdjust="0"/>
  </p:normalViewPr>
  <p:slideViewPr>
    <p:cSldViewPr showGuides="1">
      <p:cViewPr varScale="1">
        <p:scale>
          <a:sx n="67" d="100"/>
          <a:sy n="67" d="100"/>
        </p:scale>
        <p:origin x="556"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1CDE8E2A-69AD-41D0-A0D4-922A61544CA7}"/>
    <pc:docChg chg="modSld">
      <pc:chgData name="Eve Thould" userId="38451c84653f422f" providerId="LiveId" clId="{1CDE8E2A-69AD-41D0-A0D4-922A61544CA7}" dt="2022-08-02T12:51:09.306" v="127" actId="20577"/>
      <pc:docMkLst>
        <pc:docMk/>
      </pc:docMkLst>
      <pc:sldChg chg="modSp mod">
        <pc:chgData name="Eve Thould" userId="38451c84653f422f" providerId="LiveId" clId="{1CDE8E2A-69AD-41D0-A0D4-922A61544CA7}" dt="2022-07-28T09:51:24.830" v="5" actId="20577"/>
        <pc:sldMkLst>
          <pc:docMk/>
          <pc:sldMk cId="0" sldId="256"/>
        </pc:sldMkLst>
        <pc:spChg chg="mod">
          <ac:chgData name="Eve Thould" userId="38451c84653f422f" providerId="LiveId" clId="{1CDE8E2A-69AD-41D0-A0D4-922A61544CA7}" dt="2022-07-28T09:51:24.830" v="5" actId="20577"/>
          <ac:spMkLst>
            <pc:docMk/>
            <pc:sldMk cId="0" sldId="256"/>
            <ac:spMk id="2054" creationId="{00000000-0000-0000-0000-000000000000}"/>
          </ac:spMkLst>
        </pc:spChg>
      </pc:sldChg>
      <pc:sldChg chg="modSp mod">
        <pc:chgData name="Eve Thould" userId="38451c84653f422f" providerId="LiveId" clId="{1CDE8E2A-69AD-41D0-A0D4-922A61544CA7}" dt="2022-08-01T13:51:01.083" v="10" actId="1037"/>
        <pc:sldMkLst>
          <pc:docMk/>
          <pc:sldMk cId="0" sldId="328"/>
        </pc:sldMkLst>
        <pc:spChg chg="mod">
          <ac:chgData name="Eve Thould" userId="38451c84653f422f" providerId="LiveId" clId="{1CDE8E2A-69AD-41D0-A0D4-922A61544CA7}" dt="2022-08-01T13:51:01.083" v="10" actId="1037"/>
          <ac:spMkLst>
            <pc:docMk/>
            <pc:sldMk cId="0" sldId="328"/>
            <ac:spMk id="3075" creationId="{00000000-0000-0000-0000-000000000000}"/>
          </ac:spMkLst>
        </pc:spChg>
      </pc:sldChg>
      <pc:sldChg chg="modNotesTx">
        <pc:chgData name="Eve Thould" userId="38451c84653f422f" providerId="LiveId" clId="{1CDE8E2A-69AD-41D0-A0D4-922A61544CA7}" dt="2022-08-02T10:15:22.055" v="40" actId="20577"/>
        <pc:sldMkLst>
          <pc:docMk/>
          <pc:sldMk cId="0" sldId="330"/>
        </pc:sldMkLst>
      </pc:sldChg>
      <pc:sldChg chg="modSp mod">
        <pc:chgData name="Eve Thould" userId="38451c84653f422f" providerId="LiveId" clId="{1CDE8E2A-69AD-41D0-A0D4-922A61544CA7}" dt="2022-08-02T10:16:16.610" v="43" actId="20577"/>
        <pc:sldMkLst>
          <pc:docMk/>
          <pc:sldMk cId="0" sldId="332"/>
        </pc:sldMkLst>
        <pc:spChg chg="mod">
          <ac:chgData name="Eve Thould" userId="38451c84653f422f" providerId="LiveId" clId="{1CDE8E2A-69AD-41D0-A0D4-922A61544CA7}" dt="2022-08-02T10:16:16.610" v="43" actId="20577"/>
          <ac:spMkLst>
            <pc:docMk/>
            <pc:sldMk cId="0" sldId="332"/>
            <ac:spMk id="3" creationId="{00000000-0000-0000-0000-000000000000}"/>
          </ac:spMkLst>
        </pc:spChg>
      </pc:sldChg>
      <pc:sldChg chg="modNotesTx">
        <pc:chgData name="Eve Thould" userId="38451c84653f422f" providerId="LiveId" clId="{1CDE8E2A-69AD-41D0-A0D4-922A61544CA7}" dt="2022-08-02T10:15:35.851" v="41" actId="20577"/>
        <pc:sldMkLst>
          <pc:docMk/>
          <pc:sldMk cId="0" sldId="336"/>
        </pc:sldMkLst>
      </pc:sldChg>
      <pc:sldChg chg="modSp mod modNotesTx">
        <pc:chgData name="Eve Thould" userId="38451c84653f422f" providerId="LiveId" clId="{1CDE8E2A-69AD-41D0-A0D4-922A61544CA7}" dt="2022-08-02T10:15:42.433" v="42" actId="20577"/>
        <pc:sldMkLst>
          <pc:docMk/>
          <pc:sldMk cId="1065156699" sldId="337"/>
        </pc:sldMkLst>
        <pc:spChg chg="mod">
          <ac:chgData name="Eve Thould" userId="38451c84653f422f" providerId="LiveId" clId="{1CDE8E2A-69AD-41D0-A0D4-922A61544CA7}" dt="2022-08-01T13:51:40.131" v="11" actId="12"/>
          <ac:spMkLst>
            <pc:docMk/>
            <pc:sldMk cId="1065156699" sldId="337"/>
            <ac:spMk id="3" creationId="{E92746E5-4576-40ED-B10C-08AE7871CF84}"/>
          </ac:spMkLst>
        </pc:spChg>
        <pc:spChg chg="mod">
          <ac:chgData name="Eve Thould" userId="38451c84653f422f" providerId="LiveId" clId="{1CDE8E2A-69AD-41D0-A0D4-922A61544CA7}" dt="2022-08-01T13:51:55.660" v="12" actId="12"/>
          <ac:spMkLst>
            <pc:docMk/>
            <pc:sldMk cId="1065156699" sldId="337"/>
            <ac:spMk id="7" creationId="{25471583-7231-4ACB-AA4F-9F86ED121BEA}"/>
          </ac:spMkLst>
        </pc:spChg>
      </pc:sldChg>
      <pc:sldChg chg="modSp mod">
        <pc:chgData name="Eve Thould" userId="38451c84653f422f" providerId="LiveId" clId="{1CDE8E2A-69AD-41D0-A0D4-922A61544CA7}" dt="2022-08-02T10:17:30.120" v="51" actId="1037"/>
        <pc:sldMkLst>
          <pc:docMk/>
          <pc:sldMk cId="2437920225" sldId="338"/>
        </pc:sldMkLst>
        <pc:spChg chg="mod">
          <ac:chgData name="Eve Thould" userId="38451c84653f422f" providerId="LiveId" clId="{1CDE8E2A-69AD-41D0-A0D4-922A61544CA7}" dt="2022-08-02T10:17:23.277" v="44" actId="20577"/>
          <ac:spMkLst>
            <pc:docMk/>
            <pc:sldMk cId="2437920225" sldId="338"/>
            <ac:spMk id="3" creationId="{00000000-0000-0000-0000-000000000000}"/>
          </ac:spMkLst>
        </pc:spChg>
        <pc:spChg chg="mod">
          <ac:chgData name="Eve Thould" userId="38451c84653f422f" providerId="LiveId" clId="{1CDE8E2A-69AD-41D0-A0D4-922A61544CA7}" dt="2022-08-02T10:17:30.120" v="51" actId="1037"/>
          <ac:spMkLst>
            <pc:docMk/>
            <pc:sldMk cId="2437920225" sldId="338"/>
            <ac:spMk id="6" creationId="{F5CF2EFC-0A4D-4FCF-9658-63AB9CA033B0}"/>
          </ac:spMkLst>
        </pc:spChg>
      </pc:sldChg>
      <pc:sldChg chg="modSp mod">
        <pc:chgData name="Eve Thould" userId="38451c84653f422f" providerId="LiveId" clId="{1CDE8E2A-69AD-41D0-A0D4-922A61544CA7}" dt="2022-08-02T10:18:16.303" v="71" actId="20577"/>
        <pc:sldMkLst>
          <pc:docMk/>
          <pc:sldMk cId="4016887560" sldId="339"/>
        </pc:sldMkLst>
        <pc:spChg chg="mod">
          <ac:chgData name="Eve Thould" userId="38451c84653f422f" providerId="LiveId" clId="{1CDE8E2A-69AD-41D0-A0D4-922A61544CA7}" dt="2022-08-02T10:18:16.303" v="71" actId="20577"/>
          <ac:spMkLst>
            <pc:docMk/>
            <pc:sldMk cId="4016887560" sldId="339"/>
            <ac:spMk id="3" creationId="{00000000-0000-0000-0000-000000000000}"/>
          </ac:spMkLst>
        </pc:spChg>
      </pc:sldChg>
      <pc:sldChg chg="modSp mod">
        <pc:chgData name="Eve Thould" userId="38451c84653f422f" providerId="LiveId" clId="{1CDE8E2A-69AD-41D0-A0D4-922A61544CA7}" dt="2022-08-01T13:54:23.790" v="39" actId="1035"/>
        <pc:sldMkLst>
          <pc:docMk/>
          <pc:sldMk cId="4276779382" sldId="341"/>
        </pc:sldMkLst>
        <pc:spChg chg="mod">
          <ac:chgData name="Eve Thould" userId="38451c84653f422f" providerId="LiveId" clId="{1CDE8E2A-69AD-41D0-A0D4-922A61544CA7}" dt="2022-08-01T13:54:23.790" v="39" actId="1035"/>
          <ac:spMkLst>
            <pc:docMk/>
            <pc:sldMk cId="4276779382" sldId="341"/>
            <ac:spMk id="3" creationId="{00000000-0000-0000-0000-000000000000}"/>
          </ac:spMkLst>
        </pc:spChg>
        <pc:spChg chg="mod">
          <ac:chgData name="Eve Thould" userId="38451c84653f422f" providerId="LiveId" clId="{1CDE8E2A-69AD-41D0-A0D4-922A61544CA7}" dt="2022-08-01T13:54:23.790" v="39" actId="1035"/>
          <ac:spMkLst>
            <pc:docMk/>
            <pc:sldMk cId="4276779382" sldId="341"/>
            <ac:spMk id="7" creationId="{7751756F-CD17-40D6-AC06-6E7728D2ADF4}"/>
          </ac:spMkLst>
        </pc:spChg>
      </pc:sldChg>
      <pc:sldChg chg="modSp mod">
        <pc:chgData name="Eve Thould" userId="38451c84653f422f" providerId="LiveId" clId="{1CDE8E2A-69AD-41D0-A0D4-922A61544CA7}" dt="2022-08-02T10:18:40.648" v="72" actId="20577"/>
        <pc:sldMkLst>
          <pc:docMk/>
          <pc:sldMk cId="3845926419" sldId="342"/>
        </pc:sldMkLst>
        <pc:spChg chg="mod">
          <ac:chgData name="Eve Thould" userId="38451c84653f422f" providerId="LiveId" clId="{1CDE8E2A-69AD-41D0-A0D4-922A61544CA7}" dt="2022-08-02T10:18:40.648" v="72" actId="20577"/>
          <ac:spMkLst>
            <pc:docMk/>
            <pc:sldMk cId="3845926419" sldId="342"/>
            <ac:spMk id="3" creationId="{00000000-0000-0000-0000-000000000000}"/>
          </ac:spMkLst>
        </pc:spChg>
      </pc:sldChg>
      <pc:sldChg chg="modSp mod">
        <pc:chgData name="Eve Thould" userId="38451c84653f422f" providerId="LiveId" clId="{1CDE8E2A-69AD-41D0-A0D4-922A61544CA7}" dt="2022-08-01T13:53:03.748" v="28" actId="1037"/>
        <pc:sldMkLst>
          <pc:docMk/>
          <pc:sldMk cId="1131971164" sldId="345"/>
        </pc:sldMkLst>
        <pc:spChg chg="mod">
          <ac:chgData name="Eve Thould" userId="38451c84653f422f" providerId="LiveId" clId="{1CDE8E2A-69AD-41D0-A0D4-922A61544CA7}" dt="2022-08-01T13:53:03.748" v="28" actId="1037"/>
          <ac:spMkLst>
            <pc:docMk/>
            <pc:sldMk cId="1131971164" sldId="345"/>
            <ac:spMk id="7" creationId="{E931372C-ACF7-4E73-9A8D-BB4A84106150}"/>
          </ac:spMkLst>
        </pc:spChg>
      </pc:sldChg>
      <pc:sldChg chg="modSp mod">
        <pc:chgData name="Eve Thould" userId="38451c84653f422f" providerId="LiveId" clId="{1CDE8E2A-69AD-41D0-A0D4-922A61544CA7}" dt="2022-08-02T10:18:54.920" v="74" actId="20577"/>
        <pc:sldMkLst>
          <pc:docMk/>
          <pc:sldMk cId="3644113748" sldId="346"/>
        </pc:sldMkLst>
        <pc:spChg chg="mod">
          <ac:chgData name="Eve Thould" userId="38451c84653f422f" providerId="LiveId" clId="{1CDE8E2A-69AD-41D0-A0D4-922A61544CA7}" dt="2022-08-02T10:18:54.920" v="74" actId="20577"/>
          <ac:spMkLst>
            <pc:docMk/>
            <pc:sldMk cId="3644113748" sldId="346"/>
            <ac:spMk id="3" creationId="{00000000-0000-0000-0000-000000000000}"/>
          </ac:spMkLst>
        </pc:spChg>
        <pc:graphicFrameChg chg="mod">
          <ac:chgData name="Eve Thould" userId="38451c84653f422f" providerId="LiveId" clId="{1CDE8E2A-69AD-41D0-A0D4-922A61544CA7}" dt="2022-08-01T13:52:30.338" v="24"/>
          <ac:graphicFrameMkLst>
            <pc:docMk/>
            <pc:sldMk cId="3644113748" sldId="346"/>
            <ac:graphicFrameMk id="5" creationId="{0DC4227F-D084-4DF1-A010-FB8377346548}"/>
          </ac:graphicFrameMkLst>
        </pc:graphicFrameChg>
      </pc:sldChg>
      <pc:sldChg chg="modSp mod">
        <pc:chgData name="Eve Thould" userId="38451c84653f422f" providerId="LiveId" clId="{1CDE8E2A-69AD-41D0-A0D4-922A61544CA7}" dt="2022-08-02T12:50:42.063" v="116" actId="1076"/>
        <pc:sldMkLst>
          <pc:docMk/>
          <pc:sldMk cId="920990436" sldId="347"/>
        </pc:sldMkLst>
        <pc:picChg chg="mod">
          <ac:chgData name="Eve Thould" userId="38451c84653f422f" providerId="LiveId" clId="{1CDE8E2A-69AD-41D0-A0D4-922A61544CA7}" dt="2022-08-02T12:50:42.063" v="116" actId="1076"/>
          <ac:picMkLst>
            <pc:docMk/>
            <pc:sldMk cId="920990436" sldId="347"/>
            <ac:picMk id="5" creationId="{87BE70D3-8C73-4D66-818F-6F63BFE54B31}"/>
          </ac:picMkLst>
        </pc:picChg>
      </pc:sldChg>
      <pc:sldChg chg="modSp mod">
        <pc:chgData name="Eve Thould" userId="38451c84653f422f" providerId="LiveId" clId="{1CDE8E2A-69AD-41D0-A0D4-922A61544CA7}" dt="2022-08-02T12:51:09.306" v="127" actId="20577"/>
        <pc:sldMkLst>
          <pc:docMk/>
          <pc:sldMk cId="1875394170" sldId="348"/>
        </pc:sldMkLst>
        <pc:spChg chg="mod">
          <ac:chgData name="Eve Thould" userId="38451c84653f422f" providerId="LiveId" clId="{1CDE8E2A-69AD-41D0-A0D4-922A61544CA7}" dt="2022-08-02T12:51:09.306" v="127" actId="20577"/>
          <ac:spMkLst>
            <pc:docMk/>
            <pc:sldMk cId="1875394170" sldId="348"/>
            <ac:spMk id="3" creationId="{E92746E5-4576-40ED-B10C-08AE7871CF84}"/>
          </ac:spMkLst>
        </pc:spChg>
      </pc:sldChg>
      <pc:sldChg chg="modSp mod">
        <pc:chgData name="Eve Thould" userId="38451c84653f422f" providerId="LiveId" clId="{1CDE8E2A-69AD-41D0-A0D4-922A61544CA7}" dt="2022-08-02T10:19:58.641" v="93" actId="20577"/>
        <pc:sldMkLst>
          <pc:docMk/>
          <pc:sldMk cId="2470641018" sldId="350"/>
        </pc:sldMkLst>
        <pc:spChg chg="mod">
          <ac:chgData name="Eve Thould" userId="38451c84653f422f" providerId="LiveId" clId="{1CDE8E2A-69AD-41D0-A0D4-922A61544CA7}" dt="2022-08-02T10:19:58.641" v="93" actId="20577"/>
          <ac:spMkLst>
            <pc:docMk/>
            <pc:sldMk cId="2470641018" sldId="350"/>
            <ac:spMk id="7" creationId="{761C6671-D29B-4030-89D1-A1FF9E24C0F4}"/>
          </ac:spMkLst>
        </pc:spChg>
      </pc:sldChg>
      <pc:sldChg chg="modSp mod">
        <pc:chgData name="Eve Thould" userId="38451c84653f422f" providerId="LiveId" clId="{1CDE8E2A-69AD-41D0-A0D4-922A61544CA7}" dt="2022-08-02T10:20:46.402" v="115" actId="1036"/>
        <pc:sldMkLst>
          <pc:docMk/>
          <pc:sldMk cId="1010990123" sldId="351"/>
        </pc:sldMkLst>
        <pc:spChg chg="mod">
          <ac:chgData name="Eve Thould" userId="38451c84653f422f" providerId="LiveId" clId="{1CDE8E2A-69AD-41D0-A0D4-922A61544CA7}" dt="2022-08-02T10:20:30.432" v="96" actId="403"/>
          <ac:spMkLst>
            <pc:docMk/>
            <pc:sldMk cId="1010990123" sldId="351"/>
            <ac:spMk id="6" creationId="{76C0DA52-C3BF-459C-AD04-EFD8CFBA66FC}"/>
          </ac:spMkLst>
        </pc:spChg>
        <pc:picChg chg="mod">
          <ac:chgData name="Eve Thould" userId="38451c84653f422f" providerId="LiveId" clId="{1CDE8E2A-69AD-41D0-A0D4-922A61544CA7}" dt="2022-08-02T10:20:46.402" v="115" actId="1036"/>
          <ac:picMkLst>
            <pc:docMk/>
            <pc:sldMk cId="1010990123" sldId="351"/>
            <ac:picMk id="4" creationId="{17B2D447-864C-4062-9036-55BE0027AAE1}"/>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F09C2A-6417-46CA-9A45-82F4B5724DF1}" type="doc">
      <dgm:prSet loTypeId="urn:microsoft.com/office/officeart/2005/8/layout/process1" loCatId="process" qsTypeId="urn:microsoft.com/office/officeart/2005/8/quickstyle/simple1" qsCatId="simple" csTypeId="urn:microsoft.com/office/officeart/2005/8/colors/accent1_2" csCatId="accent1" phldr="1"/>
      <dgm:spPr/>
    </dgm:pt>
    <dgm:pt modelId="{0700E57F-F86F-4D44-9513-7AB1A334F246}">
      <dgm:prSet phldrT="[Text]"/>
      <dgm:spPr/>
      <dgm:t>
        <a:bodyPr/>
        <a:lstStyle/>
        <a:p>
          <a:r>
            <a:rPr lang="en-GB" b="0" cap="none" spc="0" dirty="0">
              <a:ln w="0"/>
              <a:solidFill>
                <a:schemeClr val="tx1"/>
              </a:solidFill>
              <a:effectLst>
                <a:outerShdw blurRad="38100" dist="19050" dir="2700000" algn="tl" rotWithShape="0">
                  <a:schemeClr val="dk1">
                    <a:alpha val="40000"/>
                  </a:schemeClr>
                </a:outerShdw>
              </a:effectLst>
            </a:rPr>
            <a:t>Long-listing</a:t>
          </a:r>
        </a:p>
      </dgm:t>
    </dgm:pt>
    <dgm:pt modelId="{7D2A341A-C4AE-480D-B66A-F2C14D14E1B1}" type="parTrans" cxnId="{7F9ADC93-20E5-4F3C-8218-365BCFC0093D}">
      <dgm:prSet/>
      <dgm:spPr/>
      <dgm:t>
        <a:bodyPr/>
        <a:lstStyle/>
        <a:p>
          <a:endParaRPr lang="en-GB" b="0" cap="none" spc="0">
            <a:ln w="0"/>
            <a:solidFill>
              <a:schemeClr val="tx1"/>
            </a:solidFill>
            <a:effectLst>
              <a:outerShdw blurRad="38100" dist="19050" dir="2700000" algn="tl" rotWithShape="0">
                <a:schemeClr val="dk1">
                  <a:alpha val="40000"/>
                </a:schemeClr>
              </a:outerShdw>
            </a:effectLst>
          </a:endParaRPr>
        </a:p>
      </dgm:t>
    </dgm:pt>
    <dgm:pt modelId="{84CB1EFF-F7E8-42E7-95AE-9D1662D55597}" type="sibTrans" cxnId="{7F9ADC93-20E5-4F3C-8218-365BCFC0093D}">
      <dgm:prSet/>
      <dgm:spPr/>
      <dgm:t>
        <a:bodyPr/>
        <a:lstStyle/>
        <a:p>
          <a:endParaRPr lang="en-GB" b="0" cap="none" spc="0">
            <a:ln w="0"/>
            <a:solidFill>
              <a:schemeClr val="tx1"/>
            </a:solidFill>
            <a:effectLst>
              <a:outerShdw blurRad="38100" dist="19050" dir="2700000" algn="tl" rotWithShape="0">
                <a:schemeClr val="dk1">
                  <a:alpha val="40000"/>
                </a:schemeClr>
              </a:outerShdw>
            </a:effectLst>
          </a:endParaRPr>
        </a:p>
      </dgm:t>
    </dgm:pt>
    <dgm:pt modelId="{CF8A7520-956E-49C9-B8B0-854234A29CE6}">
      <dgm:prSet phldrT="[Text]"/>
      <dgm:spPr/>
      <dgm:t>
        <a:bodyPr/>
        <a:lstStyle/>
        <a:p>
          <a:r>
            <a:rPr lang="en-GB" b="0" cap="none" spc="0" dirty="0">
              <a:ln w="0"/>
              <a:solidFill>
                <a:schemeClr val="tx1"/>
              </a:solidFill>
              <a:effectLst>
                <a:outerShdw blurRad="38100" dist="19050" dir="2700000" algn="tl" rotWithShape="0">
                  <a:schemeClr val="dk1">
                    <a:alpha val="40000"/>
                  </a:schemeClr>
                </a:outerShdw>
              </a:effectLst>
            </a:rPr>
            <a:t>Short-listing</a:t>
          </a:r>
        </a:p>
      </dgm:t>
    </dgm:pt>
    <dgm:pt modelId="{347945BC-2B1F-458C-AE3F-937575BF8DBE}" type="parTrans" cxnId="{EE55B3B2-7E9D-4451-BAD5-8CB6F22E1949}">
      <dgm:prSet/>
      <dgm:spPr/>
      <dgm:t>
        <a:bodyPr/>
        <a:lstStyle/>
        <a:p>
          <a:endParaRPr lang="en-GB" b="0" cap="none" spc="0">
            <a:ln w="0"/>
            <a:solidFill>
              <a:schemeClr val="tx1"/>
            </a:solidFill>
            <a:effectLst>
              <a:outerShdw blurRad="38100" dist="19050" dir="2700000" algn="tl" rotWithShape="0">
                <a:schemeClr val="dk1">
                  <a:alpha val="40000"/>
                </a:schemeClr>
              </a:outerShdw>
            </a:effectLst>
          </a:endParaRPr>
        </a:p>
      </dgm:t>
    </dgm:pt>
    <dgm:pt modelId="{1EC27CFA-EC5F-42BD-B7F8-C95142F0394B}" type="sibTrans" cxnId="{EE55B3B2-7E9D-4451-BAD5-8CB6F22E1949}">
      <dgm:prSet/>
      <dgm:spPr/>
      <dgm:t>
        <a:bodyPr/>
        <a:lstStyle/>
        <a:p>
          <a:endParaRPr lang="en-GB" b="0" cap="none" spc="0">
            <a:ln w="0"/>
            <a:solidFill>
              <a:schemeClr val="tx1"/>
            </a:solidFill>
            <a:effectLst>
              <a:outerShdw blurRad="38100" dist="19050" dir="2700000" algn="tl" rotWithShape="0">
                <a:schemeClr val="dk1">
                  <a:alpha val="40000"/>
                </a:schemeClr>
              </a:outerShdw>
            </a:effectLst>
          </a:endParaRPr>
        </a:p>
      </dgm:t>
    </dgm:pt>
    <dgm:pt modelId="{826CEEA9-8B12-421D-8665-73F66C98EB51}">
      <dgm:prSet phldrT="[Text]"/>
      <dgm:spPr/>
      <dgm:t>
        <a:bodyPr/>
        <a:lstStyle/>
        <a:p>
          <a:r>
            <a:rPr lang="en-GB" b="0" cap="none" spc="0" dirty="0">
              <a:ln w="0"/>
              <a:solidFill>
                <a:schemeClr val="tx1"/>
              </a:solidFill>
              <a:effectLst>
                <a:outerShdw blurRad="38100" dist="19050" dir="2700000" algn="tl" rotWithShape="0">
                  <a:schemeClr val="dk1">
                    <a:alpha val="40000"/>
                  </a:schemeClr>
                </a:outerShdw>
              </a:effectLst>
            </a:rPr>
            <a:t>Offer</a:t>
          </a:r>
        </a:p>
      </dgm:t>
    </dgm:pt>
    <dgm:pt modelId="{DEA2F5ED-F26B-4581-8D3F-8A4BE26166D7}" type="parTrans" cxnId="{E6B2B66D-E5A7-4EEE-A070-17375BB95C65}">
      <dgm:prSet/>
      <dgm:spPr/>
      <dgm:t>
        <a:bodyPr/>
        <a:lstStyle/>
        <a:p>
          <a:endParaRPr lang="en-GB" b="0" cap="none" spc="0">
            <a:ln w="0"/>
            <a:solidFill>
              <a:schemeClr val="tx1"/>
            </a:solidFill>
            <a:effectLst>
              <a:outerShdw blurRad="38100" dist="19050" dir="2700000" algn="tl" rotWithShape="0">
                <a:schemeClr val="dk1">
                  <a:alpha val="40000"/>
                </a:schemeClr>
              </a:outerShdw>
            </a:effectLst>
          </a:endParaRPr>
        </a:p>
      </dgm:t>
    </dgm:pt>
    <dgm:pt modelId="{BC50DF6A-C9CA-4ABE-98CB-664001B2B206}" type="sibTrans" cxnId="{E6B2B66D-E5A7-4EEE-A070-17375BB95C65}">
      <dgm:prSet/>
      <dgm:spPr/>
      <dgm:t>
        <a:bodyPr/>
        <a:lstStyle/>
        <a:p>
          <a:endParaRPr lang="en-GB" b="0" cap="none" spc="0">
            <a:ln w="0"/>
            <a:solidFill>
              <a:schemeClr val="tx1"/>
            </a:solidFill>
            <a:effectLst>
              <a:outerShdw blurRad="38100" dist="19050" dir="2700000" algn="tl" rotWithShape="0">
                <a:schemeClr val="dk1">
                  <a:alpha val="40000"/>
                </a:schemeClr>
              </a:outerShdw>
            </a:effectLst>
          </a:endParaRPr>
        </a:p>
      </dgm:t>
    </dgm:pt>
    <dgm:pt modelId="{57699D64-9E8B-4DAD-8E33-99CDB233435D}" type="pres">
      <dgm:prSet presAssocID="{6EF09C2A-6417-46CA-9A45-82F4B5724DF1}" presName="Name0" presStyleCnt="0">
        <dgm:presLayoutVars>
          <dgm:dir/>
          <dgm:resizeHandles val="exact"/>
        </dgm:presLayoutVars>
      </dgm:prSet>
      <dgm:spPr/>
    </dgm:pt>
    <dgm:pt modelId="{1740E609-F946-4CE9-90B8-214872D9F429}" type="pres">
      <dgm:prSet presAssocID="{0700E57F-F86F-4D44-9513-7AB1A334F246}" presName="node" presStyleLbl="node1" presStyleIdx="0" presStyleCnt="3" custLinFactNeighborY="49107">
        <dgm:presLayoutVars>
          <dgm:bulletEnabled val="1"/>
        </dgm:presLayoutVars>
      </dgm:prSet>
      <dgm:spPr/>
    </dgm:pt>
    <dgm:pt modelId="{2DD0EB8D-D5C5-4DBA-AB1E-CED11A5D8341}" type="pres">
      <dgm:prSet presAssocID="{84CB1EFF-F7E8-42E7-95AE-9D1662D55597}" presName="sibTrans" presStyleLbl="sibTrans2D1" presStyleIdx="0" presStyleCnt="2"/>
      <dgm:spPr/>
    </dgm:pt>
    <dgm:pt modelId="{EF602199-F3B0-49DE-BCEA-A3703493E682}" type="pres">
      <dgm:prSet presAssocID="{84CB1EFF-F7E8-42E7-95AE-9D1662D55597}" presName="connectorText" presStyleLbl="sibTrans2D1" presStyleIdx="0" presStyleCnt="2"/>
      <dgm:spPr/>
    </dgm:pt>
    <dgm:pt modelId="{2A166CB2-D38F-4BE9-8762-75600A06F2EA}" type="pres">
      <dgm:prSet presAssocID="{CF8A7520-956E-49C9-B8B0-854234A29CE6}" presName="node" presStyleLbl="node1" presStyleIdx="1" presStyleCnt="3" custLinFactNeighborY="49107">
        <dgm:presLayoutVars>
          <dgm:bulletEnabled val="1"/>
        </dgm:presLayoutVars>
      </dgm:prSet>
      <dgm:spPr/>
    </dgm:pt>
    <dgm:pt modelId="{F349095A-4E6E-4AC5-9BBF-7D3D1FBBCF81}" type="pres">
      <dgm:prSet presAssocID="{1EC27CFA-EC5F-42BD-B7F8-C95142F0394B}" presName="sibTrans" presStyleLbl="sibTrans2D1" presStyleIdx="1" presStyleCnt="2"/>
      <dgm:spPr/>
    </dgm:pt>
    <dgm:pt modelId="{EA44870A-1AEB-451D-9A61-901A6EE072E3}" type="pres">
      <dgm:prSet presAssocID="{1EC27CFA-EC5F-42BD-B7F8-C95142F0394B}" presName="connectorText" presStyleLbl="sibTrans2D1" presStyleIdx="1" presStyleCnt="2"/>
      <dgm:spPr/>
    </dgm:pt>
    <dgm:pt modelId="{FF4D7080-AEB0-4732-A247-BEE11A2066DC}" type="pres">
      <dgm:prSet presAssocID="{826CEEA9-8B12-421D-8665-73F66C98EB51}" presName="node" presStyleLbl="node1" presStyleIdx="2" presStyleCnt="3" custLinFactNeighborY="49107">
        <dgm:presLayoutVars>
          <dgm:bulletEnabled val="1"/>
        </dgm:presLayoutVars>
      </dgm:prSet>
      <dgm:spPr/>
    </dgm:pt>
  </dgm:ptLst>
  <dgm:cxnLst>
    <dgm:cxn modelId="{FC1BE41C-D377-49EC-9BEA-DF45F1713C27}" type="presOf" srcId="{0700E57F-F86F-4D44-9513-7AB1A334F246}" destId="{1740E609-F946-4CE9-90B8-214872D9F429}" srcOrd="0" destOrd="0" presId="urn:microsoft.com/office/officeart/2005/8/layout/process1"/>
    <dgm:cxn modelId="{7B782939-702F-47DF-A8E0-DF4EAC7A023A}" type="presOf" srcId="{CF8A7520-956E-49C9-B8B0-854234A29CE6}" destId="{2A166CB2-D38F-4BE9-8762-75600A06F2EA}" srcOrd="0" destOrd="0" presId="urn:microsoft.com/office/officeart/2005/8/layout/process1"/>
    <dgm:cxn modelId="{E6B2B66D-E5A7-4EEE-A070-17375BB95C65}" srcId="{6EF09C2A-6417-46CA-9A45-82F4B5724DF1}" destId="{826CEEA9-8B12-421D-8665-73F66C98EB51}" srcOrd="2" destOrd="0" parTransId="{DEA2F5ED-F26B-4581-8D3F-8A4BE26166D7}" sibTransId="{BC50DF6A-C9CA-4ABE-98CB-664001B2B206}"/>
    <dgm:cxn modelId="{09DFDC6F-24EB-4330-8F57-EDB14D762DED}" type="presOf" srcId="{6EF09C2A-6417-46CA-9A45-82F4B5724DF1}" destId="{57699D64-9E8B-4DAD-8E33-99CDB233435D}" srcOrd="0" destOrd="0" presId="urn:microsoft.com/office/officeart/2005/8/layout/process1"/>
    <dgm:cxn modelId="{F5B6457A-0ED5-4A90-A009-342EFD952667}" type="presOf" srcId="{826CEEA9-8B12-421D-8665-73F66C98EB51}" destId="{FF4D7080-AEB0-4732-A247-BEE11A2066DC}" srcOrd="0" destOrd="0" presId="urn:microsoft.com/office/officeart/2005/8/layout/process1"/>
    <dgm:cxn modelId="{58339F80-BFA9-422F-9391-4E3F757B94A8}" type="presOf" srcId="{84CB1EFF-F7E8-42E7-95AE-9D1662D55597}" destId="{2DD0EB8D-D5C5-4DBA-AB1E-CED11A5D8341}" srcOrd="0" destOrd="0" presId="urn:microsoft.com/office/officeart/2005/8/layout/process1"/>
    <dgm:cxn modelId="{F408C680-A247-42B0-8346-9D111A3D043F}" type="presOf" srcId="{1EC27CFA-EC5F-42BD-B7F8-C95142F0394B}" destId="{F349095A-4E6E-4AC5-9BBF-7D3D1FBBCF81}" srcOrd="0" destOrd="0" presId="urn:microsoft.com/office/officeart/2005/8/layout/process1"/>
    <dgm:cxn modelId="{7F9ADC93-20E5-4F3C-8218-365BCFC0093D}" srcId="{6EF09C2A-6417-46CA-9A45-82F4B5724DF1}" destId="{0700E57F-F86F-4D44-9513-7AB1A334F246}" srcOrd="0" destOrd="0" parTransId="{7D2A341A-C4AE-480D-B66A-F2C14D14E1B1}" sibTransId="{84CB1EFF-F7E8-42E7-95AE-9D1662D55597}"/>
    <dgm:cxn modelId="{EE55B3B2-7E9D-4451-BAD5-8CB6F22E1949}" srcId="{6EF09C2A-6417-46CA-9A45-82F4B5724DF1}" destId="{CF8A7520-956E-49C9-B8B0-854234A29CE6}" srcOrd="1" destOrd="0" parTransId="{347945BC-2B1F-458C-AE3F-937575BF8DBE}" sibTransId="{1EC27CFA-EC5F-42BD-B7F8-C95142F0394B}"/>
    <dgm:cxn modelId="{528F02C2-B2B4-46DB-94E5-51A354F87E7A}" type="presOf" srcId="{84CB1EFF-F7E8-42E7-95AE-9D1662D55597}" destId="{EF602199-F3B0-49DE-BCEA-A3703493E682}" srcOrd="1" destOrd="0" presId="urn:microsoft.com/office/officeart/2005/8/layout/process1"/>
    <dgm:cxn modelId="{65A395D9-ABE2-4C0B-A5DA-9F310AEED909}" type="presOf" srcId="{1EC27CFA-EC5F-42BD-B7F8-C95142F0394B}" destId="{EA44870A-1AEB-451D-9A61-901A6EE072E3}" srcOrd="1" destOrd="0" presId="urn:microsoft.com/office/officeart/2005/8/layout/process1"/>
    <dgm:cxn modelId="{35B2836F-E16F-4DBB-8ACA-2E71419D334E}" type="presParOf" srcId="{57699D64-9E8B-4DAD-8E33-99CDB233435D}" destId="{1740E609-F946-4CE9-90B8-214872D9F429}" srcOrd="0" destOrd="0" presId="urn:microsoft.com/office/officeart/2005/8/layout/process1"/>
    <dgm:cxn modelId="{F5E8E441-2556-4D81-86A1-1A17965DFD51}" type="presParOf" srcId="{57699D64-9E8B-4DAD-8E33-99CDB233435D}" destId="{2DD0EB8D-D5C5-4DBA-AB1E-CED11A5D8341}" srcOrd="1" destOrd="0" presId="urn:microsoft.com/office/officeart/2005/8/layout/process1"/>
    <dgm:cxn modelId="{4CAF85B3-FE87-4CEB-BC1E-6C2E77E9B598}" type="presParOf" srcId="{2DD0EB8D-D5C5-4DBA-AB1E-CED11A5D8341}" destId="{EF602199-F3B0-49DE-BCEA-A3703493E682}" srcOrd="0" destOrd="0" presId="urn:microsoft.com/office/officeart/2005/8/layout/process1"/>
    <dgm:cxn modelId="{4C0DF8B5-D7DB-47B0-ACF5-8C0335226ED8}" type="presParOf" srcId="{57699D64-9E8B-4DAD-8E33-99CDB233435D}" destId="{2A166CB2-D38F-4BE9-8762-75600A06F2EA}" srcOrd="2" destOrd="0" presId="urn:microsoft.com/office/officeart/2005/8/layout/process1"/>
    <dgm:cxn modelId="{2FA1B0F2-D9D8-4451-AAE1-EFCFD18A7462}" type="presParOf" srcId="{57699D64-9E8B-4DAD-8E33-99CDB233435D}" destId="{F349095A-4E6E-4AC5-9BBF-7D3D1FBBCF81}" srcOrd="3" destOrd="0" presId="urn:microsoft.com/office/officeart/2005/8/layout/process1"/>
    <dgm:cxn modelId="{0482B42B-1DEF-44E3-9F66-A780401D8FAB}" type="presParOf" srcId="{F349095A-4E6E-4AC5-9BBF-7D3D1FBBCF81}" destId="{EA44870A-1AEB-451D-9A61-901A6EE072E3}" srcOrd="0" destOrd="0" presId="urn:microsoft.com/office/officeart/2005/8/layout/process1"/>
    <dgm:cxn modelId="{D369CD5B-7B2C-4CC3-93CB-910F10410DE2}" type="presParOf" srcId="{57699D64-9E8B-4DAD-8E33-99CDB233435D}" destId="{FF4D7080-AEB0-4732-A247-BEE11A2066DC}"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40E609-F946-4CE9-90B8-214872D9F429}">
      <dsp:nvSpPr>
        <dsp:cNvPr id="0" name=""/>
        <dsp:cNvSpPr/>
      </dsp:nvSpPr>
      <dsp:spPr>
        <a:xfrm>
          <a:off x="4620" y="1252741"/>
          <a:ext cx="1380879" cy="82852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b="0" kern="1200" cap="none" spc="0" dirty="0">
              <a:ln w="0"/>
              <a:solidFill>
                <a:schemeClr val="tx1"/>
              </a:solidFill>
              <a:effectLst>
                <a:outerShdw blurRad="38100" dist="19050" dir="2700000" algn="tl" rotWithShape="0">
                  <a:schemeClr val="dk1">
                    <a:alpha val="40000"/>
                  </a:schemeClr>
                </a:outerShdw>
              </a:effectLst>
            </a:rPr>
            <a:t>Long-listing</a:t>
          </a:r>
        </a:p>
      </dsp:txBody>
      <dsp:txXfrm>
        <a:off x="28887" y="1277008"/>
        <a:ext cx="1332345" cy="779993"/>
      </dsp:txXfrm>
    </dsp:sp>
    <dsp:sp modelId="{2DD0EB8D-D5C5-4DBA-AB1E-CED11A5D8341}">
      <dsp:nvSpPr>
        <dsp:cNvPr id="0" name=""/>
        <dsp:cNvSpPr/>
      </dsp:nvSpPr>
      <dsp:spPr>
        <a:xfrm>
          <a:off x="1523588" y="1495776"/>
          <a:ext cx="292746" cy="3424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GB" sz="1500" b="0" kern="1200" cap="none" spc="0">
            <a:ln w="0"/>
            <a:solidFill>
              <a:schemeClr val="tx1"/>
            </a:solidFill>
            <a:effectLst>
              <a:outerShdw blurRad="38100" dist="19050" dir="2700000" algn="tl" rotWithShape="0">
                <a:schemeClr val="dk1">
                  <a:alpha val="40000"/>
                </a:schemeClr>
              </a:outerShdw>
            </a:effectLst>
          </a:endParaRPr>
        </a:p>
      </dsp:txBody>
      <dsp:txXfrm>
        <a:off x="1523588" y="1564268"/>
        <a:ext cx="204922" cy="205474"/>
      </dsp:txXfrm>
    </dsp:sp>
    <dsp:sp modelId="{2A166CB2-D38F-4BE9-8762-75600A06F2EA}">
      <dsp:nvSpPr>
        <dsp:cNvPr id="0" name=""/>
        <dsp:cNvSpPr/>
      </dsp:nvSpPr>
      <dsp:spPr>
        <a:xfrm>
          <a:off x="1937852" y="1252741"/>
          <a:ext cx="1380879" cy="82852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b="0" kern="1200" cap="none" spc="0" dirty="0">
              <a:ln w="0"/>
              <a:solidFill>
                <a:schemeClr val="tx1"/>
              </a:solidFill>
              <a:effectLst>
                <a:outerShdw blurRad="38100" dist="19050" dir="2700000" algn="tl" rotWithShape="0">
                  <a:schemeClr val="dk1">
                    <a:alpha val="40000"/>
                  </a:schemeClr>
                </a:outerShdw>
              </a:effectLst>
            </a:rPr>
            <a:t>Short-listing</a:t>
          </a:r>
        </a:p>
      </dsp:txBody>
      <dsp:txXfrm>
        <a:off x="1962119" y="1277008"/>
        <a:ext cx="1332345" cy="779993"/>
      </dsp:txXfrm>
    </dsp:sp>
    <dsp:sp modelId="{F349095A-4E6E-4AC5-9BBF-7D3D1FBBCF81}">
      <dsp:nvSpPr>
        <dsp:cNvPr id="0" name=""/>
        <dsp:cNvSpPr/>
      </dsp:nvSpPr>
      <dsp:spPr>
        <a:xfrm>
          <a:off x="3456819" y="1495776"/>
          <a:ext cx="292746" cy="3424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GB" sz="1500" b="0" kern="1200" cap="none" spc="0">
            <a:ln w="0"/>
            <a:solidFill>
              <a:schemeClr val="tx1"/>
            </a:solidFill>
            <a:effectLst>
              <a:outerShdw blurRad="38100" dist="19050" dir="2700000" algn="tl" rotWithShape="0">
                <a:schemeClr val="dk1">
                  <a:alpha val="40000"/>
                </a:schemeClr>
              </a:outerShdw>
            </a:effectLst>
          </a:endParaRPr>
        </a:p>
      </dsp:txBody>
      <dsp:txXfrm>
        <a:off x="3456819" y="1564268"/>
        <a:ext cx="204922" cy="205474"/>
      </dsp:txXfrm>
    </dsp:sp>
    <dsp:sp modelId="{FF4D7080-AEB0-4732-A247-BEE11A2066DC}">
      <dsp:nvSpPr>
        <dsp:cNvPr id="0" name=""/>
        <dsp:cNvSpPr/>
      </dsp:nvSpPr>
      <dsp:spPr>
        <a:xfrm>
          <a:off x="3871083" y="1252741"/>
          <a:ext cx="1380879" cy="82852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b="0" kern="1200" cap="none" spc="0" dirty="0">
              <a:ln w="0"/>
              <a:solidFill>
                <a:schemeClr val="tx1"/>
              </a:solidFill>
              <a:effectLst>
                <a:outerShdw blurRad="38100" dist="19050" dir="2700000" algn="tl" rotWithShape="0">
                  <a:schemeClr val="dk1">
                    <a:alpha val="40000"/>
                  </a:schemeClr>
                </a:outerShdw>
              </a:effectLst>
            </a:rPr>
            <a:t>Offer</a:t>
          </a:r>
        </a:p>
      </dsp:txBody>
      <dsp:txXfrm>
        <a:off x="3895350" y="1277008"/>
        <a:ext cx="1332345" cy="779993"/>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8/5/2022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4097868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12866618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9603157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2723441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2779880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718912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13946193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252382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1323512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4360409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9443945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834036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061879"/>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55CD42AB-13DF-376B-226E-88626124FD6B}"/>
              </a:ext>
            </a:extLst>
          </p:cNvPr>
          <p:cNvPicPr>
            <a:picLocks noChangeAspect="1"/>
          </p:cNvPicPr>
          <p:nvPr userDrawn="1"/>
        </p:nvPicPr>
        <p:blipFill>
          <a:blip r:embed="rId4"/>
          <a:stretch>
            <a:fillRect/>
          </a:stretch>
        </p:blipFill>
        <p:spPr>
          <a:xfrm>
            <a:off x="8119109" y="5958000"/>
            <a:ext cx="573024" cy="347472"/>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2. People</a:t>
            </a:r>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2: Recruitment channels and employment contracts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Succession planning</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GB" dirty="0"/>
              <a:t>Succession planning answers the question, if this person leaves the business, who will replace them?</a:t>
            </a:r>
          </a:p>
          <a:p>
            <a:pPr marL="342900" indent="-342900">
              <a:spcBef>
                <a:spcPts val="800"/>
              </a:spcBef>
              <a:spcAft>
                <a:spcPts val="800"/>
              </a:spcAft>
              <a:buClr>
                <a:srgbClr val="0077E3"/>
              </a:buClr>
              <a:buFont typeface="Arial" panose="020B0604020202020204" pitchFamily="34" charset="0"/>
              <a:buChar char="•"/>
            </a:pPr>
            <a:r>
              <a:rPr lang="en-GB" dirty="0"/>
              <a:t>It ensures continuity of key functions within the organisation, without disruption, if a colleague, for example, resigns or becomes ill.</a:t>
            </a:r>
          </a:p>
        </p:txBody>
      </p:sp>
      <p:pic>
        <p:nvPicPr>
          <p:cNvPr id="5" name="Picture 4" descr="A picture containing text, board, wooden&#10;&#10;Description automatically generated">
            <a:extLst>
              <a:ext uri="{FF2B5EF4-FFF2-40B4-BE49-F238E27FC236}">
                <a16:creationId xmlns:a16="http://schemas.microsoft.com/office/drawing/2014/main" id="{73F959D0-0D52-4B5B-AC90-EA239D5A09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8104" y="3190727"/>
            <a:ext cx="3329712" cy="2497284"/>
          </a:xfrm>
          <a:prstGeom prst="rect">
            <a:avLst/>
          </a:prstGeom>
        </p:spPr>
      </p:pic>
      <p:sp>
        <p:nvSpPr>
          <p:cNvPr id="7" name="TextBox 6">
            <a:extLst>
              <a:ext uri="{FF2B5EF4-FFF2-40B4-BE49-F238E27FC236}">
                <a16:creationId xmlns:a16="http://schemas.microsoft.com/office/drawing/2014/main" id="{25471583-7231-4ACB-AA4F-9F86ED121BEA}"/>
              </a:ext>
            </a:extLst>
          </p:cNvPr>
          <p:cNvSpPr txBox="1"/>
          <p:nvPr/>
        </p:nvSpPr>
        <p:spPr>
          <a:xfrm>
            <a:off x="323528" y="3068960"/>
            <a:ext cx="5033560" cy="2862322"/>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GB" dirty="0"/>
              <a:t>Most major organisations have succession planning for board level positions, often at the request of their shareholders.</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But smaller organisations also benefit from succession planning for key, skilled, but lower-level roles, </a:t>
            </a:r>
            <a:r>
              <a:rPr lang="en-GB" dirty="0" err="1"/>
              <a:t>eg</a:t>
            </a:r>
            <a:r>
              <a:rPr lang="en-GB" dirty="0"/>
              <a:t> a CNC operator at a small manufacturer.</a:t>
            </a:r>
          </a:p>
        </p:txBody>
      </p:sp>
    </p:spTree>
    <p:extLst>
      <p:ext uri="{BB962C8B-B14F-4D97-AF65-F5344CB8AC3E}">
        <p14:creationId xmlns:p14="http://schemas.microsoft.com/office/powerpoint/2010/main" val="10651566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Recruitment documentation</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A recruitment process will commonly begin with the publication of two key documents:</a:t>
            </a:r>
          </a:p>
          <a:p>
            <a:pPr marL="558800" lvl="1" indent="-342900">
              <a:buFont typeface="Arial" panose="020B0604020202020204" pitchFamily="34" charset="0"/>
              <a:buChar char="‒"/>
            </a:pPr>
            <a:r>
              <a:rPr lang="en-GB" dirty="0"/>
              <a:t>job description</a:t>
            </a:r>
          </a:p>
          <a:p>
            <a:pPr marL="558800" lvl="1" indent="-342900">
              <a:buFont typeface="Arial" panose="020B0604020202020204" pitchFamily="34" charset="0"/>
              <a:buChar char="‒"/>
            </a:pPr>
            <a:r>
              <a:rPr lang="en-GB" dirty="0"/>
              <a:t>person specification.</a:t>
            </a:r>
          </a:p>
          <a:p>
            <a:pPr marL="342900" indent="-342900">
              <a:buFont typeface="Arial" panose="020B0604020202020204" pitchFamily="34" charset="0"/>
              <a:buChar char="•"/>
            </a:pPr>
            <a:endParaRPr lang="en-GB" dirty="0"/>
          </a:p>
        </p:txBody>
      </p:sp>
      <p:pic>
        <p:nvPicPr>
          <p:cNvPr id="5" name="Picture 4" descr="Text, letter&#10;&#10;Description automatically generated">
            <a:extLst>
              <a:ext uri="{FF2B5EF4-FFF2-40B4-BE49-F238E27FC236}">
                <a16:creationId xmlns:a16="http://schemas.microsoft.com/office/drawing/2014/main" id="{87BE70D3-8C73-4D66-818F-6F63BFE54B3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95936" y="2348880"/>
            <a:ext cx="4067944" cy="2694353"/>
          </a:xfrm>
          <a:prstGeom prst="rect">
            <a:avLst/>
          </a:prstGeom>
        </p:spPr>
      </p:pic>
    </p:spTree>
    <p:extLst>
      <p:ext uri="{BB962C8B-B14F-4D97-AF65-F5344CB8AC3E}">
        <p14:creationId xmlns:p14="http://schemas.microsoft.com/office/powerpoint/2010/main" val="9209904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Job description</a:t>
            </a:r>
            <a:br>
              <a:rPr lang="en-GB" dirty="0"/>
            </a:br>
            <a:endParaRPr lang="en-GB" dirty="0"/>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r>
              <a:rPr lang="en-GB" dirty="0"/>
              <a:t>The job description will include, but will not be limited to:</a:t>
            </a:r>
          </a:p>
          <a:p>
            <a:pPr marL="558800" lvl="1" indent="-342900">
              <a:buFont typeface="Arial" panose="020B0604020202020204" pitchFamily="34" charset="0"/>
              <a:buChar char="•"/>
            </a:pPr>
            <a:r>
              <a:rPr lang="en-GB" dirty="0"/>
              <a:t>a description of the organisation’s activity, scope and scale, to set the job context</a:t>
            </a:r>
          </a:p>
          <a:p>
            <a:pPr marL="558800" lvl="1" indent="-342900">
              <a:buFont typeface="Arial" panose="020B0604020202020204" pitchFamily="34" charset="0"/>
              <a:buChar char="•"/>
            </a:pPr>
            <a:r>
              <a:rPr lang="en-GB" dirty="0"/>
              <a:t>an overview of the job content, including its purpose and primary tasks</a:t>
            </a:r>
          </a:p>
          <a:p>
            <a:pPr marL="558800" lvl="1" indent="-342900">
              <a:buFont typeface="Arial" panose="020B0604020202020204" pitchFamily="34" charset="0"/>
              <a:buChar char="•"/>
            </a:pPr>
            <a:r>
              <a:rPr lang="en-GB"/>
              <a:t>who </a:t>
            </a:r>
            <a:r>
              <a:rPr lang="en-GB" dirty="0"/>
              <a:t>the job reports to, and perhaps how many colleagues report through the advertised role</a:t>
            </a:r>
          </a:p>
          <a:p>
            <a:pPr marL="558800" lvl="1" indent="-342900">
              <a:buFont typeface="Arial" panose="020B0604020202020204" pitchFamily="34" charset="0"/>
              <a:buChar char="•"/>
            </a:pPr>
            <a:r>
              <a:rPr lang="en-GB" dirty="0"/>
              <a:t>where the job is located and any additional travel requirements</a:t>
            </a:r>
          </a:p>
          <a:p>
            <a:pPr marL="558800" lvl="1" indent="-342900">
              <a:buFont typeface="Arial" panose="020B0604020202020204" pitchFamily="34" charset="0"/>
              <a:buChar char="•"/>
            </a:pPr>
            <a:r>
              <a:rPr lang="en-GB" dirty="0"/>
              <a:t>working hours, including where the role is part-time, and where job share is permitted</a:t>
            </a:r>
          </a:p>
          <a:p>
            <a:pPr marL="558800" lvl="1" indent="-342900">
              <a:buFont typeface="Arial" panose="020B0604020202020204" pitchFamily="34" charset="0"/>
              <a:buChar char="•"/>
            </a:pPr>
            <a:r>
              <a:rPr lang="en-GB" dirty="0"/>
              <a:t>salary, other elements of remuneration, and benefits.</a:t>
            </a:r>
          </a:p>
        </p:txBody>
      </p:sp>
    </p:spTree>
    <p:extLst>
      <p:ext uri="{BB962C8B-B14F-4D97-AF65-F5344CB8AC3E}">
        <p14:creationId xmlns:p14="http://schemas.microsoft.com/office/powerpoint/2010/main" val="18753941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Person specification</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p:txBody>
          <a:bodyPr/>
          <a:lstStyle/>
          <a:p>
            <a:r>
              <a:rPr lang="en-GB" dirty="0"/>
              <a:t>The person specification details the candidate attributes required to fulfil the job description, including some or all of the following:</a:t>
            </a:r>
          </a:p>
          <a:p>
            <a:pPr marL="558800" lvl="1" indent="-342900">
              <a:buFont typeface="Arial" panose="020B0604020202020204" pitchFamily="34" charset="0"/>
              <a:buChar char="•"/>
            </a:pPr>
            <a:r>
              <a:rPr lang="en-GB" dirty="0"/>
              <a:t>skills and experience</a:t>
            </a:r>
          </a:p>
          <a:p>
            <a:pPr marL="558800" lvl="1" indent="-342900">
              <a:buFont typeface="Arial" panose="020B0604020202020204" pitchFamily="34" charset="0"/>
              <a:buChar char="•"/>
            </a:pPr>
            <a:r>
              <a:rPr lang="en-GB" dirty="0"/>
              <a:t>educational qualifications</a:t>
            </a:r>
          </a:p>
          <a:p>
            <a:pPr marL="558800" lvl="1" indent="-342900">
              <a:buFont typeface="Arial" panose="020B0604020202020204" pitchFamily="34" charset="0"/>
              <a:buChar char="•"/>
            </a:pPr>
            <a:r>
              <a:rPr lang="en-GB" dirty="0"/>
              <a:t>character attributes</a:t>
            </a:r>
          </a:p>
          <a:p>
            <a:pPr marL="558800" lvl="1" indent="-342900">
              <a:buFont typeface="Arial" panose="020B0604020202020204" pitchFamily="34" charset="0"/>
              <a:buChar char="•"/>
            </a:pPr>
            <a:r>
              <a:rPr lang="en-GB" dirty="0"/>
              <a:t>location.</a:t>
            </a:r>
          </a:p>
          <a:p>
            <a:r>
              <a:rPr lang="en-GB" dirty="0"/>
              <a:t>Note that a person specification must not define a personal attribute that is contrary to any protected characteristic defined by the Equality Act 2010.  </a:t>
            </a:r>
          </a:p>
          <a:p>
            <a:pPr marL="558800" lvl="1" indent="-342900">
              <a:buFont typeface="Arial" panose="020B0604020202020204" pitchFamily="34" charset="0"/>
              <a:buChar char="•"/>
            </a:pPr>
            <a:endParaRPr lang="en-GB" dirty="0"/>
          </a:p>
          <a:p>
            <a:pPr marL="558800" lvl="1"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40676683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Recruitment channels</a:t>
            </a:r>
          </a:p>
        </p:txBody>
      </p:sp>
      <p:sp>
        <p:nvSpPr>
          <p:cNvPr id="3" name="Content Placeholder 2"/>
          <p:cNvSpPr>
            <a:spLocks noGrp="1"/>
          </p:cNvSpPr>
          <p:nvPr>
            <p:ph sz="quarter" idx="10"/>
          </p:nvPr>
        </p:nvSpPr>
        <p:spPr>
          <a:xfrm>
            <a:off x="455808" y="1484784"/>
            <a:ext cx="8229600" cy="4248000"/>
          </a:xfrm>
        </p:spPr>
        <p:txBody>
          <a:bodyPr/>
          <a:lstStyle/>
          <a:p>
            <a:pPr marL="342900" indent="-342900">
              <a:buClr>
                <a:srgbClr val="0070C0"/>
              </a:buClr>
              <a:buFont typeface="Arial" panose="020B0604020202020204" pitchFamily="34" charset="0"/>
              <a:buChar char="•"/>
            </a:pPr>
            <a:r>
              <a:rPr lang="en-US" dirty="0"/>
              <a:t>The recruitment process will begin with a consideration of where to look for an ideal candidate to fill any given vacancy.</a:t>
            </a:r>
          </a:p>
          <a:p>
            <a:pPr marL="342900" indent="-342900">
              <a:buClr>
                <a:srgbClr val="0070C0"/>
              </a:buClr>
              <a:buFont typeface="Arial" panose="020B0604020202020204" pitchFamily="34" charset="0"/>
              <a:buChar char="•"/>
            </a:pPr>
            <a:r>
              <a:rPr lang="en-US" dirty="0"/>
              <a:t>An organisation will generally require a highly focused (and potentially expensive) process to identify candidates with a strongly specific skill set, while more general, unskilled vacancies are likely to be filled by cheaper, local searches.</a:t>
            </a:r>
          </a:p>
        </p:txBody>
      </p:sp>
      <p:pic>
        <p:nvPicPr>
          <p:cNvPr id="4" name="Picture 3" descr="A picture containing graphical user interface&#10;&#10;Description automatically generated">
            <a:extLst>
              <a:ext uri="{FF2B5EF4-FFF2-40B4-BE49-F238E27FC236}">
                <a16:creationId xmlns:a16="http://schemas.microsoft.com/office/drawing/2014/main" id="{722514A6-BB76-4702-A888-825371A5B1A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27951" y="3789040"/>
            <a:ext cx="3240360" cy="2393757"/>
          </a:xfrm>
          <a:prstGeom prst="rect">
            <a:avLst/>
          </a:prstGeom>
        </p:spPr>
      </p:pic>
      <p:sp>
        <p:nvSpPr>
          <p:cNvPr id="6" name="TextBox 5">
            <a:extLst>
              <a:ext uri="{FF2B5EF4-FFF2-40B4-BE49-F238E27FC236}">
                <a16:creationId xmlns:a16="http://schemas.microsoft.com/office/drawing/2014/main" id="{F5CF2EFC-0A4D-4FCF-9658-63AB9CA033B0}"/>
              </a:ext>
            </a:extLst>
          </p:cNvPr>
          <p:cNvSpPr txBox="1"/>
          <p:nvPr/>
        </p:nvSpPr>
        <p:spPr>
          <a:xfrm>
            <a:off x="395536" y="3789040"/>
            <a:ext cx="4572000" cy="1323439"/>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US" dirty="0"/>
              <a:t>At the highest level, recruitment channels are either:</a:t>
            </a:r>
          </a:p>
          <a:p>
            <a:pPr marL="558800" lvl="1" indent="-342900">
              <a:buClr>
                <a:srgbClr val="0070C0"/>
              </a:buClr>
              <a:buFont typeface="Arial" panose="020B0604020202020204" pitchFamily="34" charset="0"/>
              <a:buChar char="‒"/>
            </a:pPr>
            <a:r>
              <a:rPr lang="en-US" dirty="0"/>
              <a:t>internal</a:t>
            </a:r>
          </a:p>
          <a:p>
            <a:pPr marL="558800" lvl="1" indent="-342900">
              <a:buClr>
                <a:srgbClr val="0070C0"/>
              </a:buClr>
              <a:buFont typeface="Arial" panose="020B0604020202020204" pitchFamily="34" charset="0"/>
              <a:buChar char="‒"/>
            </a:pPr>
            <a:r>
              <a:rPr lang="en-US" dirty="0"/>
              <a:t>external.</a:t>
            </a:r>
          </a:p>
        </p:txBody>
      </p:sp>
    </p:spTree>
    <p:extLst>
      <p:ext uri="{BB962C8B-B14F-4D97-AF65-F5344CB8AC3E}">
        <p14:creationId xmlns:p14="http://schemas.microsoft.com/office/powerpoint/2010/main" val="24379202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Internal recruitment</a:t>
            </a:r>
          </a:p>
        </p:txBody>
      </p:sp>
      <p:sp>
        <p:nvSpPr>
          <p:cNvPr id="3" name="Content Placeholder 2"/>
          <p:cNvSpPr>
            <a:spLocks noGrp="1"/>
          </p:cNvSpPr>
          <p:nvPr>
            <p:ph sz="quarter" idx="10"/>
          </p:nvPr>
        </p:nvSpPr>
        <p:spPr/>
        <p:txBody>
          <a:bodyPr/>
          <a:lstStyle/>
          <a:p>
            <a:r>
              <a:rPr lang="en-US" dirty="0"/>
              <a:t>It is good practice for an organisation to advertise all vacancies internally to:</a:t>
            </a:r>
          </a:p>
          <a:p>
            <a:pPr marL="558800" lvl="1" indent="-342900">
              <a:buFont typeface="Arial" panose="020B0604020202020204" pitchFamily="34" charset="0"/>
              <a:buChar char="•"/>
            </a:pPr>
            <a:r>
              <a:rPr lang="en-US" dirty="0"/>
              <a:t>provide a career pathway for developing talent</a:t>
            </a:r>
          </a:p>
          <a:p>
            <a:pPr marL="558800" lvl="1" indent="-342900">
              <a:buFont typeface="Arial" panose="020B0604020202020204" pitchFamily="34" charset="0"/>
              <a:buChar char="•"/>
            </a:pPr>
            <a:r>
              <a:rPr lang="en-US" dirty="0"/>
              <a:t>identify ambition</a:t>
            </a:r>
          </a:p>
          <a:p>
            <a:pPr marL="558800" lvl="1" indent="-342900">
              <a:buFont typeface="Arial" panose="020B0604020202020204" pitchFamily="34" charset="0"/>
              <a:buChar char="•"/>
            </a:pPr>
            <a:r>
              <a:rPr lang="en-US" dirty="0"/>
              <a:t>mitigate any risk of potential discrimination claims</a:t>
            </a:r>
          </a:p>
          <a:p>
            <a:pPr marL="558800" lvl="1" indent="-342900">
              <a:buFont typeface="Arial" panose="020B0604020202020204" pitchFamily="34" charset="0"/>
              <a:buChar char="•"/>
            </a:pPr>
            <a:r>
              <a:rPr lang="en-US" dirty="0"/>
              <a:t>list candidates who understand the organisation’s culture and goals.</a:t>
            </a:r>
          </a:p>
          <a:p>
            <a:r>
              <a:rPr lang="en-US" dirty="0"/>
              <a:t>However, taking the process beyond internal applicants allows the organisation to tap into a broader pool of talent, and allow the recruitment of ‘fresh thinking’.</a:t>
            </a:r>
          </a:p>
        </p:txBody>
      </p:sp>
    </p:spTree>
    <p:extLst>
      <p:ext uri="{BB962C8B-B14F-4D97-AF65-F5344CB8AC3E}">
        <p14:creationId xmlns:p14="http://schemas.microsoft.com/office/powerpoint/2010/main" val="40168875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External recruitment </a:t>
            </a:r>
            <a:r>
              <a:rPr lang="en-GB" sz="2400" kern="800" dirty="0">
                <a:effectLst/>
                <a:latin typeface="Times New Roman" panose="02020603050405020304" pitchFamily="18" charset="0"/>
                <a:ea typeface="Times New Roman" panose="02020603050405020304" pitchFamily="18" charset="0"/>
              </a:rPr>
              <a:t>–</a:t>
            </a:r>
            <a:r>
              <a:rPr lang="en-US" dirty="0"/>
              <a:t> introduction</a:t>
            </a:r>
          </a:p>
        </p:txBody>
      </p:sp>
      <p:sp>
        <p:nvSpPr>
          <p:cNvPr id="3" name="Content Placeholder 2"/>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External recruitment can be conduced directly by the business or contracted to a recruitment agency.</a:t>
            </a:r>
          </a:p>
          <a:p>
            <a:pPr marL="342900" indent="-342900">
              <a:buClr>
                <a:srgbClr val="0070C0"/>
              </a:buClr>
              <a:buFont typeface="Arial" panose="020B0604020202020204" pitchFamily="34" charset="0"/>
              <a:buChar char="•"/>
            </a:pPr>
            <a:r>
              <a:rPr lang="en-US" dirty="0"/>
              <a:t>Direct recruitment is used by the majority of organisations, most of the time.</a:t>
            </a:r>
          </a:p>
          <a:p>
            <a:pPr marL="342900" indent="-342900">
              <a:buClr>
                <a:srgbClr val="0070C0"/>
              </a:buClr>
              <a:buFont typeface="Arial" panose="020B0604020202020204" pitchFamily="34" charset="0"/>
              <a:buChar char="•"/>
            </a:pPr>
            <a:r>
              <a:rPr lang="en-US" dirty="0"/>
              <a:t>In normal circumstances an agency would be engaged when the vacancy is for a specialist or highly experienced recruit.</a:t>
            </a:r>
          </a:p>
          <a:p>
            <a:pPr marL="342900" indent="-342900">
              <a:buClr>
                <a:srgbClr val="0070C0"/>
              </a:buClr>
              <a:buFont typeface="Arial" panose="020B0604020202020204" pitchFamily="34" charset="0"/>
              <a:buChar char="•"/>
            </a:pPr>
            <a:r>
              <a:rPr lang="en-US" dirty="0"/>
              <a:t>Using an agency bears cost. This is often calculated as a proportion of the recruit’s salary, and three months is not uncommon.</a:t>
            </a:r>
          </a:p>
        </p:txBody>
      </p:sp>
    </p:spTree>
    <p:extLst>
      <p:ext uri="{BB962C8B-B14F-4D97-AF65-F5344CB8AC3E}">
        <p14:creationId xmlns:p14="http://schemas.microsoft.com/office/powerpoint/2010/main" val="802220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External recruitment channels</a:t>
            </a:r>
          </a:p>
        </p:txBody>
      </p:sp>
      <p:sp>
        <p:nvSpPr>
          <p:cNvPr id="3" name="Content Placeholder 2"/>
          <p:cNvSpPr>
            <a:spLocks noGrp="1"/>
          </p:cNvSpPr>
          <p:nvPr>
            <p:ph sz="quarter" idx="10"/>
          </p:nvPr>
        </p:nvSpPr>
        <p:spPr>
          <a:xfrm>
            <a:off x="313184" y="2438757"/>
            <a:ext cx="4114800" cy="1566128"/>
          </a:xfrm>
        </p:spPr>
        <p:txBody>
          <a:bodyPr/>
          <a:lstStyle/>
          <a:p>
            <a:pPr marL="558800" lvl="1" indent="-342900">
              <a:buFont typeface="Arial" panose="020B0604020202020204" pitchFamily="34" charset="0"/>
              <a:buChar char="•"/>
            </a:pPr>
            <a:r>
              <a:rPr lang="en-US" dirty="0"/>
              <a:t>company website</a:t>
            </a:r>
          </a:p>
          <a:p>
            <a:pPr marL="558800" lvl="1" indent="-342900">
              <a:buFont typeface="Arial" panose="020B0604020202020204" pitchFamily="34" charset="0"/>
              <a:buChar char="•"/>
            </a:pPr>
            <a:r>
              <a:rPr lang="en-US" dirty="0"/>
              <a:t>colleague incentive (‘recommend-a-friend’)</a:t>
            </a:r>
          </a:p>
          <a:p>
            <a:pPr marL="558800" lvl="1" indent="-342900">
              <a:buFont typeface="Arial" panose="020B0604020202020204" pitchFamily="34" charset="0"/>
              <a:buChar char="•"/>
            </a:pPr>
            <a:r>
              <a:rPr lang="en-US" dirty="0"/>
              <a:t>LinkedIn</a:t>
            </a:r>
          </a:p>
          <a:p>
            <a:pPr marL="558800" lvl="1" indent="-342900">
              <a:buFont typeface="Arial" panose="020B0604020202020204" pitchFamily="34" charset="0"/>
              <a:buChar char="•"/>
            </a:pPr>
            <a:r>
              <a:rPr lang="en-US" dirty="0"/>
              <a:t>job </a:t>
            </a:r>
            <a:r>
              <a:rPr lang="en-US" dirty="0" err="1"/>
              <a:t>centre</a:t>
            </a:r>
            <a:endParaRPr lang="en-US" dirty="0"/>
          </a:p>
          <a:p>
            <a:pPr marL="558800" lvl="1" indent="-342900">
              <a:buFont typeface="Arial" panose="020B0604020202020204" pitchFamily="34" charset="0"/>
              <a:buChar char="•"/>
            </a:pPr>
            <a:r>
              <a:rPr lang="en-US" dirty="0"/>
              <a:t>local advertising</a:t>
            </a:r>
          </a:p>
          <a:p>
            <a:pPr marL="558800" lvl="1" indent="-342900">
              <a:buFont typeface="Arial" panose="020B0604020202020204" pitchFamily="34" charset="0"/>
              <a:buChar char="•"/>
            </a:pPr>
            <a:r>
              <a:rPr lang="en-US" dirty="0"/>
              <a:t>national advertising.</a:t>
            </a:r>
          </a:p>
          <a:p>
            <a:pPr marL="558800" lvl="1" indent="-342900">
              <a:buFont typeface="Arial" panose="020B0604020202020204" pitchFamily="34" charset="0"/>
              <a:buChar char="•"/>
            </a:pPr>
            <a:endParaRPr lang="en-US" dirty="0"/>
          </a:p>
        </p:txBody>
      </p:sp>
      <p:pic>
        <p:nvPicPr>
          <p:cNvPr id="5" name="Picture 4" descr="Graphical user interface, application, chat or text message&#10;&#10;Description automatically generated">
            <a:extLst>
              <a:ext uri="{FF2B5EF4-FFF2-40B4-BE49-F238E27FC236}">
                <a16:creationId xmlns:a16="http://schemas.microsoft.com/office/drawing/2014/main" id="{5E01B0E6-3311-41F0-AE10-4535ACBD274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60003" y="2724472"/>
            <a:ext cx="3923928" cy="2615952"/>
          </a:xfrm>
          <a:prstGeom prst="rect">
            <a:avLst/>
          </a:prstGeom>
        </p:spPr>
      </p:pic>
      <p:sp>
        <p:nvSpPr>
          <p:cNvPr id="7" name="TextBox 6">
            <a:extLst>
              <a:ext uri="{FF2B5EF4-FFF2-40B4-BE49-F238E27FC236}">
                <a16:creationId xmlns:a16="http://schemas.microsoft.com/office/drawing/2014/main" id="{7751756F-CD17-40D6-AC06-6E7728D2ADF4}"/>
              </a:ext>
            </a:extLst>
          </p:cNvPr>
          <p:cNvSpPr txBox="1"/>
          <p:nvPr/>
        </p:nvSpPr>
        <p:spPr>
          <a:xfrm>
            <a:off x="395536" y="1484784"/>
            <a:ext cx="7646991" cy="707886"/>
          </a:xfrm>
          <a:prstGeom prst="rect">
            <a:avLst/>
          </a:prstGeom>
          <a:noFill/>
        </p:spPr>
        <p:txBody>
          <a:bodyPr wrap="square">
            <a:spAutoFit/>
          </a:bodyPr>
          <a:lstStyle/>
          <a:p>
            <a:r>
              <a:rPr lang="en-US" dirty="0"/>
              <a:t>Potential search channels when the </a:t>
            </a:r>
            <a:r>
              <a:rPr lang="en-US" dirty="0" err="1"/>
              <a:t>organisation</a:t>
            </a:r>
            <a:r>
              <a:rPr lang="en-US" dirty="0"/>
              <a:t> is recruiting directly:</a:t>
            </a:r>
          </a:p>
        </p:txBody>
      </p:sp>
    </p:spTree>
    <p:extLst>
      <p:ext uri="{BB962C8B-B14F-4D97-AF65-F5344CB8AC3E}">
        <p14:creationId xmlns:p14="http://schemas.microsoft.com/office/powerpoint/2010/main" val="42767793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Recruitment agencies</a:t>
            </a:r>
          </a:p>
        </p:txBody>
      </p:sp>
      <p:sp>
        <p:nvSpPr>
          <p:cNvPr id="3" name="Content Placeholder 2"/>
          <p:cNvSpPr>
            <a:spLocks noGrp="1"/>
          </p:cNvSpPr>
          <p:nvPr>
            <p:ph sz="quarter" idx="10"/>
          </p:nvPr>
        </p:nvSpPr>
        <p:spPr/>
        <p:txBody>
          <a:bodyPr/>
          <a:lstStyle/>
          <a:p>
            <a:r>
              <a:rPr lang="en-US" dirty="0"/>
              <a:t>Recruitment agencies tend to use similar methods to identify potential candidates but will, for example:</a:t>
            </a:r>
          </a:p>
          <a:p>
            <a:pPr marL="558800" lvl="1" indent="-342900">
              <a:buFont typeface="Arial" panose="020B0604020202020204" pitchFamily="34" charset="0"/>
              <a:buChar char="•"/>
            </a:pPr>
            <a:r>
              <a:rPr lang="en-US" dirty="0"/>
              <a:t>advertise in specialist press</a:t>
            </a:r>
          </a:p>
          <a:p>
            <a:pPr marL="558800" lvl="1" indent="-342900">
              <a:buFont typeface="Arial" panose="020B0604020202020204" pitchFamily="34" charset="0"/>
              <a:buChar char="•"/>
            </a:pPr>
            <a:r>
              <a:rPr lang="en-US" dirty="0"/>
              <a:t>have a database of job-seekers that it can quickly access and screen.</a:t>
            </a:r>
          </a:p>
          <a:p>
            <a:r>
              <a:rPr lang="en-US" dirty="0"/>
              <a:t>Agencies might be engaged to either provide the recruiting organisation with a shortlist of candidates, for the latter’s interviewing and final selection, but sometimes will be asked to complete the process by identifying and negotiating a salary package, with the strongest candidate.</a:t>
            </a:r>
          </a:p>
        </p:txBody>
      </p:sp>
    </p:spTree>
    <p:extLst>
      <p:ext uri="{BB962C8B-B14F-4D97-AF65-F5344CB8AC3E}">
        <p14:creationId xmlns:p14="http://schemas.microsoft.com/office/powerpoint/2010/main" val="38459264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selection process</a:t>
            </a:r>
          </a:p>
        </p:txBody>
      </p:sp>
      <p:sp>
        <p:nvSpPr>
          <p:cNvPr id="3" name="Content Placeholder 2"/>
          <p:cNvSpPr>
            <a:spLocks noGrp="1"/>
          </p:cNvSpPr>
          <p:nvPr>
            <p:ph sz="quarter" idx="10"/>
          </p:nvPr>
        </p:nvSpPr>
        <p:spPr>
          <a:xfrm>
            <a:off x="323528" y="1512000"/>
            <a:ext cx="8363272" cy="4653304"/>
          </a:xfrm>
        </p:spPr>
        <p:txBody>
          <a:bodyPr/>
          <a:lstStyle/>
          <a:p>
            <a:pPr lvl="1" indent="0">
              <a:lnSpc>
                <a:spcPct val="100000"/>
              </a:lnSpc>
              <a:buNone/>
            </a:pPr>
            <a:r>
              <a:rPr lang="en-US" sz="1800" dirty="0"/>
              <a:t>For most vacancies, the recruitment process will have clearly defined steps to reduce all applicants to the final, successful individual:</a:t>
            </a:r>
          </a:p>
          <a:p>
            <a:pPr marL="501650" lvl="3" indent="-285750">
              <a:lnSpc>
                <a:spcPct val="100000"/>
              </a:lnSpc>
              <a:buClr>
                <a:srgbClr val="0070C0"/>
              </a:buClr>
              <a:buFont typeface="Arial" panose="020B0604020202020204" pitchFamily="34" charset="0"/>
              <a:buChar char="•"/>
            </a:pPr>
            <a:r>
              <a:rPr lang="en-US" sz="1800" b="1" dirty="0"/>
              <a:t>Long-listing:</a:t>
            </a:r>
            <a:r>
              <a:rPr lang="en-US" sz="1800" dirty="0"/>
              <a:t> All applications are screened to ensure that the candidates fulfil the essential characteristics of person-specification, and a selection made for first interview on the basis of their cv content and covering letter.</a:t>
            </a:r>
          </a:p>
          <a:p>
            <a:pPr marL="501650" lvl="3" indent="-285750">
              <a:lnSpc>
                <a:spcPct val="100000"/>
              </a:lnSpc>
              <a:buClr>
                <a:srgbClr val="0070C0"/>
              </a:buClr>
              <a:buFont typeface="Arial" panose="020B0604020202020204" pitchFamily="34" charset="0"/>
              <a:buChar char="•"/>
            </a:pPr>
            <a:r>
              <a:rPr lang="en-US" sz="1800" b="1" dirty="0"/>
              <a:t>Short-listing: </a:t>
            </a:r>
            <a:r>
              <a:rPr lang="en-US" sz="1800" dirty="0"/>
              <a:t>The first interview will select candidates to go through to a second round of interviews.  Typically, 3–5 applicants will go forward, and this round is often conducted by someone more senior in the </a:t>
            </a:r>
            <a:r>
              <a:rPr lang="en-US" sz="1800" dirty="0" err="1"/>
              <a:t>organisation</a:t>
            </a:r>
            <a:r>
              <a:rPr lang="en-US" sz="1800" dirty="0"/>
              <a:t>.</a:t>
            </a:r>
          </a:p>
          <a:p>
            <a:pPr marL="501650" lvl="3" indent="-285750">
              <a:lnSpc>
                <a:spcPct val="100000"/>
              </a:lnSpc>
              <a:buClr>
                <a:srgbClr val="0070C0"/>
              </a:buClr>
              <a:buFont typeface="Arial" panose="020B0604020202020204" pitchFamily="34" charset="0"/>
              <a:buChar char="•"/>
            </a:pPr>
            <a:r>
              <a:rPr lang="en-US" sz="1800" b="1" dirty="0"/>
              <a:t>Offer:</a:t>
            </a:r>
            <a:r>
              <a:rPr lang="en-US" sz="1800" dirty="0"/>
              <a:t> After the second round of interviews the best candidate will be offered a position. However, it is not uncommon for organisations to begin the process again when it feels that an optimal candidate for a senior position has not been found.</a:t>
            </a:r>
          </a:p>
          <a:p>
            <a:pPr marL="558800" lvl="1" indent="-342900">
              <a:buFont typeface="Arial" panose="020B0604020202020204" pitchFamily="34" charset="0"/>
              <a:buChar char="•"/>
            </a:pPr>
            <a:endParaRPr lang="en-US" dirty="0"/>
          </a:p>
        </p:txBody>
      </p:sp>
      <p:graphicFrame>
        <p:nvGraphicFramePr>
          <p:cNvPr id="5" name="Diagram 4">
            <a:extLst>
              <a:ext uri="{FF2B5EF4-FFF2-40B4-BE49-F238E27FC236}">
                <a16:creationId xmlns:a16="http://schemas.microsoft.com/office/drawing/2014/main" id="{0DC4227F-D084-4DF1-A010-FB8377346548}"/>
              </a:ext>
            </a:extLst>
          </p:cNvPr>
          <p:cNvGraphicFramePr/>
          <p:nvPr>
            <p:extLst>
              <p:ext uri="{D42A27DB-BD31-4B8C-83A1-F6EECF244321}">
                <p14:modId xmlns:p14="http://schemas.microsoft.com/office/powerpoint/2010/main" val="2864481205"/>
              </p:ext>
            </p:extLst>
          </p:nvPr>
        </p:nvGraphicFramePr>
        <p:xfrm>
          <a:off x="2555776" y="3861048"/>
          <a:ext cx="5256584" cy="25202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441137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 (1)</a:t>
            </a:r>
          </a:p>
        </p:txBody>
      </p:sp>
      <p:sp>
        <p:nvSpPr>
          <p:cNvPr id="3075" name="Content Placeholder 2"/>
          <p:cNvSpPr>
            <a:spLocks noGrp="1"/>
          </p:cNvSpPr>
          <p:nvPr>
            <p:ph sz="quarter" idx="10"/>
          </p:nvPr>
        </p:nvSpPr>
        <p:spPr>
          <a:xfrm>
            <a:off x="251520" y="1512000"/>
            <a:ext cx="8229600" cy="4248000"/>
          </a:xfrm>
        </p:spPr>
        <p:txBody>
          <a:bodyPr/>
          <a:lstStyle/>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To understand how business aims determine and reflect the type of job roles needed within an </a:t>
            </a:r>
            <a:r>
              <a:rPr lang="en-US" dirty="0" err="1">
                <a:ea typeface="ＭＳ Ｐゴシック" pitchFamily="-105" charset="-128"/>
                <a:cs typeface="ＭＳ Ｐゴシック" pitchFamily="-105" charset="-128"/>
              </a:rPr>
              <a:t>organisation</a:t>
            </a:r>
            <a:r>
              <a:rPr lang="en-US" dirty="0">
                <a:ea typeface="ＭＳ Ｐゴシック" pitchFamily="-105" charset="-128"/>
                <a:cs typeface="ＭＳ Ｐゴシック" pitchFamily="-105" charset="-128"/>
              </a:rPr>
              <a:t>.</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To learn how recruitment is used to ensure that the right type of roles are held in the organisation and respond to vacancy requirements.</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To be familiar with the methods and approaches to verify that organisations are sufficiently staffed, to include resource, capacity and succession planning.</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To know the reasons for using a range of recruitment channels.</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To appreciate the value of a clearly defined recruitment process to ensure all recruitment is carried out in a fair, consistent and transparent manner.</a:t>
            </a:r>
          </a:p>
          <a:p>
            <a:pPr marL="342900" indent="-342900">
              <a:buFont typeface="Arial" panose="020B0604020202020204" pitchFamily="34" charset="0"/>
              <a:buChar char="•"/>
            </a:pPr>
            <a:endParaRPr lang="en-US" dirty="0">
              <a:ea typeface="ＭＳ Ｐゴシック" pitchFamily="-105" charset="-128"/>
              <a:cs typeface="ＭＳ Ｐゴシック" pitchFamily="-105" charset="-128"/>
            </a:endParaRPr>
          </a:p>
          <a:p>
            <a:pPr marL="342900" indent="-342900">
              <a:buFont typeface="Arial" panose="020B0604020202020204" pitchFamily="34" charset="0"/>
              <a:buChar char="•"/>
            </a:pPr>
            <a:endParaRPr lang="en-US"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clearly defined recruitment process</a:t>
            </a:r>
          </a:p>
        </p:txBody>
      </p:sp>
      <p:sp>
        <p:nvSpPr>
          <p:cNvPr id="3" name="Content Placeholder 2"/>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A strong organisation will have a well defined and documented recruitment policy that ensures that all applicants are treated fairly, transparently and consistently.</a:t>
            </a:r>
          </a:p>
          <a:p>
            <a:pPr marL="342900" indent="-342900">
              <a:buClr>
                <a:srgbClr val="0070C0"/>
              </a:buClr>
              <a:buFont typeface="Arial" panose="020B0604020202020204" pitchFamily="34" charset="0"/>
              <a:buChar char="•"/>
            </a:pPr>
            <a:r>
              <a:rPr lang="en-US" dirty="0"/>
              <a:t>By pre-defining the recruitment process the organisation will </a:t>
            </a:r>
            <a:r>
              <a:rPr lang="en-US" dirty="0" err="1"/>
              <a:t>maximise</a:t>
            </a:r>
            <a:r>
              <a:rPr lang="en-US" dirty="0"/>
              <a:t> its opportunity to identify and recruit the best possible candidate for any position.</a:t>
            </a:r>
          </a:p>
          <a:p>
            <a:pPr marL="342900" indent="-342900">
              <a:buClr>
                <a:srgbClr val="0070C0"/>
              </a:buClr>
              <a:buFont typeface="Arial" panose="020B0604020202020204" pitchFamily="34" charset="0"/>
              <a:buChar char="•"/>
            </a:pPr>
            <a:r>
              <a:rPr lang="en-US" dirty="0"/>
              <a:t>A strong and properly implemented policy removes any potential personal bias from the recruitment process and negates the risk of breaching the Equality Act 2010.</a:t>
            </a:r>
          </a:p>
          <a:p>
            <a:pPr marL="342900" indent="-342900">
              <a:buClr>
                <a:srgbClr val="0070C0"/>
              </a:buClr>
              <a:buFont typeface="Arial" panose="020B0604020202020204" pitchFamily="34" charset="0"/>
              <a:buChar char="•"/>
            </a:pPr>
            <a:r>
              <a:rPr lang="en-US" dirty="0"/>
              <a:t>It is good practice to implement an ‘equal opportunities’ interview process.</a:t>
            </a:r>
          </a:p>
        </p:txBody>
      </p:sp>
    </p:spTree>
    <p:extLst>
      <p:ext uri="{BB962C8B-B14F-4D97-AF65-F5344CB8AC3E}">
        <p14:creationId xmlns:p14="http://schemas.microsoft.com/office/powerpoint/2010/main" val="774115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5BFB1-CA30-5F75-97B6-3C69114E1188}"/>
              </a:ext>
            </a:extLst>
          </p:cNvPr>
          <p:cNvSpPr>
            <a:spLocks noGrp="1"/>
          </p:cNvSpPr>
          <p:nvPr>
            <p:ph type="title"/>
          </p:nvPr>
        </p:nvSpPr>
        <p:spPr/>
        <p:txBody>
          <a:bodyPr/>
          <a:lstStyle/>
          <a:p>
            <a:r>
              <a:rPr lang="en-US" dirty="0"/>
              <a:t>Ensuring a fair, transparent and consistent process</a:t>
            </a:r>
            <a:endParaRPr lang="en-GB" dirty="0"/>
          </a:p>
        </p:txBody>
      </p:sp>
      <p:sp>
        <p:nvSpPr>
          <p:cNvPr id="3" name="Content Placeholder 2">
            <a:extLst>
              <a:ext uri="{FF2B5EF4-FFF2-40B4-BE49-F238E27FC236}">
                <a16:creationId xmlns:a16="http://schemas.microsoft.com/office/drawing/2014/main" id="{53EAC64E-FCDC-1E5B-6BD5-D20F8E1FB3B1}"/>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Consideration of these principles should be applied at all stages of the process:</a:t>
            </a:r>
          </a:p>
          <a:p>
            <a:pPr marL="558800" lvl="1" indent="-342900">
              <a:lnSpc>
                <a:spcPct val="100000"/>
              </a:lnSpc>
              <a:spcBef>
                <a:spcPts val="0"/>
              </a:spcBef>
              <a:spcAft>
                <a:spcPts val="0"/>
              </a:spcAft>
              <a:buClr>
                <a:srgbClr val="0070C0"/>
              </a:buClr>
              <a:buFont typeface="Arial" panose="020B0604020202020204" pitchFamily="34" charset="0"/>
              <a:buChar char="‒"/>
            </a:pPr>
            <a:r>
              <a:rPr lang="en-US" dirty="0"/>
              <a:t>application form/CV structure</a:t>
            </a:r>
          </a:p>
          <a:p>
            <a:pPr marL="558800" lvl="1" indent="-342900">
              <a:lnSpc>
                <a:spcPct val="100000"/>
              </a:lnSpc>
              <a:spcBef>
                <a:spcPts val="0"/>
              </a:spcBef>
              <a:spcAft>
                <a:spcPts val="0"/>
              </a:spcAft>
              <a:buClr>
                <a:srgbClr val="0070C0"/>
              </a:buClr>
              <a:buFont typeface="Arial" panose="020B0604020202020204" pitchFamily="34" charset="0"/>
              <a:buChar char="‒"/>
            </a:pPr>
            <a:r>
              <a:rPr lang="en-US" dirty="0"/>
              <a:t>assessment methods</a:t>
            </a:r>
          </a:p>
          <a:p>
            <a:pPr marL="558800" lvl="1" indent="-342900">
              <a:lnSpc>
                <a:spcPct val="100000"/>
              </a:lnSpc>
              <a:spcBef>
                <a:spcPts val="0"/>
              </a:spcBef>
              <a:spcAft>
                <a:spcPts val="0"/>
              </a:spcAft>
              <a:buClr>
                <a:srgbClr val="0070C0"/>
              </a:buClr>
              <a:buFont typeface="Arial" panose="020B0604020202020204" pitchFamily="34" charset="0"/>
              <a:buChar char="‒"/>
            </a:pPr>
            <a:r>
              <a:rPr lang="en-US" dirty="0"/>
              <a:t>references.</a:t>
            </a:r>
          </a:p>
          <a:p>
            <a:pPr marL="342900" indent="-342900">
              <a:lnSpc>
                <a:spcPct val="100000"/>
              </a:lnSpc>
              <a:spcBef>
                <a:spcPts val="0"/>
              </a:spcBef>
              <a:spcAft>
                <a:spcPts val="0"/>
              </a:spcAft>
              <a:buClr>
                <a:srgbClr val="0070C0"/>
              </a:buClr>
              <a:buFont typeface="Arial" panose="020B0604020202020204" pitchFamily="34" charset="0"/>
              <a:buChar char="•"/>
            </a:pPr>
            <a:endParaRPr lang="en-US" dirty="0"/>
          </a:p>
          <a:p>
            <a:pPr marL="342900" indent="-342900">
              <a:lnSpc>
                <a:spcPct val="100000"/>
              </a:lnSpc>
              <a:spcBef>
                <a:spcPts val="0"/>
              </a:spcBef>
              <a:spcAft>
                <a:spcPts val="0"/>
              </a:spcAft>
              <a:buClr>
                <a:srgbClr val="0070C0"/>
              </a:buClr>
              <a:buFont typeface="Arial" panose="020B0604020202020204" pitchFamily="34" charset="0"/>
              <a:buChar char="•"/>
            </a:pPr>
            <a:r>
              <a:rPr lang="en-US" dirty="0"/>
              <a:t>Diversity of potential candidates should be </a:t>
            </a:r>
            <a:r>
              <a:rPr lang="en-US" dirty="0" err="1"/>
              <a:t>recognised</a:t>
            </a:r>
            <a:r>
              <a:rPr lang="en-US" dirty="0"/>
              <a:t> and reasonable adjustment allowed, where necessary, to ensure equal opportunity.</a:t>
            </a:r>
          </a:p>
          <a:p>
            <a:pPr marL="342900" indent="-342900">
              <a:lnSpc>
                <a:spcPct val="100000"/>
              </a:lnSpc>
              <a:spcBef>
                <a:spcPts val="0"/>
              </a:spcBef>
              <a:spcAft>
                <a:spcPts val="0"/>
              </a:spcAft>
              <a:buClr>
                <a:srgbClr val="0070C0"/>
              </a:buClr>
              <a:buFont typeface="Arial" panose="020B0604020202020204" pitchFamily="34" charset="0"/>
              <a:buChar char="•"/>
            </a:pPr>
            <a:endParaRPr lang="en-US" dirty="0"/>
          </a:p>
          <a:p>
            <a:pPr marL="342900" indent="-342900">
              <a:lnSpc>
                <a:spcPct val="100000"/>
              </a:lnSpc>
              <a:spcBef>
                <a:spcPts val="0"/>
              </a:spcBef>
              <a:spcAft>
                <a:spcPts val="0"/>
              </a:spcAft>
              <a:buClr>
                <a:srgbClr val="0070C0"/>
              </a:buClr>
              <a:buFont typeface="Arial" panose="020B0604020202020204" pitchFamily="34" charset="0"/>
              <a:buChar char="•"/>
            </a:pPr>
            <a:r>
              <a:rPr lang="en-US" dirty="0"/>
              <a:t>Selection criteria at each stage should be defined in advance and applied rigorously.</a:t>
            </a:r>
          </a:p>
          <a:p>
            <a:endParaRPr lang="en-US" dirty="0"/>
          </a:p>
          <a:p>
            <a:endParaRPr lang="en-GB" dirty="0"/>
          </a:p>
        </p:txBody>
      </p:sp>
    </p:spTree>
    <p:extLst>
      <p:ext uri="{BB962C8B-B14F-4D97-AF65-F5344CB8AC3E}">
        <p14:creationId xmlns:p14="http://schemas.microsoft.com/office/powerpoint/2010/main" val="1564955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Equal opportunities interview</a:t>
            </a:r>
          </a:p>
        </p:txBody>
      </p:sp>
      <p:sp>
        <p:nvSpPr>
          <p:cNvPr id="3" name="Content Placeholder 2"/>
          <p:cNvSpPr>
            <a:spLocks noGrp="1"/>
          </p:cNvSpPr>
          <p:nvPr>
            <p:ph sz="quarter" idx="10"/>
          </p:nvPr>
        </p:nvSpPr>
        <p:spPr>
          <a:xfrm>
            <a:off x="457200" y="1512000"/>
            <a:ext cx="8229600" cy="4248000"/>
          </a:xfrm>
        </p:spPr>
        <p:txBody>
          <a:bodyPr/>
          <a:lstStyle/>
          <a:p>
            <a:pPr marL="342900" indent="-342900">
              <a:buClr>
                <a:srgbClr val="0070C0"/>
              </a:buClr>
              <a:buFont typeface="Arial" panose="020B0604020202020204" pitchFamily="34" charset="0"/>
              <a:buChar char="•"/>
            </a:pPr>
            <a:r>
              <a:rPr lang="en-US" dirty="0"/>
              <a:t>An equal opportunities interview does not have to ask exactly the same questions of all candidates, although may do, aligned to a scoring matrix, which seeks to ensure consistent evaluation of all applicants.</a:t>
            </a:r>
          </a:p>
          <a:p>
            <a:pPr marL="342900" indent="-342900">
              <a:buFont typeface="Arial" panose="020B0604020202020204" pitchFamily="34" charset="0"/>
              <a:buChar char="•"/>
            </a:pPr>
            <a:endParaRPr lang="en-US" dirty="0"/>
          </a:p>
        </p:txBody>
      </p:sp>
      <p:pic>
        <p:nvPicPr>
          <p:cNvPr id="5" name="Picture 4" descr="A picture containing text, person, wall, indoor&#10;&#10;Description automatically generated">
            <a:extLst>
              <a:ext uri="{FF2B5EF4-FFF2-40B4-BE49-F238E27FC236}">
                <a16:creationId xmlns:a16="http://schemas.microsoft.com/office/drawing/2014/main" id="{1578CB61-F3E0-4C6C-8A3C-8807A1D98C7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76056" y="3140968"/>
            <a:ext cx="3707904" cy="2472166"/>
          </a:xfrm>
          <a:prstGeom prst="rect">
            <a:avLst/>
          </a:prstGeom>
        </p:spPr>
      </p:pic>
      <p:sp>
        <p:nvSpPr>
          <p:cNvPr id="7" name="TextBox 6">
            <a:extLst>
              <a:ext uri="{FF2B5EF4-FFF2-40B4-BE49-F238E27FC236}">
                <a16:creationId xmlns:a16="http://schemas.microsoft.com/office/drawing/2014/main" id="{E931372C-ACF7-4E73-9A8D-BB4A84106150}"/>
              </a:ext>
            </a:extLst>
          </p:cNvPr>
          <p:cNvSpPr txBox="1"/>
          <p:nvPr/>
        </p:nvSpPr>
        <p:spPr>
          <a:xfrm>
            <a:off x="395536" y="2679901"/>
            <a:ext cx="4572000" cy="3170099"/>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US" dirty="0"/>
              <a:t>Ideally, at least two people conduct the interview to mitigate against personal bias.</a:t>
            </a:r>
          </a:p>
          <a:p>
            <a:pPr marL="342900" indent="-342900">
              <a:buClr>
                <a:srgbClr val="0070C0"/>
              </a:buClr>
              <a:buFont typeface="Arial" panose="020B0604020202020204" pitchFamily="34" charset="0"/>
              <a:buChar char="•"/>
            </a:pPr>
            <a:r>
              <a:rPr lang="en-US" dirty="0"/>
              <a:t>Questions related to ‘protected characteristics’, as defined by the Equality Act 2010, should be avoided, </a:t>
            </a:r>
            <a:r>
              <a:rPr lang="en-US" dirty="0" err="1"/>
              <a:t>eg</a:t>
            </a:r>
            <a:r>
              <a:rPr lang="en-US" dirty="0"/>
              <a:t> asking a person’s age.</a:t>
            </a:r>
          </a:p>
          <a:p>
            <a:pPr marL="342900" indent="-342900">
              <a:buClr>
                <a:srgbClr val="0070C0"/>
              </a:buClr>
              <a:buFont typeface="Arial" panose="020B0604020202020204" pitchFamily="34" charset="0"/>
              <a:buChar char="•"/>
            </a:pPr>
            <a:r>
              <a:rPr lang="en-US" dirty="0"/>
              <a:t>It is not inappropriate to ask differing follow-up questions based on the candidate’s initial answer.</a:t>
            </a:r>
          </a:p>
        </p:txBody>
      </p:sp>
    </p:spTree>
    <p:extLst>
      <p:ext uri="{BB962C8B-B14F-4D97-AF65-F5344CB8AC3E}">
        <p14:creationId xmlns:p14="http://schemas.microsoft.com/office/powerpoint/2010/main" val="11319711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The employment contract</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a:xfrm>
            <a:off x="323528" y="2465600"/>
            <a:ext cx="4906888" cy="3294400"/>
          </a:xfrm>
        </p:spPr>
        <p:txBody>
          <a:bodyPr/>
          <a:lstStyle/>
          <a:p>
            <a:pPr marL="558800" lvl="1" indent="-342900">
              <a:buFont typeface="Arial" panose="020B0604020202020204" pitchFamily="34" charset="0"/>
              <a:buChar char="•"/>
            </a:pPr>
            <a:r>
              <a:rPr lang="en-GB" dirty="0"/>
              <a:t>a summary of key duties</a:t>
            </a:r>
          </a:p>
          <a:p>
            <a:pPr marL="558800" lvl="1" indent="-342900">
              <a:buFont typeface="Arial" panose="020B0604020202020204" pitchFamily="34" charset="0"/>
              <a:buChar char="•"/>
            </a:pPr>
            <a:r>
              <a:rPr lang="en-GB" dirty="0"/>
              <a:t>the hours of work and location</a:t>
            </a:r>
          </a:p>
          <a:p>
            <a:pPr marL="558800" lvl="1" indent="-342900">
              <a:buFont typeface="Arial" panose="020B0604020202020204" pitchFamily="34" charset="0"/>
              <a:buChar char="•"/>
            </a:pPr>
            <a:r>
              <a:rPr lang="en-GB" dirty="0"/>
              <a:t>holiday entitlement</a:t>
            </a:r>
          </a:p>
          <a:p>
            <a:pPr marL="558800" lvl="1" indent="-342900">
              <a:buFont typeface="Arial" panose="020B0604020202020204" pitchFamily="34" charset="0"/>
              <a:buChar char="•"/>
            </a:pPr>
            <a:r>
              <a:rPr lang="en-GB" dirty="0"/>
              <a:t>the remuneration package, including any overtime entitlement and frequency of payment</a:t>
            </a:r>
          </a:p>
          <a:p>
            <a:pPr marL="558800" lvl="1" indent="-342900">
              <a:buFont typeface="Arial" panose="020B0604020202020204" pitchFamily="34" charset="0"/>
              <a:buChar char="•"/>
            </a:pPr>
            <a:r>
              <a:rPr lang="en-GB" dirty="0"/>
              <a:t>pension arrangement</a:t>
            </a:r>
          </a:p>
          <a:p>
            <a:pPr marL="558800" lvl="1" indent="-342900">
              <a:buFont typeface="Arial" panose="020B0604020202020204" pitchFamily="34" charset="0"/>
              <a:buChar char="•"/>
            </a:pPr>
            <a:r>
              <a:rPr lang="en-GB" dirty="0"/>
              <a:t>details of any probationary period</a:t>
            </a:r>
          </a:p>
          <a:p>
            <a:pPr marL="558800" lvl="1" indent="-342900">
              <a:buFont typeface="Arial" panose="020B0604020202020204" pitchFamily="34" charset="0"/>
              <a:buChar char="•"/>
            </a:pPr>
            <a:r>
              <a:rPr lang="en-GB" dirty="0"/>
              <a:t>required notice period by both parties.</a:t>
            </a:r>
          </a:p>
          <a:p>
            <a:pPr marL="558800" lvl="1" indent="-342900">
              <a:buFont typeface="Arial" panose="020B0604020202020204" pitchFamily="34" charset="0"/>
              <a:buChar char="•"/>
            </a:pPr>
            <a:endParaRPr lang="en-GB" dirty="0"/>
          </a:p>
        </p:txBody>
      </p:sp>
      <p:pic>
        <p:nvPicPr>
          <p:cNvPr id="5" name="Picture 4" descr="A red pen on a piece of paper&#10;&#10;Description automatically generated with low confidence">
            <a:extLst>
              <a:ext uri="{FF2B5EF4-FFF2-40B4-BE49-F238E27FC236}">
                <a16:creationId xmlns:a16="http://schemas.microsoft.com/office/drawing/2014/main" id="{56B53758-5722-4A8F-B608-265DAA6F92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4088" y="3284984"/>
            <a:ext cx="3343960" cy="2232342"/>
          </a:xfrm>
          <a:prstGeom prst="rect">
            <a:avLst/>
          </a:prstGeom>
        </p:spPr>
      </p:pic>
      <p:sp>
        <p:nvSpPr>
          <p:cNvPr id="7" name="TextBox 6">
            <a:extLst>
              <a:ext uri="{FF2B5EF4-FFF2-40B4-BE49-F238E27FC236}">
                <a16:creationId xmlns:a16="http://schemas.microsoft.com/office/drawing/2014/main" id="{761C6671-D29B-4030-89D1-A1FF9E24C0F4}"/>
              </a:ext>
            </a:extLst>
          </p:cNvPr>
          <p:cNvSpPr txBox="1"/>
          <p:nvPr/>
        </p:nvSpPr>
        <p:spPr>
          <a:xfrm>
            <a:off x="457200" y="1574151"/>
            <a:ext cx="8075240" cy="707886"/>
          </a:xfrm>
          <a:prstGeom prst="rect">
            <a:avLst/>
          </a:prstGeom>
          <a:noFill/>
        </p:spPr>
        <p:txBody>
          <a:bodyPr wrap="square">
            <a:spAutoFit/>
          </a:bodyPr>
          <a:lstStyle/>
          <a:p>
            <a:r>
              <a:rPr lang="en-GB" dirty="0"/>
              <a:t>All new employees should be issued with a contract of employment. The clauses of the contract will define:</a:t>
            </a:r>
          </a:p>
        </p:txBody>
      </p:sp>
    </p:spTree>
    <p:extLst>
      <p:ext uri="{BB962C8B-B14F-4D97-AF65-F5344CB8AC3E}">
        <p14:creationId xmlns:p14="http://schemas.microsoft.com/office/powerpoint/2010/main" val="24706410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BD5A3-1B5F-4216-AADB-1C820D09FEF0}"/>
              </a:ext>
            </a:extLst>
          </p:cNvPr>
          <p:cNvSpPr>
            <a:spLocks noGrp="1"/>
          </p:cNvSpPr>
          <p:nvPr>
            <p:ph type="title"/>
          </p:nvPr>
        </p:nvSpPr>
        <p:spPr/>
        <p:txBody>
          <a:bodyPr/>
          <a:lstStyle/>
          <a:p>
            <a:r>
              <a:rPr lang="en-GB" dirty="0"/>
              <a:t>Variations to a standard employment contract</a:t>
            </a:r>
          </a:p>
        </p:txBody>
      </p:sp>
      <p:sp>
        <p:nvSpPr>
          <p:cNvPr id="3" name="Content Placeholder 2">
            <a:extLst>
              <a:ext uri="{FF2B5EF4-FFF2-40B4-BE49-F238E27FC236}">
                <a16:creationId xmlns:a16="http://schemas.microsoft.com/office/drawing/2014/main" id="{E92746E5-4576-40ED-B10C-08AE7871CF84}"/>
              </a:ext>
            </a:extLst>
          </p:cNvPr>
          <p:cNvSpPr>
            <a:spLocks noGrp="1"/>
          </p:cNvSpPr>
          <p:nvPr>
            <p:ph sz="quarter" idx="10"/>
          </p:nvPr>
        </p:nvSpPr>
        <p:spPr>
          <a:xfrm>
            <a:off x="457200" y="1512000"/>
            <a:ext cx="7643192" cy="4248000"/>
          </a:xfrm>
        </p:spPr>
        <p:txBody>
          <a:bodyPr/>
          <a:lstStyle/>
          <a:p>
            <a:r>
              <a:rPr lang="en-GB" dirty="0"/>
              <a:t>The employment contract content outlined on the previous slide would normally be applied to permanent positions, whether full- or part-time. Other forms of employment contract exist in the UK:</a:t>
            </a:r>
          </a:p>
        </p:txBody>
      </p:sp>
      <p:pic>
        <p:nvPicPr>
          <p:cNvPr id="4" name="Picture 3" descr="A picture containing graphical user interface&#10;&#10;Description automatically generated">
            <a:extLst>
              <a:ext uri="{FF2B5EF4-FFF2-40B4-BE49-F238E27FC236}">
                <a16:creationId xmlns:a16="http://schemas.microsoft.com/office/drawing/2014/main" id="{17B2D447-864C-4062-9036-55BE0027AAE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67893" y="2542716"/>
            <a:ext cx="2592288" cy="2902508"/>
          </a:xfrm>
          <a:prstGeom prst="rect">
            <a:avLst/>
          </a:prstGeom>
        </p:spPr>
      </p:pic>
      <p:sp>
        <p:nvSpPr>
          <p:cNvPr id="6" name="TextBox 5">
            <a:extLst>
              <a:ext uri="{FF2B5EF4-FFF2-40B4-BE49-F238E27FC236}">
                <a16:creationId xmlns:a16="http://schemas.microsoft.com/office/drawing/2014/main" id="{76C0DA52-C3BF-459C-AD04-EFD8CFBA66FC}"/>
              </a:ext>
            </a:extLst>
          </p:cNvPr>
          <p:cNvSpPr txBox="1"/>
          <p:nvPr/>
        </p:nvSpPr>
        <p:spPr>
          <a:xfrm>
            <a:off x="179512" y="2564904"/>
            <a:ext cx="6264696" cy="3785652"/>
          </a:xfrm>
          <a:prstGeom prst="rect">
            <a:avLst/>
          </a:prstGeom>
          <a:noFill/>
        </p:spPr>
        <p:txBody>
          <a:bodyPr wrap="square">
            <a:spAutoFit/>
          </a:bodyPr>
          <a:lstStyle/>
          <a:p>
            <a:pPr marL="558800" lvl="1" indent="-342900">
              <a:buClr>
                <a:srgbClr val="0077E3"/>
              </a:buClr>
              <a:buFont typeface="Arial" panose="020B0604020202020204" pitchFamily="34" charset="0"/>
              <a:buChar char="•"/>
            </a:pPr>
            <a:r>
              <a:rPr lang="en-GB" b="1" dirty="0"/>
              <a:t>Fixed-term contract: </a:t>
            </a:r>
            <a:r>
              <a:rPr lang="en-GB" dirty="0"/>
              <a:t>This applies when there is a pre-set end date to the employment, perhaps resulting from a discrete project plan within the organisation, or, for example, where the role is for maternity cover.</a:t>
            </a:r>
          </a:p>
          <a:p>
            <a:pPr marL="558800" lvl="1" indent="-342900">
              <a:buClr>
                <a:srgbClr val="0077E3"/>
              </a:buClr>
              <a:buFont typeface="Arial" panose="020B0604020202020204" pitchFamily="34" charset="0"/>
              <a:buChar char="•"/>
            </a:pPr>
            <a:r>
              <a:rPr lang="en-GB" b="1" dirty="0"/>
              <a:t>Zero hours contract: </a:t>
            </a:r>
            <a:r>
              <a:rPr lang="en-GB" dirty="0"/>
              <a:t>Under these terms the employer offers the employee work only when it is available, but otherwise has to fulfil the tenets of employment law, including paying the minimum wage. Employees have a legal right to seek work/work elsewhere and may refuse the hours offered.</a:t>
            </a:r>
          </a:p>
        </p:txBody>
      </p:sp>
    </p:spTree>
    <p:extLst>
      <p:ext uri="{BB962C8B-B14F-4D97-AF65-F5344CB8AC3E}">
        <p14:creationId xmlns:p14="http://schemas.microsoft.com/office/powerpoint/2010/main" val="10109901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3DD3BEAD-0FB9-E20D-6030-7FABA5F3DCEF}"/>
              </a:ext>
            </a:extLst>
          </p:cNvPr>
          <p:cNvSpPr txBox="1"/>
          <p:nvPr/>
        </p:nvSpPr>
        <p:spPr>
          <a:xfrm>
            <a:off x="1967045"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 (2)</a:t>
            </a:r>
          </a:p>
        </p:txBody>
      </p:sp>
      <p:sp>
        <p:nvSpPr>
          <p:cNvPr id="3" name="Content Placeholder 2"/>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To be familiar with the recruitment documentation used to ensure that the right people are recruited to the right role.</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To understand the types of employment contracts that organisations use and the differences between them. To understand, also, the considerations that need to be made in relation to different employment contract types.</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1008000"/>
            <a:ext cx="8229600" cy="836824"/>
          </a:xfrm>
        </p:spPr>
        <p:txBody>
          <a:bodyPr/>
          <a:lstStyle/>
          <a:p>
            <a:r>
              <a:rPr lang="en-US" dirty="0">
                <a:ea typeface="ＭＳ Ｐゴシック" pitchFamily="-105" charset="-128"/>
                <a:cs typeface="ＭＳ Ｐゴシック" pitchFamily="-105" charset="-128"/>
              </a:rPr>
              <a:t>How business aims determine and reflect the types of job roles needed within an organisation</a:t>
            </a:r>
          </a:p>
        </p:txBody>
      </p:sp>
      <p:sp>
        <p:nvSpPr>
          <p:cNvPr id="5123" name="Content Placeholder 2"/>
          <p:cNvSpPr>
            <a:spLocks noGrp="1"/>
          </p:cNvSpPr>
          <p:nvPr>
            <p:ph sz="quarter" idx="10"/>
          </p:nvPr>
        </p:nvSpPr>
        <p:spPr>
          <a:xfrm>
            <a:off x="457200" y="1844824"/>
            <a:ext cx="8229600" cy="3915176"/>
          </a:xfrm>
        </p:spPr>
        <p:txBody>
          <a:bodyPr/>
          <a:lstStyle/>
          <a:p>
            <a:pPr lvl="3">
              <a:lnSpc>
                <a:spcPct val="100000"/>
              </a:lnSpc>
              <a:defRPr/>
            </a:pPr>
            <a:r>
              <a:rPr lang="en-US" sz="2000" dirty="0"/>
              <a:t>In determining staffing levels, an organisation is likely to have stated financial objectives, expressed in a budget, underpinned by strategies designed to meet those objectives.</a:t>
            </a:r>
          </a:p>
          <a:p>
            <a:pPr lvl="3">
              <a:lnSpc>
                <a:spcPct val="100000"/>
              </a:lnSpc>
              <a:defRPr/>
            </a:pPr>
            <a:r>
              <a:rPr lang="en-US" sz="2000" dirty="0"/>
              <a:t>Each department within the business will determine its own output requirements, aligned to the overall objectives, and will thus calculate the number of staff required, and the allocated roles for each colleague.</a:t>
            </a:r>
          </a:p>
          <a:p>
            <a:pPr lvl="3">
              <a:lnSpc>
                <a:spcPct val="100000"/>
              </a:lnSpc>
              <a:defRPr/>
            </a:pPr>
            <a:r>
              <a:rPr lang="en-US" sz="2000" dirty="0"/>
              <a:t>It is likely that if a business targets growth, then staff levels will increase (and vice-versa).</a:t>
            </a:r>
          </a:p>
          <a:p>
            <a:pPr lvl="3">
              <a:lnSpc>
                <a:spcPct val="100000"/>
              </a:lnSpc>
              <a:defRPr/>
            </a:pPr>
            <a:r>
              <a:rPr lang="en-US" sz="2000" dirty="0"/>
              <a:t>But businesses will also seek to increase </a:t>
            </a:r>
            <a:r>
              <a:rPr lang="en-US" sz="2000" i="1" dirty="0"/>
              <a:t>productivity</a:t>
            </a:r>
            <a:r>
              <a:rPr lang="en-US" sz="2000" dirty="0"/>
              <a:t> in response to growth or decline.</a:t>
            </a:r>
          </a:p>
          <a:p>
            <a:pPr lvl="3">
              <a:lnSpc>
                <a:spcPct val="100000"/>
              </a:lnSpc>
              <a:defRPr/>
            </a:pPr>
            <a:endParaRPr lang="en-US" sz="2000" dirty="0"/>
          </a:p>
          <a:p>
            <a:pPr lvl="3">
              <a:lnSpc>
                <a:spcPct val="100000"/>
              </a:lnSpc>
              <a:defRPr/>
            </a:pPr>
            <a:endParaRPr lang="en-US" sz="2000"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Productivity (1)</a:t>
            </a:r>
          </a:p>
        </p:txBody>
      </p:sp>
      <p:sp>
        <p:nvSpPr>
          <p:cNvPr id="3" name="Content Placeholder 2"/>
          <p:cNvSpPr>
            <a:spLocks noGrp="1"/>
          </p:cNvSpPr>
          <p:nvPr>
            <p:ph sz="quarter" idx="10"/>
          </p:nvPr>
        </p:nvSpPr>
        <p:spPr/>
        <p:txBody>
          <a:bodyPr/>
          <a:lstStyle/>
          <a:p>
            <a:pPr marL="342900" lvl="2" indent="-342900">
              <a:lnSpc>
                <a:spcPct val="100000"/>
              </a:lnSpc>
              <a:buClr>
                <a:srgbClr val="0070C0"/>
              </a:buClr>
              <a:buFont typeface="Arial" panose="020B0604020202020204" pitchFamily="34" charset="0"/>
              <a:buChar char="•"/>
              <a:defRPr/>
            </a:pPr>
            <a:r>
              <a:rPr lang="en-US" sz="2000" dirty="0"/>
              <a:t>Productivity is an important measure of business performance and defines the efficiency of an </a:t>
            </a:r>
            <a:r>
              <a:rPr lang="en-US" sz="2000" dirty="0" err="1"/>
              <a:t>organisation</a:t>
            </a:r>
            <a:r>
              <a:rPr lang="en-US" sz="2000" dirty="0"/>
              <a:t>.</a:t>
            </a:r>
          </a:p>
          <a:p>
            <a:pPr marL="342900" lvl="2" indent="-342900">
              <a:lnSpc>
                <a:spcPct val="100000"/>
              </a:lnSpc>
              <a:buClr>
                <a:srgbClr val="0070C0"/>
              </a:buClr>
              <a:buFont typeface="Arial" panose="020B0604020202020204" pitchFamily="34" charset="0"/>
              <a:buChar char="•"/>
              <a:defRPr/>
            </a:pPr>
            <a:r>
              <a:rPr lang="en-US" sz="2000" dirty="0"/>
              <a:t>The commonest measure of productivity is labour productivity – </a:t>
            </a:r>
            <a:r>
              <a:rPr lang="en-US" sz="2000" dirty="0" err="1"/>
              <a:t>ie</a:t>
            </a:r>
            <a:r>
              <a:rPr lang="en-US" sz="2000" dirty="0"/>
              <a:t> the amount of turnover per employee So, if a business has sales of £6.5M and a staff of 130 FTE* then its annual labour productivity is £50,000.</a:t>
            </a:r>
          </a:p>
          <a:p>
            <a:pPr marL="342900" lvl="2" indent="-342900">
              <a:lnSpc>
                <a:spcPct val="100000"/>
              </a:lnSpc>
              <a:buClr>
                <a:srgbClr val="0070C0"/>
              </a:buClr>
              <a:buFont typeface="Arial" panose="020B0604020202020204" pitchFamily="34" charset="0"/>
              <a:buChar char="•"/>
              <a:defRPr/>
            </a:pPr>
            <a:endParaRPr lang="en-US" sz="2000" dirty="0"/>
          </a:p>
          <a:p>
            <a:pPr marL="342900" lvl="2" indent="-342900">
              <a:lnSpc>
                <a:spcPct val="100000"/>
              </a:lnSpc>
              <a:buFont typeface="Arial" panose="020B0604020202020204" pitchFamily="34" charset="0"/>
              <a:buChar char="•"/>
              <a:defRPr/>
            </a:pPr>
            <a:endParaRPr lang="en-US" sz="2000" dirty="0"/>
          </a:p>
          <a:p>
            <a:pPr lvl="2">
              <a:lnSpc>
                <a:spcPct val="100000"/>
              </a:lnSpc>
              <a:defRPr/>
            </a:pPr>
            <a:r>
              <a:rPr lang="en-US" sz="1800" dirty="0"/>
              <a:t>* (FTE (full-time equivalent) is a standard comparative measure of an organisation’s labour force, </a:t>
            </a:r>
            <a:r>
              <a:rPr lang="en-US" sz="1800" dirty="0" err="1"/>
              <a:t>recognising</a:t>
            </a:r>
            <a:r>
              <a:rPr lang="en-US" sz="1800" dirty="0"/>
              <a:t> that in the modern economy part-time working and job share are increasingly common.)</a:t>
            </a:r>
            <a:endParaRPr lang="en-US" sz="2000" dirty="0"/>
          </a:p>
          <a:p>
            <a:pPr lvl="2">
              <a:lnSpc>
                <a:spcPct val="100000"/>
              </a:lnSpc>
              <a:defRPr/>
            </a:pPr>
            <a:r>
              <a:rPr lang="en-US" sz="2000" dirty="0"/>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Productivity (2)</a:t>
            </a:r>
            <a:endParaRPr lang="en-US" b="0" dirty="0"/>
          </a:p>
        </p:txBody>
      </p:sp>
      <p:sp>
        <p:nvSpPr>
          <p:cNvPr id="3" name="Content Placeholder 2"/>
          <p:cNvSpPr>
            <a:spLocks noGrp="1"/>
          </p:cNvSpPr>
          <p:nvPr>
            <p:ph sz="quarter" idx="10"/>
          </p:nvPr>
        </p:nvSpPr>
        <p:spPr>
          <a:xfrm>
            <a:off x="457200" y="1512000"/>
            <a:ext cx="3538736" cy="2205032"/>
          </a:xfrm>
        </p:spPr>
        <p:txBody>
          <a:bodyPr/>
          <a:lstStyle/>
          <a:p>
            <a:pPr lvl="2">
              <a:lnSpc>
                <a:spcPct val="100000"/>
              </a:lnSpc>
              <a:defRPr/>
            </a:pPr>
            <a:r>
              <a:rPr lang="en-US" sz="2000" dirty="0"/>
              <a:t>Productivity measures can only be properly compared across individual industry sectors, as each sector will have different optimal combinations of the factors of production.</a:t>
            </a:r>
          </a:p>
          <a:p>
            <a:pPr lvl="2">
              <a:lnSpc>
                <a:spcPct val="100000"/>
              </a:lnSpc>
              <a:defRPr/>
            </a:pPr>
            <a:endParaRPr lang="en-US" sz="2000" dirty="0"/>
          </a:p>
          <a:p>
            <a:pPr lvl="2">
              <a:lnSpc>
                <a:spcPct val="100000"/>
              </a:lnSpc>
              <a:defRPr/>
            </a:pPr>
            <a:r>
              <a:rPr lang="en-US" sz="2000" dirty="0"/>
              <a:t>	</a:t>
            </a:r>
          </a:p>
        </p:txBody>
      </p:sp>
      <p:pic>
        <p:nvPicPr>
          <p:cNvPr id="5" name="Picture 4" descr="A picture containing text, computer, indoor, working&#10;&#10;Description automatically generated">
            <a:extLst>
              <a:ext uri="{FF2B5EF4-FFF2-40B4-BE49-F238E27FC236}">
                <a16:creationId xmlns:a16="http://schemas.microsoft.com/office/drawing/2014/main" id="{D4ABA6E9-E12D-48D0-8F4B-3BC99A7A1A6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55976" y="1772816"/>
            <a:ext cx="3995936" cy="2663958"/>
          </a:xfrm>
          <a:prstGeom prst="rect">
            <a:avLst/>
          </a:prstGeom>
        </p:spPr>
      </p:pic>
    </p:spTree>
    <p:extLst>
      <p:ext uri="{BB962C8B-B14F-4D97-AF65-F5344CB8AC3E}">
        <p14:creationId xmlns:p14="http://schemas.microsoft.com/office/powerpoint/2010/main" val="25308497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Recruitment</a:t>
            </a:r>
          </a:p>
        </p:txBody>
      </p:sp>
      <p:sp>
        <p:nvSpPr>
          <p:cNvPr id="3" name="Content Placeholder 2"/>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Recruitment is a key function of any HR department, and its objective is to ensure that any vacancies within the organisation are filled by the best possible candidates.</a:t>
            </a:r>
          </a:p>
          <a:p>
            <a:pPr marL="342900" indent="-342900">
              <a:buClr>
                <a:srgbClr val="0070C0"/>
              </a:buClr>
              <a:buFont typeface="Arial" panose="020B0604020202020204" pitchFamily="34" charset="0"/>
              <a:buChar char="•"/>
            </a:pPr>
            <a:r>
              <a:rPr lang="en-US" dirty="0"/>
              <a:t>Good recruitment will begin with an intelligent search of the labour market, using channels and information sources relevant to the nature of the vacancy.</a:t>
            </a:r>
          </a:p>
          <a:p>
            <a:pPr marL="342900" indent="-342900">
              <a:buClr>
                <a:srgbClr val="0070C0"/>
              </a:buClr>
              <a:buFont typeface="Arial" panose="020B0604020202020204" pitchFamily="34" charset="0"/>
              <a:buChar char="•"/>
            </a:pPr>
            <a:r>
              <a:rPr lang="en-US" dirty="0"/>
              <a:t>The identification of vacancies might arise from formal planning tools, such as:</a:t>
            </a:r>
          </a:p>
          <a:p>
            <a:pPr marL="558800" lvl="1" indent="-342900">
              <a:buClr>
                <a:srgbClr val="0070C0"/>
              </a:buClr>
              <a:buFont typeface="Arial" panose="020B0604020202020204" pitchFamily="34" charset="0"/>
              <a:buChar char="‒"/>
            </a:pPr>
            <a:r>
              <a:rPr lang="en-US" dirty="0"/>
              <a:t>resource planning</a:t>
            </a:r>
          </a:p>
          <a:p>
            <a:pPr marL="558800" lvl="1" indent="-342900">
              <a:buClr>
                <a:srgbClr val="0070C0"/>
              </a:buClr>
              <a:buFont typeface="Arial" panose="020B0604020202020204" pitchFamily="34" charset="0"/>
              <a:buChar char="‒"/>
            </a:pPr>
            <a:r>
              <a:rPr lang="en-US" dirty="0"/>
              <a:t>capacity planning</a:t>
            </a:r>
          </a:p>
          <a:p>
            <a:pPr marL="558800" lvl="1" indent="-342900">
              <a:buClr>
                <a:srgbClr val="0070C0"/>
              </a:buClr>
              <a:buFont typeface="Arial" panose="020B0604020202020204" pitchFamily="34" charset="0"/>
              <a:buChar char="‒"/>
            </a:pPr>
            <a:r>
              <a:rPr lang="en-US" dirty="0"/>
              <a:t>succession planning.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 planning</a:t>
            </a:r>
          </a:p>
        </p:txBody>
      </p:sp>
      <p:sp>
        <p:nvSpPr>
          <p:cNvPr id="3" name="Content Placeholder 2"/>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Resource planning is an organisational level activity designed to ensure that the business has enough resources to meet the output requirements of its budget, and then to secure their supply.</a:t>
            </a:r>
          </a:p>
          <a:p>
            <a:pPr marL="342900" indent="-342900">
              <a:buClr>
                <a:srgbClr val="0070C0"/>
              </a:buClr>
              <a:buFont typeface="Arial" panose="020B0604020202020204" pitchFamily="34" charset="0"/>
              <a:buChar char="•"/>
            </a:pPr>
            <a:r>
              <a:rPr lang="en-US" dirty="0"/>
              <a:t>In manufacturing organisations, for example, resource planning will include equipment, raw materials and consumables. Almost all organisations will have some </a:t>
            </a:r>
            <a:r>
              <a:rPr lang="en-US" dirty="0" err="1"/>
              <a:t>labour</a:t>
            </a:r>
            <a:r>
              <a:rPr lang="en-US" dirty="0"/>
              <a:t> requirement.</a:t>
            </a:r>
          </a:p>
          <a:p>
            <a:pPr>
              <a:buClr>
                <a:srgbClr val="0070C0"/>
              </a:buClr>
            </a:pPr>
            <a:br>
              <a:rPr lang="en-US" dirty="0"/>
            </a:br>
            <a:endParaRPr lang="en-US" dirty="0"/>
          </a:p>
          <a:p>
            <a:pPr marL="342900" indent="-342900">
              <a:buFont typeface="Arial" panose="020B0604020202020204" pitchFamily="34" charset="0"/>
              <a:buChar char="•"/>
            </a:pPr>
            <a:endParaRPr lang="en-US" dirty="0"/>
          </a:p>
        </p:txBody>
      </p:sp>
      <p:pic>
        <p:nvPicPr>
          <p:cNvPr id="5" name="Picture 4" descr="Text, letter&#10;&#10;Description automatically generated">
            <a:extLst>
              <a:ext uri="{FF2B5EF4-FFF2-40B4-BE49-F238E27FC236}">
                <a16:creationId xmlns:a16="http://schemas.microsoft.com/office/drawing/2014/main" id="{58E5330D-9215-4175-A624-4AD3A98F3A7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625173" y="3744715"/>
            <a:ext cx="3059832" cy="2044464"/>
          </a:xfrm>
          <a:prstGeom prst="rect">
            <a:avLst/>
          </a:prstGeom>
        </p:spPr>
      </p:pic>
      <p:sp>
        <p:nvSpPr>
          <p:cNvPr id="7" name="TextBox 6">
            <a:extLst>
              <a:ext uri="{FF2B5EF4-FFF2-40B4-BE49-F238E27FC236}">
                <a16:creationId xmlns:a16="http://schemas.microsoft.com/office/drawing/2014/main" id="{E4F1B04F-3EAF-4B84-8A27-735391343119}"/>
              </a:ext>
            </a:extLst>
          </p:cNvPr>
          <p:cNvSpPr txBox="1"/>
          <p:nvPr/>
        </p:nvSpPr>
        <p:spPr>
          <a:xfrm>
            <a:off x="323528" y="3951339"/>
            <a:ext cx="5112568" cy="1631216"/>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US" dirty="0"/>
              <a:t>Resource planning asks three questions:</a:t>
            </a:r>
          </a:p>
          <a:p>
            <a:pPr marL="342900" indent="-342900">
              <a:buClr>
                <a:srgbClr val="0070C0"/>
              </a:buClr>
              <a:buFont typeface="Arial" panose="020B0604020202020204" pitchFamily="34" charset="0"/>
              <a:buChar char="•"/>
            </a:pPr>
            <a:endParaRPr lang="en-US" dirty="0"/>
          </a:p>
          <a:p>
            <a:pPr marL="558800" lvl="1" indent="-342900">
              <a:buClr>
                <a:srgbClr val="0070C0"/>
              </a:buClr>
              <a:buFont typeface="Arial" panose="020B0604020202020204" pitchFamily="34" charset="0"/>
              <a:buChar char="‒"/>
            </a:pPr>
            <a:r>
              <a:rPr lang="en-US" dirty="0"/>
              <a:t>What resources do I need?</a:t>
            </a:r>
          </a:p>
          <a:p>
            <a:pPr marL="558800" lvl="1" indent="-342900">
              <a:buClr>
                <a:srgbClr val="0070C0"/>
              </a:buClr>
              <a:buFont typeface="Arial" panose="020B0604020202020204" pitchFamily="34" charset="0"/>
              <a:buChar char="‒"/>
            </a:pPr>
            <a:r>
              <a:rPr lang="en-US" dirty="0"/>
              <a:t>How much of each do I need?</a:t>
            </a:r>
          </a:p>
          <a:p>
            <a:pPr marL="558800" lvl="1" indent="-342900">
              <a:buClr>
                <a:srgbClr val="0070C0"/>
              </a:buClr>
              <a:buFont typeface="Arial" panose="020B0604020202020204" pitchFamily="34" charset="0"/>
              <a:buChar char="‒"/>
            </a:pPr>
            <a:r>
              <a:rPr lang="en-US" dirty="0"/>
              <a:t>When do I need them?</a:t>
            </a:r>
            <a:endParaRPr lang="en-GB"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Capacity planning</a:t>
            </a:r>
          </a:p>
        </p:txBody>
      </p:sp>
      <p:sp>
        <p:nvSpPr>
          <p:cNvPr id="3" name="Content Placeholder 2"/>
          <p:cNvSpPr>
            <a:spLocks noGrp="1"/>
          </p:cNvSpPr>
          <p:nvPr>
            <p:ph sz="quarter" idx="10"/>
          </p:nvPr>
        </p:nvSpPr>
        <p:spPr/>
        <p:txBody>
          <a:bodyPr/>
          <a:lstStyle/>
          <a:p>
            <a:pPr marL="342900" indent="-342900">
              <a:buClr>
                <a:srgbClr val="0070C0"/>
              </a:buClr>
              <a:buFont typeface="Arial" panose="020B0604020202020204" pitchFamily="34" charset="0"/>
              <a:buChar char="•"/>
            </a:pPr>
            <a:r>
              <a:rPr lang="en-GB" dirty="0"/>
              <a:t>Capacity planning is a process that balances the available resources to meet requirements. </a:t>
            </a:r>
          </a:p>
          <a:p>
            <a:pPr marL="342900" indent="-342900">
              <a:buClr>
                <a:srgbClr val="0070C0"/>
              </a:buClr>
              <a:buFont typeface="Arial" panose="020B0604020202020204" pitchFamily="34" charset="0"/>
              <a:buChar char="•"/>
            </a:pPr>
            <a:r>
              <a:rPr lang="en-US" dirty="0"/>
              <a:t>Capacity planning and resource planning have the same objective, which is to ensure that the organisation can meet demand/budget, but capacity planning begins by asking the question: What level of output can we achieve with our current level of resources?</a:t>
            </a:r>
          </a:p>
          <a:p>
            <a:pPr marL="342900" indent="-342900">
              <a:buClr>
                <a:srgbClr val="0070C0"/>
              </a:buClr>
              <a:buFont typeface="Arial" panose="020B0604020202020204" pitchFamily="34" charset="0"/>
              <a:buChar char="•"/>
            </a:pPr>
            <a:r>
              <a:rPr lang="en-US" dirty="0"/>
              <a:t>It follows that if that level is below forecast demand, then decisions must be made about how capacity can be increased and the trade-offs involved.</a:t>
            </a:r>
          </a:p>
          <a:p>
            <a:pPr marL="342900" indent="-342900">
              <a:buClr>
                <a:srgbClr val="0070C0"/>
              </a:buClr>
              <a:buFont typeface="Arial" panose="020B0604020202020204" pitchFamily="34" charset="0"/>
              <a:buChar char="•"/>
            </a:pPr>
            <a:r>
              <a:rPr lang="en-US" dirty="0"/>
              <a:t>Should the organisation increase its labour force or buy new equipment (or a combination of both)?</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18058</TotalTime>
  <Words>1955</Words>
  <Application>Microsoft Office PowerPoint</Application>
  <PresentationFormat>On-screen Show (4:3)</PresentationFormat>
  <Paragraphs>165</Paragraphs>
  <Slides>25</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Lucida Grande</vt:lpstr>
      <vt:lpstr>Times New Roman</vt:lpstr>
      <vt:lpstr>Default Design</vt:lpstr>
      <vt:lpstr>PowerPoint 2: Recruitment channels and employment contracts</vt:lpstr>
      <vt:lpstr>Learning objectives (1)</vt:lpstr>
      <vt:lpstr>Learning objectives (2)</vt:lpstr>
      <vt:lpstr>How business aims determine and reflect the types of job roles needed within an organisation</vt:lpstr>
      <vt:lpstr>Productivity (1)</vt:lpstr>
      <vt:lpstr>Productivity (2)</vt:lpstr>
      <vt:lpstr>Recruitment</vt:lpstr>
      <vt:lpstr>Resource planning</vt:lpstr>
      <vt:lpstr>Capacity planning</vt:lpstr>
      <vt:lpstr>Succession planning</vt:lpstr>
      <vt:lpstr>Recruitment documentation</vt:lpstr>
      <vt:lpstr>Job description </vt:lpstr>
      <vt:lpstr>Person specification</vt:lpstr>
      <vt:lpstr>Recruitment channels</vt:lpstr>
      <vt:lpstr>Internal recruitment</vt:lpstr>
      <vt:lpstr>External recruitment – introduction</vt:lpstr>
      <vt:lpstr>External recruitment channels</vt:lpstr>
      <vt:lpstr>Recruitment agencies</vt:lpstr>
      <vt:lpstr>The selection process</vt:lpstr>
      <vt:lpstr>A clearly defined recruitment process</vt:lpstr>
      <vt:lpstr>Ensuring a fair, transparent and consistent process</vt:lpstr>
      <vt:lpstr>Equal opportunities interview</vt:lpstr>
      <vt:lpstr>The employment contract</vt:lpstr>
      <vt:lpstr>Variations to a standard employment contract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185</cp:revision>
  <dcterms:created xsi:type="dcterms:W3CDTF">2013-05-28T00:38:54Z</dcterms:created>
  <dcterms:modified xsi:type="dcterms:W3CDTF">2022-08-05T09:10:50Z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