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31" r:id="rId6"/>
    <p:sldId id="341" r:id="rId7"/>
    <p:sldId id="349" r:id="rId8"/>
    <p:sldId id="344" r:id="rId9"/>
    <p:sldId id="351"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F88059-F3BD-45FA-8EFE-AFDB991AADFB}" v="35" dt="2022-08-08T13:40:13.2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9"/>
    <p:restoredTop sz="86391"/>
  </p:normalViewPr>
  <p:slideViewPr>
    <p:cSldViewPr showGuides="1">
      <p:cViewPr>
        <p:scale>
          <a:sx n="56" d="100"/>
          <a:sy n="56" d="100"/>
        </p:scale>
        <p:origin x="876" y="8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71F88059-F3BD-45FA-8EFE-AFDB991AADFB}"/>
    <pc:docChg chg="custSel modSld">
      <pc:chgData name="Eve Thould" userId="38451c84653f422f" providerId="LiveId" clId="{71F88059-F3BD-45FA-8EFE-AFDB991AADFB}" dt="2022-08-08T12:45:27.203" v="81" actId="948"/>
      <pc:docMkLst>
        <pc:docMk/>
      </pc:docMkLst>
      <pc:sldChg chg="modSp mod">
        <pc:chgData name="Eve Thould" userId="38451c84653f422f" providerId="LiveId" clId="{71F88059-F3BD-45FA-8EFE-AFDB991AADFB}" dt="2022-08-04T13:41:00.690" v="36" actId="20577"/>
        <pc:sldMkLst>
          <pc:docMk/>
          <pc:sldMk cId="0" sldId="256"/>
        </pc:sldMkLst>
        <pc:spChg chg="mod">
          <ac:chgData name="Eve Thould" userId="38451c84653f422f" providerId="LiveId" clId="{71F88059-F3BD-45FA-8EFE-AFDB991AADFB}" dt="2022-08-04T13:41:00.690" v="36" actId="20577"/>
          <ac:spMkLst>
            <pc:docMk/>
            <pc:sldMk cId="0" sldId="256"/>
            <ac:spMk id="2053" creationId="{00000000-0000-0000-0000-000000000000}"/>
          </ac:spMkLst>
        </pc:spChg>
        <pc:spChg chg="mod">
          <ac:chgData name="Eve Thould" userId="38451c84653f422f" providerId="LiveId" clId="{71F88059-F3BD-45FA-8EFE-AFDB991AADFB}" dt="2022-08-03T15:46:17.602" v="0" actId="20577"/>
          <ac:spMkLst>
            <pc:docMk/>
            <pc:sldMk cId="0" sldId="256"/>
            <ac:spMk id="2054" creationId="{00000000-0000-0000-0000-000000000000}"/>
          </ac:spMkLst>
        </pc:spChg>
      </pc:sldChg>
      <pc:sldChg chg="modSp mod">
        <pc:chgData name="Eve Thould" userId="38451c84653f422f" providerId="LiveId" clId="{71F88059-F3BD-45FA-8EFE-AFDB991AADFB}" dt="2022-08-04T15:06:55.504" v="39" actId="20577"/>
        <pc:sldMkLst>
          <pc:docMk/>
          <pc:sldMk cId="0" sldId="331"/>
        </pc:sldMkLst>
        <pc:spChg chg="mod">
          <ac:chgData name="Eve Thould" userId="38451c84653f422f" providerId="LiveId" clId="{71F88059-F3BD-45FA-8EFE-AFDB991AADFB}" dt="2022-08-04T15:06:55.504" v="39" actId="20577"/>
          <ac:spMkLst>
            <pc:docMk/>
            <pc:sldMk cId="0" sldId="331"/>
            <ac:spMk id="3" creationId="{00000000-0000-0000-0000-000000000000}"/>
          </ac:spMkLst>
        </pc:spChg>
      </pc:sldChg>
      <pc:sldChg chg="modSp modNotesTx">
        <pc:chgData name="Eve Thould" userId="38451c84653f422f" providerId="LiveId" clId="{71F88059-F3BD-45FA-8EFE-AFDB991AADFB}" dt="2022-08-07T21:51:48.713" v="47" actId="14826"/>
        <pc:sldMkLst>
          <pc:docMk/>
          <pc:sldMk cId="2566656462" sldId="341"/>
        </pc:sldMkLst>
        <pc:picChg chg="mod">
          <ac:chgData name="Eve Thould" userId="38451c84653f422f" providerId="LiveId" clId="{71F88059-F3BD-45FA-8EFE-AFDB991AADFB}" dt="2022-08-07T21:51:48.713" v="47" actId="14826"/>
          <ac:picMkLst>
            <pc:docMk/>
            <pc:sldMk cId="2566656462" sldId="341"/>
            <ac:picMk id="1026" creationId="{D23D3B55-18BF-3D43-A519-1A6FF5C27BA9}"/>
          </ac:picMkLst>
        </pc:picChg>
      </pc:sldChg>
      <pc:sldChg chg="addSp delSp modSp mod">
        <pc:chgData name="Eve Thould" userId="38451c84653f422f" providerId="LiveId" clId="{71F88059-F3BD-45FA-8EFE-AFDB991AADFB}" dt="2022-08-08T12:45:10.334" v="80" actId="1038"/>
        <pc:sldMkLst>
          <pc:docMk/>
          <pc:sldMk cId="3573847851" sldId="344"/>
        </pc:sldMkLst>
        <pc:spChg chg="del">
          <ac:chgData name="Eve Thould" userId="38451c84653f422f" providerId="LiveId" clId="{71F88059-F3BD-45FA-8EFE-AFDB991AADFB}" dt="2022-08-04T15:15:26.235" v="46" actId="21"/>
          <ac:spMkLst>
            <pc:docMk/>
            <pc:sldMk cId="3573847851" sldId="344"/>
            <ac:spMk id="4" creationId="{17B5F88F-49F2-4142-889E-960514F87E44}"/>
          </ac:spMkLst>
        </pc:spChg>
        <pc:picChg chg="add mod">
          <ac:chgData name="Eve Thould" userId="38451c84653f422f" providerId="LiveId" clId="{71F88059-F3BD-45FA-8EFE-AFDB991AADFB}" dt="2022-08-08T12:45:10.334" v="80" actId="1038"/>
          <ac:picMkLst>
            <pc:docMk/>
            <pc:sldMk cId="3573847851" sldId="344"/>
            <ac:picMk id="1026" creationId="{286DF112-969B-4772-98A9-DE8F10710950}"/>
          </ac:picMkLst>
        </pc:picChg>
        <pc:picChg chg="del">
          <ac:chgData name="Eve Thould" userId="38451c84653f422f" providerId="LiveId" clId="{71F88059-F3BD-45FA-8EFE-AFDB991AADFB}" dt="2022-08-07T21:57:19.476" v="49" actId="478"/>
          <ac:picMkLst>
            <pc:docMk/>
            <pc:sldMk cId="3573847851" sldId="344"/>
            <ac:picMk id="6146" creationId="{B965C187-8D18-1C42-BC27-1138E51DA228}"/>
          </ac:picMkLst>
        </pc:picChg>
      </pc:sldChg>
      <pc:sldChg chg="modSp mod">
        <pc:chgData name="Eve Thould" userId="38451c84653f422f" providerId="LiveId" clId="{71F88059-F3BD-45FA-8EFE-AFDB991AADFB}" dt="2022-08-08T12:44:59.484" v="77" actId="1037"/>
        <pc:sldMkLst>
          <pc:docMk/>
          <pc:sldMk cId="2725340807" sldId="349"/>
        </pc:sldMkLst>
        <pc:spChg chg="mod">
          <ac:chgData name="Eve Thould" userId="38451c84653f422f" providerId="LiveId" clId="{71F88059-F3BD-45FA-8EFE-AFDB991AADFB}" dt="2022-08-04T15:14:17.316" v="44" actId="12"/>
          <ac:spMkLst>
            <pc:docMk/>
            <pc:sldMk cId="2725340807" sldId="349"/>
            <ac:spMk id="3" creationId="{00000000-0000-0000-0000-000000000000}"/>
          </ac:spMkLst>
        </pc:spChg>
        <pc:spChg chg="mod">
          <ac:chgData name="Eve Thould" userId="38451c84653f422f" providerId="LiveId" clId="{71F88059-F3BD-45FA-8EFE-AFDB991AADFB}" dt="2022-08-04T15:14:10.864" v="42" actId="12"/>
          <ac:spMkLst>
            <pc:docMk/>
            <pc:sldMk cId="2725340807" sldId="349"/>
            <ac:spMk id="5" creationId="{BBFD9EED-9AA0-C1A1-C0B8-D3E08A95763B}"/>
          </ac:spMkLst>
        </pc:spChg>
        <pc:picChg chg="mod">
          <ac:chgData name="Eve Thould" userId="38451c84653f422f" providerId="LiveId" clId="{71F88059-F3BD-45FA-8EFE-AFDB991AADFB}" dt="2022-08-08T12:44:59.484" v="77" actId="1037"/>
          <ac:picMkLst>
            <pc:docMk/>
            <pc:sldMk cId="2725340807" sldId="349"/>
            <ac:picMk id="4" creationId="{B14CCF76-D588-1E02-896D-F9630BECD278}"/>
          </ac:picMkLst>
        </pc:picChg>
      </pc:sldChg>
      <pc:sldChg chg="modSp mod">
        <pc:chgData name="Eve Thould" userId="38451c84653f422f" providerId="LiveId" clId="{71F88059-F3BD-45FA-8EFE-AFDB991AADFB}" dt="2022-08-08T12:45:27.203" v="81" actId="948"/>
        <pc:sldMkLst>
          <pc:docMk/>
          <pc:sldMk cId="1488078045" sldId="351"/>
        </pc:sldMkLst>
        <pc:spChg chg="mod">
          <ac:chgData name="Eve Thould" userId="38451c84653f422f" providerId="LiveId" clId="{71F88059-F3BD-45FA-8EFE-AFDB991AADFB}" dt="2022-08-08T12:45:27.203" v="81" actId="948"/>
          <ac:spMkLst>
            <pc:docMk/>
            <pc:sldMk cId="1488078045" sldId="351"/>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b="1" dirty="0">
                <a:ea typeface="ＭＳ Ｐゴシック" pitchFamily="-105" charset="-128"/>
                <a:cs typeface="ＭＳ Ｐゴシック" pitchFamily="-105" charset="-128"/>
              </a:rPr>
              <a:t>What is the difference between a process and a procedure?</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tutor to discuss and explain the difference between a process and a procedure. This is relevant to the areas for improvement, in order for learners to understand how they can be improved through the use of quality standards its also important for learners to understand the terms themselves. </a:t>
            </a:r>
            <a:endParaRPr lang="en-US" dirty="0"/>
          </a:p>
          <a:p>
            <a:endParaRPr lang="en-GB" sz="1200" b="0" i="1"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0363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https://www.investorsinpeople.com/</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818199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29584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2ED937B1-9252-2EE5-75C0-3EEBBAA92939}"/>
              </a:ext>
            </a:extLst>
          </p:cNvPr>
          <p:cNvPicPr>
            <a:picLocks noChangeAspect="1"/>
          </p:cNvPicPr>
          <p:nvPr userDrawn="1"/>
        </p:nvPicPr>
        <p:blipFill>
          <a:blip r:embed="rId4"/>
          <a:stretch>
            <a:fillRect/>
          </a:stretch>
        </p:blipFill>
        <p:spPr>
          <a:xfrm>
            <a:off x="8156448" y="5929425"/>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7: </a:t>
            </a:r>
            <a:r>
              <a:rPr lang="en-GB" dirty="0"/>
              <a:t>Implementing a </a:t>
            </a:r>
            <a:r>
              <a:rPr lang="en-GB"/>
              <a:t>quality standard</a:t>
            </a:r>
            <a:endParaRPr lang="en-GB"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how implementing a quality standard can improve processes and procedures in an organisation and identify areas </a:t>
            </a:r>
            <a:r>
              <a:rPr lang="en-GB">
                <a:ea typeface="ＭＳ Ｐゴシック" pitchFamily="-105" charset="-128"/>
                <a:cs typeface="ＭＳ Ｐゴシック" pitchFamily="-105" charset="-128"/>
              </a:rPr>
              <a:t>for improvement </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benefits to an organisation when applying for people-based accreditations.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Implementing a quality standard (1)</a:t>
            </a:r>
            <a:endParaRPr lang="en-US" dirty="0"/>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US" dirty="0"/>
              <a:t>By implementing a quality standard, organisations c</a:t>
            </a:r>
            <a:r>
              <a:rPr lang="en-GB" dirty="0">
                <a:ea typeface="ＭＳ Ｐゴシック" pitchFamily="-105" charset="-128"/>
                <a:cs typeface="ＭＳ Ｐゴシック" pitchFamily="-105" charset="-128"/>
              </a:rPr>
              <a:t>an improve processes and procedures in an organisation and identify areas for improvement. </a:t>
            </a:r>
          </a:p>
          <a:p>
            <a:pPr lvl="1"/>
            <a:endParaRPr lang="en-GB" dirty="0">
              <a:ea typeface="ＭＳ Ｐゴシック" pitchFamily="-105" charset="-128"/>
              <a:cs typeface="ＭＳ Ｐゴシック" pitchFamily="-105" charset="-128"/>
            </a:endParaRPr>
          </a:p>
          <a:p>
            <a:pPr lvl="1"/>
            <a:r>
              <a:rPr lang="en-GB" b="1" dirty="0">
                <a:ea typeface="ＭＳ Ｐゴシック" pitchFamily="-105" charset="-128"/>
                <a:cs typeface="ＭＳ Ｐゴシック" pitchFamily="-105" charset="-128"/>
              </a:rPr>
              <a:t>Process and procedure improvements: </a:t>
            </a:r>
            <a:r>
              <a:rPr lang="en-GB" dirty="0">
                <a:ea typeface="ＭＳ Ｐゴシック" pitchFamily="-105" charset="-128"/>
                <a:cs typeface="ＭＳ Ｐゴシック" pitchFamily="-105" charset="-128"/>
              </a:rPr>
              <a:t>By introducing a quality standard, organisations will be able to see if processes are being followed correctly, as per the quality stand introduced. This will be visible mainly through the internal and external audits. </a:t>
            </a:r>
          </a:p>
          <a:p>
            <a:pPr lvl="1"/>
            <a:endParaRPr lang="en-GB" dirty="0">
              <a:ea typeface="ＭＳ Ｐゴシック" pitchFamily="-105" charset="-128"/>
              <a:cs typeface="ＭＳ Ｐゴシック" pitchFamily="-105" charset="-128"/>
            </a:endParaRP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D23D3B55-18BF-3D43-A519-1A6FF5C27BA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5463277" y="1576309"/>
            <a:ext cx="3676099" cy="3876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Implementing a quality standard (2)</a:t>
            </a:r>
            <a:endParaRPr lang="en-US" dirty="0"/>
          </a:p>
        </p:txBody>
      </p:sp>
      <p:sp>
        <p:nvSpPr>
          <p:cNvPr id="3" name="Content Placeholder 2"/>
          <p:cNvSpPr>
            <a:spLocks noGrp="1"/>
          </p:cNvSpPr>
          <p:nvPr>
            <p:ph sz="quarter" idx="10"/>
          </p:nvPr>
        </p:nvSpPr>
        <p:spPr>
          <a:xfrm>
            <a:off x="452986" y="3001048"/>
            <a:ext cx="5410944" cy="2434606"/>
          </a:xfrm>
        </p:spPr>
        <p:txBody>
          <a:bodyPr/>
          <a:lstStyle/>
          <a:p>
            <a:pPr lvl="1"/>
            <a:r>
              <a:rPr lang="en-GB" dirty="0">
                <a:ea typeface="ＭＳ Ｐゴシック" pitchFamily="-105" charset="-128"/>
                <a:cs typeface="ＭＳ Ｐゴシック" pitchFamily="-105" charset="-128"/>
              </a:rPr>
              <a:t>They can also be identified by continually reviewing the process, process map and related documents to ensure they accurately reflect the actual day-to-day process being completed within the organisation. </a:t>
            </a:r>
          </a:p>
          <a:p>
            <a:pPr lvl="1"/>
            <a:r>
              <a:rPr lang="en-GB" dirty="0">
                <a:ea typeface="ＭＳ Ｐゴシック" pitchFamily="-105" charset="-128"/>
                <a:cs typeface="ＭＳ Ｐゴシック" pitchFamily="-105" charset="-128"/>
              </a:rPr>
              <a:t>Acting upon any suggestions to improve, considering the impact to the organisation and the benefits the improvement may bring, </a:t>
            </a:r>
            <a:r>
              <a:rPr lang="en-GB" dirty="0" err="1">
                <a:ea typeface="ＭＳ Ｐゴシック" pitchFamily="-105" charset="-128"/>
                <a:cs typeface="ＭＳ Ｐゴシック" pitchFamily="-105" charset="-128"/>
              </a:rPr>
              <a:t>ie</a:t>
            </a:r>
            <a:r>
              <a:rPr lang="en-GB" dirty="0">
                <a:ea typeface="ＭＳ Ｐゴシック" pitchFamily="-105" charset="-128"/>
                <a:cs typeface="ＭＳ Ｐゴシック" pitchFamily="-105" charset="-128"/>
              </a:rPr>
              <a:t> increase efficiency, reduce cost, etc. </a:t>
            </a:r>
          </a:p>
          <a:p>
            <a:pPr marL="0" lvl="1" indent="0">
              <a:buNone/>
            </a:pPr>
            <a:endParaRPr lang="en-US" dirty="0">
              <a:highlight>
                <a:srgbClr val="FFFF00"/>
              </a:highlight>
            </a:endParaRPr>
          </a:p>
        </p:txBody>
      </p:sp>
      <p:pic>
        <p:nvPicPr>
          <p:cNvPr id="4" name="Picture 2">
            <a:extLst>
              <a:ext uri="{FF2B5EF4-FFF2-40B4-BE49-F238E27FC236}">
                <a16:creationId xmlns:a16="http://schemas.microsoft.com/office/drawing/2014/main" id="{B14CCF76-D588-1E02-896D-F9630BECD278}"/>
              </a:ext>
            </a:extLst>
          </p:cNvPr>
          <p:cNvPicPr>
            <a:picLocks noChangeAspect="1" noChangeArrowheads="1"/>
          </p:cNvPicPr>
          <p:nvPr/>
        </p:nvPicPr>
        <p:blipFill>
          <a:blip r:embed="rId3"/>
          <a:srcRect/>
          <a:stretch/>
        </p:blipFill>
        <p:spPr bwMode="auto">
          <a:xfrm>
            <a:off x="5868144" y="2749434"/>
            <a:ext cx="2700690" cy="16312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BFD9EED-9AA0-C1A1-C0B8-D3E08A95763B}"/>
              </a:ext>
            </a:extLst>
          </p:cNvPr>
          <p:cNvSpPr txBox="1"/>
          <p:nvPr/>
        </p:nvSpPr>
        <p:spPr>
          <a:xfrm>
            <a:off x="-109656" y="1372353"/>
            <a:ext cx="8795320" cy="1631216"/>
          </a:xfrm>
          <a:prstGeom prst="rect">
            <a:avLst/>
          </a:prstGeom>
          <a:noFill/>
        </p:spPr>
        <p:txBody>
          <a:bodyPr wrap="square" rtlCol="0">
            <a:spAutoFit/>
          </a:bodyPr>
          <a:lstStyle/>
          <a:p>
            <a:pPr lvl="1"/>
            <a:r>
              <a:rPr lang="en-GB" b="1" dirty="0">
                <a:ea typeface="ＭＳ Ｐゴシック" pitchFamily="-105" charset="-128"/>
                <a:cs typeface="ＭＳ Ｐゴシック" pitchFamily="-105" charset="-128"/>
              </a:rPr>
              <a:t>Areas for improvement</a:t>
            </a:r>
          </a:p>
          <a:p>
            <a:pPr marL="800100" lvl="1"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A quality standard will also allow areas or opportunities for improvement to be identified. These can derive from the audits being carried out or from generally seeing ways in which a process can be improved. </a:t>
            </a:r>
          </a:p>
        </p:txBody>
      </p:sp>
    </p:spTree>
    <p:extLst>
      <p:ext uri="{BB962C8B-B14F-4D97-AF65-F5344CB8AC3E}">
        <p14:creationId xmlns:p14="http://schemas.microsoft.com/office/powerpoint/2010/main" val="2725340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People-based accreditations (1)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People-based accreditations such as the Investors in People (IIP) are  frameworks which organisations follow who are committed to investing in their people through training and development, leadership and generally creating a great place for employees to work. </a:t>
            </a:r>
          </a:p>
          <a:p>
            <a:pPr marL="342900" indent="-342900">
              <a:buFont typeface="Arial" panose="020B0604020202020204" pitchFamily="34" charset="0"/>
              <a:buChar char="•"/>
            </a:pPr>
            <a:endParaRPr lang="en-US" b="1" dirty="0">
              <a:highlight>
                <a:srgbClr val="FFFF00"/>
              </a:highlight>
              <a:ea typeface="ＭＳ Ｐゴシック" pitchFamily="-105" charset="-128"/>
              <a:cs typeface="ＭＳ Ｐゴシック" pitchFamily="-105" charset="-128"/>
            </a:endParaRPr>
          </a:p>
          <a:p>
            <a:pPr marL="342900" indent="-342900">
              <a:buFont typeface="Arial" panose="020B0604020202020204" pitchFamily="34" charset="0"/>
              <a:buChar char="•"/>
            </a:pPr>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pic>
        <p:nvPicPr>
          <p:cNvPr id="1026" name="Picture 2">
            <a:extLst>
              <a:ext uri="{FF2B5EF4-FFF2-40B4-BE49-F238E27FC236}">
                <a16:creationId xmlns:a16="http://schemas.microsoft.com/office/drawing/2014/main" id="{286DF112-969B-4772-98A9-DE8F107109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2218556" y="3068960"/>
            <a:ext cx="4945732" cy="2831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847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People-based accreditations (2) </a:t>
            </a:r>
          </a:p>
        </p:txBody>
      </p:sp>
      <p:sp>
        <p:nvSpPr>
          <p:cNvPr id="3" name="Content Placeholder 2"/>
          <p:cNvSpPr>
            <a:spLocks noGrp="1"/>
          </p:cNvSpPr>
          <p:nvPr>
            <p:ph sz="quarter" idx="10"/>
          </p:nvPr>
        </p:nvSpPr>
        <p:spPr>
          <a:xfrm>
            <a:off x="455884" y="1484784"/>
            <a:ext cx="8229600" cy="4248000"/>
          </a:xfrm>
        </p:spPr>
        <p:txBody>
          <a:bodyPr/>
          <a:lstStyle/>
          <a:p>
            <a:r>
              <a:rPr lang="en-US" dirty="0">
                <a:ea typeface="ＭＳ Ｐゴシック" pitchFamily="-105" charset="-128"/>
                <a:cs typeface="ＭＳ Ｐゴシック" pitchFamily="-105" charset="-128"/>
              </a:rPr>
              <a:t>There are many benefits to organisations by achieving an Investors in People accreditation. </a:t>
            </a:r>
          </a:p>
          <a:p>
            <a:r>
              <a:rPr lang="en-US" dirty="0">
                <a:ea typeface="ＭＳ Ｐゴシック" pitchFamily="-105" charset="-128"/>
                <a:cs typeface="ＭＳ Ｐゴシック" pitchFamily="-105" charset="-128"/>
              </a:rPr>
              <a:t>These include:</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increased efficiency</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increased productivity </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boost employee morale </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increase employee engagement </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improved employee communication </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increase in reputation as an employer of choice and a great</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place to work.</a:t>
            </a:r>
          </a:p>
          <a:p>
            <a:pPr marL="342900" indent="-342900">
              <a:buFont typeface="Arial" panose="020B0604020202020204" pitchFamily="34" charset="0"/>
              <a:buChar char="•"/>
            </a:pPr>
            <a:endParaRPr lang="en-US" b="1" dirty="0">
              <a:highlight>
                <a:srgbClr val="FFFF00"/>
              </a:highlight>
              <a:ea typeface="ＭＳ Ｐゴシック" pitchFamily="-105" charset="-128"/>
              <a:cs typeface="ＭＳ Ｐゴシック" pitchFamily="-105" charset="-128"/>
            </a:endParaRPr>
          </a:p>
          <a:p>
            <a:pPr marL="342900" indent="-342900">
              <a:buFont typeface="Arial" panose="020B0604020202020204" pitchFamily="34" charset="0"/>
              <a:buChar char="•"/>
            </a:pPr>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14880780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42411"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1461</TotalTime>
  <Words>459</Words>
  <Application>Microsoft Office PowerPoint</Application>
  <PresentationFormat>On-screen Show (4:3)</PresentationFormat>
  <Paragraphs>50</Paragraphs>
  <Slides>7</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Lucida Grande</vt:lpstr>
      <vt:lpstr>Times New Roman</vt:lpstr>
      <vt:lpstr>Default Design</vt:lpstr>
      <vt:lpstr>PowerPoint 7: Implementing a quality standard</vt:lpstr>
      <vt:lpstr>Learning objectives</vt:lpstr>
      <vt:lpstr>Implementing a quality standard (1)</vt:lpstr>
      <vt:lpstr>Implementing a quality standard (2)</vt:lpstr>
      <vt:lpstr>People-based accreditations (1) </vt:lpstr>
      <vt:lpstr>People-based accreditations (2)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179</cp:revision>
  <dcterms:created xsi:type="dcterms:W3CDTF">2013-05-28T00:38:54Z</dcterms:created>
  <dcterms:modified xsi:type="dcterms:W3CDTF">2022-08-10T12:17:33Z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