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1" r:id="rId6"/>
    <p:sldId id="341" r:id="rId7"/>
    <p:sldId id="344" r:id="rId8"/>
    <p:sldId id="349" r:id="rId9"/>
    <p:sldId id="350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F56BAB-9678-4D73-B2CC-038D1E98457E}" v="13" dt="2022-08-07T21:25:43.627"/>
    <p1510:client id="{9EF34695-638B-4CC9-A381-D6E6178AF498}" v="1" dt="2022-08-08T13:40:36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9"/>
    <p:restoredTop sz="86391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8" d="100"/>
          <a:sy n="58" d="100"/>
        </p:scale>
        <p:origin x="302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0CF56BAB-9678-4D73-B2CC-038D1E98457E}"/>
    <pc:docChg chg="modSld">
      <pc:chgData name="Eve Thould" userId="38451c84653f422f" providerId="LiveId" clId="{0CF56BAB-9678-4D73-B2CC-038D1E98457E}" dt="2022-08-07T21:25:43.627" v="88" actId="14826"/>
      <pc:docMkLst>
        <pc:docMk/>
      </pc:docMkLst>
      <pc:sldChg chg="modSp mod">
        <pc:chgData name="Eve Thould" userId="38451c84653f422f" providerId="LiveId" clId="{0CF56BAB-9678-4D73-B2CC-038D1E98457E}" dt="2022-08-04T13:39:36.784" v="31" actId="20577"/>
        <pc:sldMkLst>
          <pc:docMk/>
          <pc:sldMk cId="0" sldId="256"/>
        </pc:sldMkLst>
        <pc:spChg chg="mod">
          <ac:chgData name="Eve Thould" userId="38451c84653f422f" providerId="LiveId" clId="{0CF56BAB-9678-4D73-B2CC-038D1E98457E}" dt="2022-08-04T13:39:36.784" v="3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Eve Thould" userId="38451c84653f422f" providerId="LiveId" clId="{0CF56BAB-9678-4D73-B2CC-038D1E98457E}" dt="2022-08-03T15:45:21.897" v="0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Eve Thould" userId="38451c84653f422f" providerId="LiveId" clId="{0CF56BAB-9678-4D73-B2CC-038D1E98457E}" dt="2022-08-04T14:59:31.014" v="75" actId="20577"/>
        <pc:sldMkLst>
          <pc:docMk/>
          <pc:sldMk cId="0" sldId="331"/>
        </pc:sldMkLst>
        <pc:spChg chg="mod">
          <ac:chgData name="Eve Thould" userId="38451c84653f422f" providerId="LiveId" clId="{0CF56BAB-9678-4D73-B2CC-038D1E98457E}" dt="2022-08-04T14:59:31.014" v="75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 modNotesTx">
        <pc:chgData name="Eve Thould" userId="38451c84653f422f" providerId="LiveId" clId="{0CF56BAB-9678-4D73-B2CC-038D1E98457E}" dt="2022-08-05T10:23:01.846" v="85" actId="14826"/>
        <pc:sldMkLst>
          <pc:docMk/>
          <pc:sldMk cId="2566656462" sldId="341"/>
        </pc:sldMkLst>
        <pc:spChg chg="mod">
          <ac:chgData name="Eve Thould" userId="38451c84653f422f" providerId="LiveId" clId="{0CF56BAB-9678-4D73-B2CC-038D1E98457E}" dt="2022-08-04T14:56:57.798" v="56" actId="20577"/>
          <ac:spMkLst>
            <pc:docMk/>
            <pc:sldMk cId="2566656462" sldId="341"/>
            <ac:spMk id="3" creationId="{00000000-0000-0000-0000-000000000000}"/>
          </ac:spMkLst>
        </pc:spChg>
        <pc:picChg chg="add del mod">
          <ac:chgData name="Eve Thould" userId="38451c84653f422f" providerId="LiveId" clId="{0CF56BAB-9678-4D73-B2CC-038D1E98457E}" dt="2022-08-05T10:22:10.243" v="81" actId="21"/>
          <ac:picMkLst>
            <pc:docMk/>
            <pc:sldMk cId="2566656462" sldId="341"/>
            <ac:picMk id="4" creationId="{EEBDA7E5-71EB-46BA-B71F-E855C72B6D14}"/>
          </ac:picMkLst>
        </pc:picChg>
        <pc:picChg chg="del mod">
          <ac:chgData name="Eve Thould" userId="38451c84653f422f" providerId="LiveId" clId="{0CF56BAB-9678-4D73-B2CC-038D1E98457E}" dt="2022-08-05T10:21:15.755" v="77" actId="478"/>
          <ac:picMkLst>
            <pc:docMk/>
            <pc:sldMk cId="2566656462" sldId="341"/>
            <ac:picMk id="1026" creationId="{A333EFFD-FD44-B641-B93B-2D4467B518D4}"/>
          </ac:picMkLst>
        </pc:picChg>
        <pc:picChg chg="add mod">
          <ac:chgData name="Eve Thould" userId="38451c84653f422f" providerId="LiveId" clId="{0CF56BAB-9678-4D73-B2CC-038D1E98457E}" dt="2022-08-05T10:23:01.846" v="85" actId="14826"/>
          <ac:picMkLst>
            <pc:docMk/>
            <pc:sldMk cId="2566656462" sldId="341"/>
            <ac:picMk id="1028" creationId="{F43AFB6D-D583-4D72-A27C-8FB307F9851B}"/>
          </ac:picMkLst>
        </pc:picChg>
      </pc:sldChg>
      <pc:sldChg chg="modSp modNotesTx">
        <pc:chgData name="Eve Thould" userId="38451c84653f422f" providerId="LiveId" clId="{0CF56BAB-9678-4D73-B2CC-038D1E98457E}" dt="2022-08-07T21:25:43.627" v="88" actId="14826"/>
        <pc:sldMkLst>
          <pc:docMk/>
          <pc:sldMk cId="536179285" sldId="349"/>
        </pc:sldMkLst>
        <pc:picChg chg="mod">
          <ac:chgData name="Eve Thould" userId="38451c84653f422f" providerId="LiveId" clId="{0CF56BAB-9678-4D73-B2CC-038D1E98457E}" dt="2022-08-07T21:24:35.610" v="87" actId="14826"/>
          <ac:picMkLst>
            <pc:docMk/>
            <pc:sldMk cId="536179285" sldId="349"/>
            <ac:picMk id="5" creationId="{28300150-EC8D-4D0F-DF55-BFE4D2E9E11E}"/>
          </ac:picMkLst>
        </pc:picChg>
        <pc:picChg chg="mod">
          <ac:chgData name="Eve Thould" userId="38451c84653f422f" providerId="LiveId" clId="{0CF56BAB-9678-4D73-B2CC-038D1E98457E}" dt="2022-08-07T21:25:43.627" v="88" actId="14826"/>
          <ac:picMkLst>
            <pc:docMk/>
            <pc:sldMk cId="536179285" sldId="349"/>
            <ac:picMk id="7" creationId="{DCE936FB-E8F1-9183-9CD1-141FA7F6E85D}"/>
          </ac:picMkLst>
        </pc:picChg>
        <pc:picChg chg="mod">
          <ac:chgData name="Eve Thould" userId="38451c84653f422f" providerId="LiveId" clId="{0CF56BAB-9678-4D73-B2CC-038D1E98457E}" dt="2022-08-07T21:23:52.171" v="86" actId="14826"/>
          <ac:picMkLst>
            <pc:docMk/>
            <pc:sldMk cId="536179285" sldId="349"/>
            <ac:picMk id="9" creationId="{79773A29-092C-346E-2171-3AD2B1259A0F}"/>
          </ac:picMkLst>
        </pc:picChg>
      </pc:sldChg>
      <pc:sldChg chg="modSp mod">
        <pc:chgData name="Eve Thould" userId="38451c84653f422f" providerId="LiveId" clId="{0CF56BAB-9678-4D73-B2CC-038D1E98457E}" dt="2022-08-04T14:57:55.247" v="68" actId="20577"/>
        <pc:sldMkLst>
          <pc:docMk/>
          <pc:sldMk cId="2861026763" sldId="350"/>
        </pc:sldMkLst>
        <pc:spChg chg="mod">
          <ac:chgData name="Eve Thould" userId="38451c84653f422f" providerId="LiveId" clId="{0CF56BAB-9678-4D73-B2CC-038D1E98457E}" dt="2022-08-04T14:57:55.247" v="68" actId="20577"/>
          <ac:spMkLst>
            <pc:docMk/>
            <pc:sldMk cId="2861026763" sldId="350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notes: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Ask your learners: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Can you think what would happen if quality was not improved?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Opportunity for learners to share their understanding of improving quality. Learners should be encouraged to share their responses with the class.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0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199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notes: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Ask your learners: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Have you ever made a customer complaint? 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How was this handled?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What was the outcome?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How did the outcome make you feel?</a:t>
            </a: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Opportunity for learners to share their real life experiences with the class in relation to a complaint. Tutor should ensure a clear link to quality and how the result of the complaint made the learner feel. Learners should be encouraged to share their responses with the class.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453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0374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8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11760" y="599820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6D8151D-2F67-902E-DBBE-A1A75E50A3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5958455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Quality </a:t>
            </a:r>
            <a:r>
              <a:rPr lang="en-GB" sz="2400" b="1"/>
              <a:t>and compliance</a:t>
            </a:r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Reasons for </a:t>
            </a: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improving quality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understand the reasons for organisations wishing to improve quality across the </a:t>
            </a:r>
            <a:r>
              <a:rPr lang="en-US" dirty="0" err="1"/>
              <a:t>organisation</a:t>
            </a:r>
            <a:endParaRPr lang="en-US" dirty="0"/>
          </a:p>
          <a:p>
            <a:pPr lvl="1"/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understand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benefits of improving and maintaining quality to organisations. 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improving quality (1)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507288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It is important to understand the reasons for organisations wishing to improve quality, which include: </a:t>
            </a:r>
          </a:p>
          <a:p>
            <a:pPr lvl="1"/>
            <a:r>
              <a:rPr lang="en-US" dirty="0"/>
              <a:t>satisfaction with product/service, services provided to the customer</a:t>
            </a:r>
          </a:p>
          <a:p>
            <a:pPr lvl="1"/>
            <a:r>
              <a:rPr lang="en-US" dirty="0"/>
              <a:t>improve services provided to end users</a:t>
            </a:r>
          </a:p>
          <a:p>
            <a:pPr lvl="1"/>
            <a:r>
              <a:rPr lang="en-US" dirty="0"/>
              <a:t>easy to contact the correct person/department</a:t>
            </a:r>
          </a:p>
          <a:p>
            <a:pPr lvl="1"/>
            <a:r>
              <a:rPr lang="en-US" dirty="0"/>
              <a:t>increased efficiencies</a:t>
            </a:r>
          </a:p>
          <a:p>
            <a:pPr lvl="1"/>
            <a:r>
              <a:rPr lang="en-US" dirty="0"/>
              <a:t>customer experience</a:t>
            </a:r>
          </a:p>
          <a:p>
            <a:pPr lvl="1"/>
            <a:r>
              <a:rPr lang="en-US" dirty="0"/>
              <a:t>value for money</a:t>
            </a:r>
          </a:p>
          <a:p>
            <a:pPr lvl="1"/>
            <a:r>
              <a:rPr lang="en-US" dirty="0"/>
              <a:t>customer satisfaction.</a:t>
            </a:r>
          </a:p>
          <a:p>
            <a:pPr marL="0" lvl="1" indent="0">
              <a:buNone/>
            </a:pPr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43AFB6D-D583-4D72-A27C-8FB307F98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9178" y="3649960"/>
            <a:ext cx="3793604" cy="216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65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improving quality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b="1" dirty="0"/>
              <a:t>Satisfaction with product /service, services provided to the customer </a:t>
            </a:r>
            <a:r>
              <a:rPr lang="en-US" dirty="0"/>
              <a:t>– improving quality could result in increased satisfaction with the product/service, as the improvements made should fix any problems.</a:t>
            </a:r>
          </a:p>
          <a:p>
            <a:pPr lvl="1"/>
            <a:r>
              <a:rPr lang="en-US" b="1" dirty="0"/>
              <a:t>Improve services provided to end users </a:t>
            </a:r>
            <a:r>
              <a:rPr lang="en-US" dirty="0"/>
              <a:t>– quality could look at reviewing the service levels provided to the end user and reviewing this feedback to improve certain aspects (think of a feedback survey).</a:t>
            </a:r>
          </a:p>
          <a:p>
            <a:pPr lvl="1"/>
            <a:r>
              <a:rPr lang="en-US" b="1" dirty="0"/>
              <a:t>Easy to contact the correct person/department </a:t>
            </a:r>
            <a:r>
              <a:rPr lang="en-US" dirty="0"/>
              <a:t>– this could be an action as a result of the improving the quality. </a:t>
            </a:r>
          </a:p>
          <a:p>
            <a:pPr lvl="1"/>
            <a:r>
              <a:rPr lang="en-US" b="1" dirty="0"/>
              <a:t>Increased efficiencies </a:t>
            </a:r>
            <a:r>
              <a:rPr lang="en-US" dirty="0"/>
              <a:t>– this could be in relation to business processes and identifying specific areas within the business to be improved.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84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improving quality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627784" y="1512000"/>
            <a:ext cx="6059016" cy="4248000"/>
          </a:xfrm>
        </p:spPr>
        <p:txBody>
          <a:bodyPr/>
          <a:lstStyle/>
          <a:p>
            <a:pPr lvl="1"/>
            <a:r>
              <a:rPr lang="en-US" b="1" dirty="0"/>
              <a:t>Customer experience </a:t>
            </a:r>
            <a:r>
              <a:rPr lang="en-US" dirty="0"/>
              <a:t>– if the customer experience is improved this could result in greater brand loyalty, word-of-mouth referrals and other associated benefits from proving an excellent customer experience.</a:t>
            </a:r>
          </a:p>
          <a:p>
            <a:pPr lvl="1"/>
            <a:r>
              <a:rPr lang="en-US" b="1" dirty="0"/>
              <a:t>Value for money </a:t>
            </a:r>
            <a:r>
              <a:rPr lang="en-US" dirty="0"/>
              <a:t>– customers will feel value for their money if the quality is of a high standard and meets their requirements. </a:t>
            </a:r>
          </a:p>
          <a:p>
            <a:pPr lvl="1"/>
            <a:r>
              <a:rPr lang="en-US" b="1" dirty="0"/>
              <a:t>Customer satisfaction </a:t>
            </a:r>
            <a:r>
              <a:rPr lang="en-US" dirty="0"/>
              <a:t>– improving quality could result in increased satisfaction for the customer, as potential problems they have raised could be resolved. </a:t>
            </a:r>
          </a:p>
          <a:p>
            <a:pPr lvl="1"/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00150-EC8D-4D0F-DF55-BFE4D2E9E1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02" b="16970"/>
          <a:stretch/>
        </p:blipFill>
        <p:spPr>
          <a:xfrm>
            <a:off x="781114" y="3059936"/>
            <a:ext cx="1584176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E936FB-E8F1-9183-9CD1-141FA7F6E8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4318370"/>
            <a:ext cx="2160240" cy="10801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773A29-092C-346E-2171-3AD2B1259A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30" b="13051"/>
          <a:stretch/>
        </p:blipFill>
        <p:spPr>
          <a:xfrm>
            <a:off x="884396" y="1628800"/>
            <a:ext cx="1377613" cy="9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7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improving and maintaining quality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Improved reputation.</a:t>
            </a:r>
          </a:p>
          <a:p>
            <a:pPr lvl="1"/>
            <a:r>
              <a:rPr lang="en-US" dirty="0"/>
              <a:t>Fewer customer complaints.</a:t>
            </a:r>
          </a:p>
          <a:p>
            <a:pPr lvl="1"/>
            <a:r>
              <a:rPr lang="en-US" dirty="0"/>
              <a:t>Lower cost of products because of reduced wastage (better, more efficient processes).</a:t>
            </a:r>
          </a:p>
          <a:p>
            <a:pPr lvl="1"/>
            <a:r>
              <a:rPr lang="en-US" dirty="0"/>
              <a:t>Ability to increase production volumes (economies of scale).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Meet customer expectations.</a:t>
            </a:r>
          </a:p>
          <a:p>
            <a:pPr lvl="1"/>
            <a:r>
              <a:rPr lang="en-US" dirty="0"/>
              <a:t>Meet industry standards. </a:t>
            </a:r>
          </a:p>
          <a:p>
            <a:pPr lvl="1"/>
            <a:r>
              <a:rPr lang="en-US" dirty="0"/>
              <a:t>Manage costs better.</a:t>
            </a:r>
          </a:p>
          <a:p>
            <a:pPr lvl="1"/>
            <a:r>
              <a:rPr lang="en-US" dirty="0"/>
              <a:t>Reduction of errors in business processes.  </a:t>
            </a:r>
          </a:p>
        </p:txBody>
      </p:sp>
    </p:spTree>
    <p:extLst>
      <p:ext uri="{BB962C8B-B14F-4D97-AF65-F5344CB8AC3E}">
        <p14:creationId xmlns:p14="http://schemas.microsoft.com/office/powerpoint/2010/main" val="2861026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B5859E4A-0191-3309-0D70-D7F7D8DF920A}"/>
              </a:ext>
            </a:extLst>
          </p:cNvPr>
          <p:cNvSpPr txBox="1"/>
          <p:nvPr/>
        </p:nvSpPr>
        <p:spPr>
          <a:xfrm>
            <a:off x="2123728" y="5877272"/>
            <a:ext cx="5209909" cy="67710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</a:p>
          <a:p>
            <a:pPr algn="ctr"/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25647</TotalTime>
  <Words>543</Words>
  <Application>Microsoft Office PowerPoint</Application>
  <PresentationFormat>On-screen Show (4:3)</PresentationFormat>
  <Paragraphs>62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Lucida Grande</vt:lpstr>
      <vt:lpstr>Times New Roman</vt:lpstr>
      <vt:lpstr>Default Design</vt:lpstr>
      <vt:lpstr>PowerPoint 2: Reasons for improving quality</vt:lpstr>
      <vt:lpstr>Learning objectives</vt:lpstr>
      <vt:lpstr>Reasons for improving quality (1) </vt:lpstr>
      <vt:lpstr>Reasons for improving quality (2)</vt:lpstr>
      <vt:lpstr>Reasons for improving quality (3)</vt:lpstr>
      <vt:lpstr>Benefits of improving and maintaining quality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175</cp:revision>
  <dcterms:created xsi:type="dcterms:W3CDTF">2013-05-28T00:38:54Z</dcterms:created>
  <dcterms:modified xsi:type="dcterms:W3CDTF">2022-08-10T10:23:31Z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