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44" r:id="rId8"/>
    <p:sldId id="349" r:id="rId9"/>
    <p:sldId id="353" r:id="rId10"/>
    <p:sldId id="350" r:id="rId11"/>
    <p:sldId id="354" r:id="rId12"/>
    <p:sldId id="351" r:id="rId13"/>
    <p:sldId id="352"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B549E8-A306-4469-ABA1-0C42AEC6229A}" v="10" dt="2022-08-08T11:30:05.4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99"/>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8" d="100"/>
          <a:sy n="58" d="100"/>
        </p:scale>
        <p:origin x="302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2B549E8-A306-4469-ABA1-0C42AEC6229A}"/>
    <pc:docChg chg="modSld">
      <pc:chgData name="Eve Thould" userId="38451c84653f422f" providerId="LiveId" clId="{82B549E8-A306-4469-ABA1-0C42AEC6229A}" dt="2022-08-08T11:35:09.469" v="86" actId="1037"/>
      <pc:docMkLst>
        <pc:docMk/>
      </pc:docMkLst>
      <pc:sldChg chg="modSp mod">
        <pc:chgData name="Eve Thould" userId="38451c84653f422f" providerId="LiveId" clId="{82B549E8-A306-4469-ABA1-0C42AEC6229A}" dt="2022-08-04T13:39:54.943" v="59" actId="20577"/>
        <pc:sldMkLst>
          <pc:docMk/>
          <pc:sldMk cId="0" sldId="256"/>
        </pc:sldMkLst>
        <pc:spChg chg="mod">
          <ac:chgData name="Eve Thould" userId="38451c84653f422f" providerId="LiveId" clId="{82B549E8-A306-4469-ABA1-0C42AEC6229A}" dt="2022-08-04T13:39:54.943" v="59" actId="20577"/>
          <ac:spMkLst>
            <pc:docMk/>
            <pc:sldMk cId="0" sldId="256"/>
            <ac:spMk id="2053" creationId="{00000000-0000-0000-0000-000000000000}"/>
          </ac:spMkLst>
        </pc:spChg>
        <pc:spChg chg="mod">
          <ac:chgData name="Eve Thould" userId="38451c84653f422f" providerId="LiveId" clId="{82B549E8-A306-4469-ABA1-0C42AEC6229A}" dt="2022-08-03T15:45:30.807" v="0" actId="20577"/>
          <ac:spMkLst>
            <pc:docMk/>
            <pc:sldMk cId="0" sldId="256"/>
            <ac:spMk id="2054" creationId="{00000000-0000-0000-0000-000000000000}"/>
          </ac:spMkLst>
        </pc:spChg>
      </pc:sldChg>
      <pc:sldChg chg="modSp mod">
        <pc:chgData name="Eve Thould" userId="38451c84653f422f" providerId="LiveId" clId="{82B549E8-A306-4469-ABA1-0C42AEC6229A}" dt="2022-08-04T14:58:18.769" v="60" actId="20577"/>
        <pc:sldMkLst>
          <pc:docMk/>
          <pc:sldMk cId="0" sldId="331"/>
        </pc:sldMkLst>
        <pc:spChg chg="mod">
          <ac:chgData name="Eve Thould" userId="38451c84653f422f" providerId="LiveId" clId="{82B549E8-A306-4469-ABA1-0C42AEC6229A}" dt="2022-08-04T14:58:18.769" v="60" actId="20577"/>
          <ac:spMkLst>
            <pc:docMk/>
            <pc:sldMk cId="0" sldId="331"/>
            <ac:spMk id="3" creationId="{00000000-0000-0000-0000-000000000000}"/>
          </ac:spMkLst>
        </pc:spChg>
      </pc:sldChg>
      <pc:sldChg chg="modSp modNotesTx">
        <pc:chgData name="Eve Thould" userId="38451c84653f422f" providerId="LiveId" clId="{82B549E8-A306-4469-ABA1-0C42AEC6229A}" dt="2022-08-07T21:27:10.698" v="68" actId="14826"/>
        <pc:sldMkLst>
          <pc:docMk/>
          <pc:sldMk cId="2566656462" sldId="341"/>
        </pc:sldMkLst>
        <pc:picChg chg="mod">
          <ac:chgData name="Eve Thould" userId="38451c84653f422f" providerId="LiveId" clId="{82B549E8-A306-4469-ABA1-0C42AEC6229A}" dt="2022-08-07T21:27:10.698" v="68" actId="14826"/>
          <ac:picMkLst>
            <pc:docMk/>
            <pc:sldMk cId="2566656462" sldId="341"/>
            <ac:picMk id="1026" creationId="{20B69E3D-1284-ED40-9B24-E15DF51559F2}"/>
          </ac:picMkLst>
        </pc:picChg>
      </pc:sldChg>
      <pc:sldChg chg="modSp modNotesTx">
        <pc:chgData name="Eve Thould" userId="38451c84653f422f" providerId="LiveId" clId="{82B549E8-A306-4469-ABA1-0C42AEC6229A}" dt="2022-08-07T21:28:33.160" v="69" actId="14826"/>
        <pc:sldMkLst>
          <pc:docMk/>
          <pc:sldMk cId="3573847851" sldId="344"/>
        </pc:sldMkLst>
        <pc:picChg chg="mod">
          <ac:chgData name="Eve Thould" userId="38451c84653f422f" providerId="LiveId" clId="{82B549E8-A306-4469-ABA1-0C42AEC6229A}" dt="2022-08-07T21:28:33.160" v="69" actId="14826"/>
          <ac:picMkLst>
            <pc:docMk/>
            <pc:sldMk cId="3573847851" sldId="344"/>
            <ac:picMk id="2050" creationId="{8BFF954B-FBF8-7C44-BFFB-7E6C421CB0A3}"/>
          </ac:picMkLst>
        </pc:picChg>
      </pc:sldChg>
      <pc:sldChg chg="modSp modNotesTx">
        <pc:chgData name="Eve Thould" userId="38451c84653f422f" providerId="LiveId" clId="{82B549E8-A306-4469-ABA1-0C42AEC6229A}" dt="2022-08-07T21:30:15.859" v="70" actId="14826"/>
        <pc:sldMkLst>
          <pc:docMk/>
          <pc:sldMk cId="503120872" sldId="349"/>
        </pc:sldMkLst>
        <pc:picChg chg="mod">
          <ac:chgData name="Eve Thould" userId="38451c84653f422f" providerId="LiveId" clId="{82B549E8-A306-4469-ABA1-0C42AEC6229A}" dt="2022-08-07T21:30:15.859" v="70" actId="14826"/>
          <ac:picMkLst>
            <pc:docMk/>
            <pc:sldMk cId="503120872" sldId="349"/>
            <ac:picMk id="2050" creationId="{0FF610AE-3170-30F1-5BC0-9B5C111CC452}"/>
          </ac:picMkLst>
        </pc:picChg>
      </pc:sldChg>
      <pc:sldChg chg="modSp mod">
        <pc:chgData name="Eve Thould" userId="38451c84653f422f" providerId="LiveId" clId="{82B549E8-A306-4469-ABA1-0C42AEC6229A}" dt="2022-08-04T15:00:32.040" v="65" actId="12"/>
        <pc:sldMkLst>
          <pc:docMk/>
          <pc:sldMk cId="1549518710" sldId="350"/>
        </pc:sldMkLst>
        <pc:spChg chg="mod">
          <ac:chgData name="Eve Thould" userId="38451c84653f422f" providerId="LiveId" clId="{82B549E8-A306-4469-ABA1-0C42AEC6229A}" dt="2022-08-04T15:00:32.040" v="65" actId="12"/>
          <ac:spMkLst>
            <pc:docMk/>
            <pc:sldMk cId="1549518710" sldId="350"/>
            <ac:spMk id="3" creationId="{00000000-0000-0000-0000-000000000000}"/>
          </ac:spMkLst>
        </pc:spChg>
      </pc:sldChg>
      <pc:sldChg chg="modSp mod modNotesTx">
        <pc:chgData name="Eve Thould" userId="38451c84653f422f" providerId="LiveId" clId="{82B549E8-A306-4469-ABA1-0C42AEC6229A}" dt="2022-08-08T11:35:09.469" v="86" actId="1037"/>
        <pc:sldMkLst>
          <pc:docMk/>
          <pc:sldMk cId="443263466" sldId="351"/>
        </pc:sldMkLst>
        <pc:spChg chg="mod">
          <ac:chgData name="Eve Thould" userId="38451c84653f422f" providerId="LiveId" clId="{82B549E8-A306-4469-ABA1-0C42AEC6229A}" dt="2022-08-08T11:35:09.469" v="86" actId="1037"/>
          <ac:spMkLst>
            <pc:docMk/>
            <pc:sldMk cId="443263466" sldId="351"/>
            <ac:spMk id="3" creationId="{00000000-0000-0000-0000-000000000000}"/>
          </ac:spMkLst>
        </pc:spChg>
        <pc:spChg chg="mod">
          <ac:chgData name="Eve Thould" userId="38451c84653f422f" providerId="LiveId" clId="{82B549E8-A306-4469-ABA1-0C42AEC6229A}" dt="2022-08-08T11:35:05.990" v="85" actId="1038"/>
          <ac:spMkLst>
            <pc:docMk/>
            <pc:sldMk cId="443263466" sldId="351"/>
            <ac:spMk id="6" creationId="{45812B91-A69C-7B75-CB35-B2EFF25E1EED}"/>
          </ac:spMkLst>
        </pc:spChg>
        <pc:picChg chg="mod">
          <ac:chgData name="Eve Thould" userId="38451c84653f422f" providerId="LiveId" clId="{82B549E8-A306-4469-ABA1-0C42AEC6229A}" dt="2022-08-07T21:34:00.948" v="72" actId="14826"/>
          <ac:picMkLst>
            <pc:docMk/>
            <pc:sldMk cId="443263466" sldId="351"/>
            <ac:picMk id="3074" creationId="{C5A03F86-41C3-B12E-B836-909863038A19}"/>
          </ac:picMkLst>
        </pc:picChg>
      </pc:sldChg>
      <pc:sldChg chg="modSp mod modNotesTx">
        <pc:chgData name="Eve Thould" userId="38451c84653f422f" providerId="LiveId" clId="{82B549E8-A306-4469-ABA1-0C42AEC6229A}" dt="2022-08-08T11:30:05.438" v="77" actId="1035"/>
        <pc:sldMkLst>
          <pc:docMk/>
          <pc:sldMk cId="2364574249" sldId="353"/>
        </pc:sldMkLst>
        <pc:spChg chg="mod">
          <ac:chgData name="Eve Thould" userId="38451c84653f422f" providerId="LiveId" clId="{82B549E8-A306-4469-ABA1-0C42AEC6229A}" dt="2022-08-04T15:00:12.710" v="64" actId="20577"/>
          <ac:spMkLst>
            <pc:docMk/>
            <pc:sldMk cId="2364574249" sldId="353"/>
            <ac:spMk id="3" creationId="{00000000-0000-0000-0000-000000000000}"/>
          </ac:spMkLst>
        </pc:spChg>
        <pc:picChg chg="mod">
          <ac:chgData name="Eve Thould" userId="38451c84653f422f" providerId="LiveId" clId="{82B549E8-A306-4469-ABA1-0C42AEC6229A}" dt="2022-08-08T11:30:05.438" v="77" actId="1035"/>
          <ac:picMkLst>
            <pc:docMk/>
            <pc:sldMk cId="2364574249" sldId="353"/>
            <ac:picMk id="1026" creationId="{2ED7FEC6-E4D0-C232-C9F9-753C1D50EE3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7387"/>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277379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apply and share their general knowledge of the public and private sector in the format of a general discussion.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b="1" dirty="0">
                <a:ea typeface="ＭＳ Ｐゴシック" pitchFamily="-105" charset="-128"/>
                <a:cs typeface="ＭＳ Ｐゴシック" pitchFamily="-105" charset="-128"/>
              </a:rPr>
              <a:t>Can you think of examples of public sector and private sector organisations?</a:t>
            </a: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public and private sector organisations.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Opportunity for learners to discuss what they feel are the main differences between both sectors.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818199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079230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593849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74097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017547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067671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89518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83768" y="610348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a:extLst>
              <a:ext uri="{FF2B5EF4-FFF2-40B4-BE49-F238E27FC236}">
                <a16:creationId xmlns:a16="http://schemas.microsoft.com/office/drawing/2014/main" id="{2775841A-F7F5-0046-F20A-4626BEA8EFC5}"/>
              </a:ext>
            </a:extLst>
          </p:cNvPr>
          <p:cNvPicPr>
            <a:picLocks noChangeAspect="1"/>
          </p:cNvPicPr>
          <p:nvPr userDrawn="1"/>
        </p:nvPicPr>
        <p:blipFill>
          <a:blip r:embed="rId4"/>
          <a:stretch>
            <a:fillRect/>
          </a:stretch>
        </p:blipFill>
        <p:spPr>
          <a:xfrm>
            <a:off x="8156448" y="5902193"/>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3: Differences between the public and </a:t>
            </a:r>
            <a:r>
              <a:rPr lang="en-GB">
                <a:ea typeface="ＭＳ Ｐゴシック" pitchFamily="-105" charset="-128"/>
                <a:cs typeface="ＭＳ Ｐゴシック" pitchFamily="-105" charset="-128"/>
              </a:rPr>
              <a:t>private sector</a:t>
            </a:r>
            <a:br>
              <a:rPr lang="en-GB">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(7)</a:t>
            </a:r>
            <a:br>
              <a:rPr lang="en-US" dirty="0"/>
            </a:br>
            <a:br>
              <a:rPr lang="en-US" dirty="0"/>
            </a:br>
            <a:br>
              <a:rPr lang="en-US" dirty="0"/>
            </a:br>
            <a:endParaRPr lang="en-US" dirty="0"/>
          </a:p>
        </p:txBody>
      </p:sp>
      <p:sp>
        <p:nvSpPr>
          <p:cNvPr id="3" name="Content Placeholder 2"/>
          <p:cNvSpPr>
            <a:spLocks noGrp="1"/>
          </p:cNvSpPr>
          <p:nvPr>
            <p:ph sz="quarter" idx="10"/>
          </p:nvPr>
        </p:nvSpPr>
        <p:spPr>
          <a:xfrm>
            <a:off x="471904" y="1390588"/>
            <a:ext cx="8229600" cy="4248000"/>
          </a:xfrm>
        </p:spPr>
        <p:txBody>
          <a:bodyPr/>
          <a:lstStyle/>
          <a:p>
            <a:r>
              <a:rPr lang="en-US" b="1" dirty="0">
                <a:ea typeface="ＭＳ Ｐゴシック" pitchFamily="-105" charset="-128"/>
                <a:cs typeface="ＭＳ Ｐゴシック" pitchFamily="-105" charset="-128"/>
              </a:rPr>
              <a:t>Accountability</a:t>
            </a:r>
          </a:p>
          <a:p>
            <a:r>
              <a:rPr lang="en-US" dirty="0">
                <a:ea typeface="ＭＳ Ｐゴシック" pitchFamily="-105" charset="-128"/>
                <a:cs typeface="ＭＳ Ｐゴシック" pitchFamily="-105" charset="-128"/>
              </a:rPr>
              <a:t>Accountability is to be responsible for your actions, deliver accurate information and follow a certain standard. This refers to the legal and reporting frameworks, </a:t>
            </a:r>
            <a:r>
              <a:rPr lang="en-US" dirty="0" err="1">
                <a:ea typeface="ＭＳ Ｐゴシック" pitchFamily="-105" charset="-128"/>
                <a:cs typeface="ＭＳ Ｐゴシック" pitchFamily="-105" charset="-128"/>
              </a:rPr>
              <a:t>organisational</a:t>
            </a:r>
            <a:r>
              <a:rPr lang="en-US" dirty="0">
                <a:ea typeface="ＭＳ Ｐゴシック" pitchFamily="-105" charset="-128"/>
                <a:cs typeface="ＭＳ Ｐゴシック" pitchFamily="-105" charset="-128"/>
              </a:rPr>
              <a:t> structure, strategy and procedures.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Public servants’ actions and decisions are subject to oversight.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Public service managers are accountable to a much large group of people (the public).</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Both sectors require auditing to verify accuracy of their accounts.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Public sector auditing confirms that expenses are accurately presented, whereas private sector audits confirm that the profitability and stability of the company are accurately presented. </a:t>
            </a:r>
          </a:p>
          <a:p>
            <a:pPr marL="342900" indent="-342900">
              <a:buClr>
                <a:srgbClr val="0070C0"/>
              </a:buClr>
              <a:buFont typeface="Arial" panose="020B0604020202020204" pitchFamily="34" charset="0"/>
              <a:buChar char="•"/>
            </a:pPr>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3773326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5" name="TextBox 1">
            <a:extLst>
              <a:ext uri="{FF2B5EF4-FFF2-40B4-BE49-F238E27FC236}">
                <a16:creationId xmlns:a16="http://schemas.microsoft.com/office/drawing/2014/main" id="{71FA032A-40CC-BFC2-EF59-2F6B6789D72B}"/>
              </a:ext>
            </a:extLst>
          </p:cNvPr>
          <p:cNvSpPr txBox="1"/>
          <p:nvPr/>
        </p:nvSpPr>
        <p:spPr>
          <a:xfrm>
            <a:off x="2123728"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understand how quality maintenance and improvement may differ between the public and private sector in terms of scope, budgets, processes and accountability.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and private sector</a:t>
            </a:r>
            <a:br>
              <a:rPr lang="en-US" dirty="0"/>
            </a:br>
            <a:endParaRPr lang="en-US" dirty="0"/>
          </a:p>
        </p:txBody>
      </p:sp>
      <p:sp>
        <p:nvSpPr>
          <p:cNvPr id="3" name="Content Placeholder 2"/>
          <p:cNvSpPr>
            <a:spLocks noGrp="1"/>
          </p:cNvSpPr>
          <p:nvPr>
            <p:ph sz="quarter" idx="10"/>
          </p:nvPr>
        </p:nvSpPr>
        <p:spPr>
          <a:xfrm>
            <a:off x="457200" y="1512000"/>
            <a:ext cx="4906888" cy="4248000"/>
          </a:xfrm>
        </p:spPr>
        <p:txBody>
          <a:bodyPr/>
          <a:lstStyle/>
          <a:p>
            <a:pPr marL="0" lvl="1" indent="0">
              <a:buNone/>
            </a:pPr>
            <a:r>
              <a:rPr lang="en-US" dirty="0"/>
              <a:t>It is important to understand the difference between public and private sector organisations in order to understand the differences between them in terms of quality and compliance.  </a:t>
            </a:r>
            <a:endParaRPr lang="en-US" dirty="0">
              <a:highlight>
                <a:srgbClr val="FFFF00"/>
              </a:highlight>
            </a:endParaRPr>
          </a:p>
          <a:p>
            <a:pPr marL="0" lvl="1" indent="0">
              <a:buNone/>
            </a:pPr>
            <a:r>
              <a:rPr lang="en-US" b="1" dirty="0"/>
              <a:t>Public sector</a:t>
            </a:r>
            <a:r>
              <a:rPr lang="en-US" dirty="0"/>
              <a:t> organisations are ones which are owned, controlled and managed by the government entirely. This also includes government departments and entities. </a:t>
            </a:r>
          </a:p>
          <a:p>
            <a:pPr marL="0" lvl="1" indent="0">
              <a:buNone/>
            </a:pPr>
            <a:r>
              <a:rPr lang="en-US" b="1" dirty="0"/>
              <a:t>Private sector</a:t>
            </a:r>
            <a:r>
              <a:rPr lang="en-US" dirty="0"/>
              <a:t> organisations are ones which are owned, controlled or managed by individuals, groups or businesses. </a:t>
            </a:r>
          </a:p>
        </p:txBody>
      </p:sp>
      <p:pic>
        <p:nvPicPr>
          <p:cNvPr id="1026" name="Picture 2">
            <a:extLst>
              <a:ext uri="{FF2B5EF4-FFF2-40B4-BE49-F238E27FC236}">
                <a16:creationId xmlns:a16="http://schemas.microsoft.com/office/drawing/2014/main" id="{20B69E3D-1284-ED40-9B24-E15DF51559F2}"/>
              </a:ext>
            </a:extLst>
          </p:cNvPr>
          <p:cNvPicPr>
            <a:picLocks noChangeAspect="1" noChangeArrowheads="1"/>
          </p:cNvPicPr>
          <p:nvPr/>
        </p:nvPicPr>
        <p:blipFill>
          <a:blip r:embed="rId3"/>
          <a:srcRect/>
          <a:stretch/>
        </p:blipFill>
        <p:spPr bwMode="auto">
          <a:xfrm>
            <a:off x="5796136" y="2081202"/>
            <a:ext cx="3109595" cy="3109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(1) </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many differences between organisations in the public and private sector. </a:t>
            </a:r>
          </a:p>
          <a:p>
            <a:r>
              <a:rPr lang="en-US" dirty="0">
                <a:ea typeface="ＭＳ Ｐゴシック" pitchFamily="-105" charset="-128"/>
                <a:cs typeface="ＭＳ Ｐゴシック" pitchFamily="-105" charset="-128"/>
              </a:rPr>
              <a:t>These include:  </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culture </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controls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constraints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regulation</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public money </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financial support.</a:t>
            </a:r>
          </a:p>
          <a:p>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pic>
        <p:nvPicPr>
          <p:cNvPr id="2050" name="Picture 2">
            <a:extLst>
              <a:ext uri="{FF2B5EF4-FFF2-40B4-BE49-F238E27FC236}">
                <a16:creationId xmlns:a16="http://schemas.microsoft.com/office/drawing/2014/main" id="{8BFF954B-FBF8-7C44-BFFB-7E6C421CB0A3}"/>
              </a:ext>
            </a:extLst>
          </p:cNvPr>
          <p:cNvPicPr>
            <a:picLocks noChangeAspect="1" noChangeArrowheads="1"/>
          </p:cNvPicPr>
          <p:nvPr/>
        </p:nvPicPr>
        <p:blipFill>
          <a:blip r:embed="rId3"/>
          <a:srcRect/>
          <a:stretch/>
        </p:blipFill>
        <p:spPr bwMode="auto">
          <a:xfrm>
            <a:off x="4283968" y="2488295"/>
            <a:ext cx="4222456" cy="2820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847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(2) </a:t>
            </a:r>
            <a:br>
              <a:rPr lang="en-US" dirty="0"/>
            </a:br>
            <a:endParaRPr lang="en-US" dirty="0"/>
          </a:p>
        </p:txBody>
      </p:sp>
      <p:sp>
        <p:nvSpPr>
          <p:cNvPr id="3" name="Content Placeholder 2"/>
          <p:cNvSpPr>
            <a:spLocks noGrp="1"/>
          </p:cNvSpPr>
          <p:nvPr>
            <p:ph sz="quarter" idx="10"/>
          </p:nvPr>
        </p:nvSpPr>
        <p:spPr>
          <a:xfrm>
            <a:off x="457200" y="1512000"/>
            <a:ext cx="4402832" cy="4248000"/>
          </a:xfrm>
        </p:spPr>
        <p:txBody>
          <a:bodyPr/>
          <a:lstStyle/>
          <a:p>
            <a:r>
              <a:rPr lang="en-US" b="1" dirty="0">
                <a:ea typeface="ＭＳ Ｐゴシック" pitchFamily="-105" charset="-128"/>
                <a:cs typeface="ＭＳ Ｐゴシック" pitchFamily="-105" charset="-128"/>
              </a:rPr>
              <a:t>Scope</a:t>
            </a:r>
          </a:p>
          <a:p>
            <a:r>
              <a:rPr lang="en-US" dirty="0">
                <a:ea typeface="ＭＳ Ｐゴシック" pitchFamily="-105" charset="-128"/>
                <a:cs typeface="ＭＳ Ｐゴシック" pitchFamily="-105" charset="-128"/>
              </a:rPr>
              <a:t>Public sector can include: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government departments including local government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government agencies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emergency services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civil service.</a:t>
            </a:r>
          </a:p>
          <a:p>
            <a:endParaRPr lang="en-US" b="1" dirty="0">
              <a:ea typeface="ＭＳ Ｐゴシック" pitchFamily="-105" charset="-128"/>
              <a:cs typeface="ＭＳ Ｐゴシック" pitchFamily="-105" charset="-128"/>
            </a:endParaRPr>
          </a:p>
          <a:p>
            <a:endParaRPr lang="en-US" dirty="0">
              <a:highlight>
                <a:srgbClr val="FFFF00"/>
              </a:highlight>
              <a:ea typeface="ＭＳ Ｐゴシック" pitchFamily="-105" charset="-128"/>
              <a:cs typeface="ＭＳ Ｐゴシック" pitchFamily="-105" charset="-128"/>
            </a:endParaRPr>
          </a:p>
          <a:p>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pic>
        <p:nvPicPr>
          <p:cNvPr id="2050" name="Picture 2">
            <a:extLst>
              <a:ext uri="{FF2B5EF4-FFF2-40B4-BE49-F238E27FC236}">
                <a16:creationId xmlns:a16="http://schemas.microsoft.com/office/drawing/2014/main" id="{0FF610AE-3170-30F1-5BC0-9B5C111CC452}"/>
              </a:ext>
            </a:extLst>
          </p:cNvPr>
          <p:cNvPicPr>
            <a:picLocks noChangeAspect="1" noChangeArrowheads="1"/>
          </p:cNvPicPr>
          <p:nvPr/>
        </p:nvPicPr>
        <p:blipFill>
          <a:blip r:embed="rId3"/>
          <a:srcRect/>
          <a:stretch/>
        </p:blipFill>
        <p:spPr bwMode="auto">
          <a:xfrm>
            <a:off x="5091696" y="2204864"/>
            <a:ext cx="3649169" cy="257631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BAB22D9-6003-7BA2-93DC-2599FC757655}"/>
              </a:ext>
            </a:extLst>
          </p:cNvPr>
          <p:cNvSpPr txBox="1"/>
          <p:nvPr/>
        </p:nvSpPr>
        <p:spPr>
          <a:xfrm>
            <a:off x="437396" y="5087622"/>
            <a:ext cx="8065744" cy="1015663"/>
          </a:xfrm>
          <a:prstGeom prst="rect">
            <a:avLst/>
          </a:prstGeom>
          <a:noFill/>
        </p:spPr>
        <p:txBody>
          <a:bodyPr wrap="square">
            <a:spAutoFit/>
          </a:bodyPr>
          <a:lstStyle/>
          <a:p>
            <a:r>
              <a:rPr lang="en-US" dirty="0">
                <a:ea typeface="ＭＳ Ｐゴシック" pitchFamily="-105" charset="-128"/>
                <a:cs typeface="ＭＳ Ｐゴシック" pitchFamily="-105" charset="-128"/>
              </a:rPr>
              <a:t>Examples include:</a:t>
            </a:r>
          </a:p>
          <a:p>
            <a:r>
              <a:rPr lang="en-US" dirty="0">
                <a:ea typeface="ＭＳ Ｐゴシック" pitchFamily="-105" charset="-128"/>
                <a:cs typeface="ＭＳ Ｐゴシック" pitchFamily="-105" charset="-128"/>
              </a:rPr>
              <a:t>NHS, police, Cabinet Office, Ministry of Justice, Ministry of </a:t>
            </a:r>
            <a:r>
              <a:rPr lang="en-US" dirty="0" err="1">
                <a:ea typeface="ＭＳ Ｐゴシック" pitchFamily="-105" charset="-128"/>
                <a:cs typeface="ＭＳ Ｐゴシック" pitchFamily="-105" charset="-128"/>
              </a:rPr>
              <a:t>Defence</a:t>
            </a:r>
            <a:r>
              <a:rPr lang="en-US" dirty="0">
                <a:ea typeface="ＭＳ Ｐゴシック" pitchFamily="-105" charset="-128"/>
                <a:cs typeface="ＭＳ Ｐゴシック" pitchFamily="-105" charset="-128"/>
              </a:rPr>
              <a:t>, MI5, Home </a:t>
            </a:r>
            <a:r>
              <a:rPr lang="en-US" dirty="0"/>
              <a:t>O</a:t>
            </a:r>
            <a:r>
              <a:rPr lang="en-US" dirty="0">
                <a:ea typeface="ＭＳ Ｐゴシック" pitchFamily="-105" charset="-128"/>
                <a:cs typeface="ＭＳ Ｐゴシック" pitchFamily="-105" charset="-128"/>
              </a:rPr>
              <a:t>ffice, Network Rail, RAF, HM Treasury, etc. </a:t>
            </a:r>
          </a:p>
        </p:txBody>
      </p:sp>
    </p:spTree>
    <p:extLst>
      <p:ext uri="{BB962C8B-B14F-4D97-AF65-F5344CB8AC3E}">
        <p14:creationId xmlns:p14="http://schemas.microsoft.com/office/powerpoint/2010/main" val="503120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(3)</a:t>
            </a:r>
            <a:br>
              <a:rPr lang="en-US" dirty="0"/>
            </a:br>
            <a:endParaRPr lang="en-US" dirty="0"/>
          </a:p>
        </p:txBody>
      </p:sp>
      <p:sp>
        <p:nvSpPr>
          <p:cNvPr id="3" name="Content Placeholder 2"/>
          <p:cNvSpPr>
            <a:spLocks noGrp="1"/>
          </p:cNvSpPr>
          <p:nvPr>
            <p:ph sz="quarter" idx="10"/>
          </p:nvPr>
        </p:nvSpPr>
        <p:spPr/>
        <p:txBody>
          <a:bodyPr/>
          <a:lstStyle/>
          <a:p>
            <a:r>
              <a:rPr lang="en-US" b="1" dirty="0">
                <a:ea typeface="ＭＳ Ｐゴシック" pitchFamily="-105" charset="-128"/>
                <a:cs typeface="ＭＳ Ｐゴシック" pitchFamily="-105" charset="-128"/>
              </a:rPr>
              <a:t>Scope</a:t>
            </a:r>
          </a:p>
          <a:p>
            <a:r>
              <a:rPr lang="en-US" dirty="0">
                <a:ea typeface="ＭＳ Ｐゴシック" pitchFamily="-105" charset="-128"/>
                <a:cs typeface="ＭＳ Ｐゴシック" pitchFamily="-105" charset="-128"/>
              </a:rPr>
              <a:t>Private sector can include: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sole traders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partnerships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corporations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limited liability corporations.  </a:t>
            </a:r>
          </a:p>
          <a:p>
            <a:r>
              <a:rPr lang="en-US" dirty="0">
                <a:ea typeface="ＭＳ Ｐゴシック" pitchFamily="-105" charset="-128"/>
                <a:cs typeface="ＭＳ Ｐゴシック" pitchFamily="-105" charset="-128"/>
              </a:rPr>
              <a:t>Examples include:</a:t>
            </a:r>
          </a:p>
          <a:p>
            <a:r>
              <a:rPr lang="en-US" dirty="0">
                <a:ea typeface="ＭＳ Ｐゴシック" pitchFamily="-105" charset="-128"/>
                <a:cs typeface="ＭＳ Ｐゴシック" pitchFamily="-105" charset="-128"/>
              </a:rPr>
              <a:t>shops, car dealerships, broadband providers, etc.</a:t>
            </a:r>
          </a:p>
          <a:p>
            <a:pPr lvl="1"/>
            <a:endParaRPr lang="en-US" dirty="0"/>
          </a:p>
        </p:txBody>
      </p:sp>
      <p:pic>
        <p:nvPicPr>
          <p:cNvPr id="1026" name="Picture 2">
            <a:extLst>
              <a:ext uri="{FF2B5EF4-FFF2-40B4-BE49-F238E27FC236}">
                <a16:creationId xmlns:a16="http://schemas.microsoft.com/office/drawing/2014/main" id="{2ED7FEC6-E4D0-C232-C9F9-753C1D50EE39}"/>
              </a:ext>
            </a:extLst>
          </p:cNvPr>
          <p:cNvPicPr>
            <a:picLocks noChangeAspect="1" noChangeArrowheads="1"/>
          </p:cNvPicPr>
          <p:nvPr/>
        </p:nvPicPr>
        <p:blipFill>
          <a:blip r:embed="rId3"/>
          <a:srcRect/>
          <a:stretch/>
        </p:blipFill>
        <p:spPr bwMode="auto">
          <a:xfrm>
            <a:off x="4901273" y="2132856"/>
            <a:ext cx="3785527" cy="2528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574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(4) </a:t>
            </a:r>
            <a:br>
              <a:rPr lang="en-US" dirty="0"/>
            </a:br>
            <a:endParaRPr lang="en-US" dirty="0"/>
          </a:p>
        </p:txBody>
      </p:sp>
      <p:sp>
        <p:nvSpPr>
          <p:cNvPr id="3" name="Content Placeholder 2"/>
          <p:cNvSpPr>
            <a:spLocks noGrp="1"/>
          </p:cNvSpPr>
          <p:nvPr>
            <p:ph sz="quarter" idx="10"/>
          </p:nvPr>
        </p:nvSpPr>
        <p:spPr>
          <a:xfrm>
            <a:off x="457200" y="1390588"/>
            <a:ext cx="8229600" cy="4248000"/>
          </a:xfrm>
        </p:spPr>
        <p:txBody>
          <a:bodyPr/>
          <a:lstStyle/>
          <a:p>
            <a:r>
              <a:rPr lang="en-US" b="1" dirty="0">
                <a:ea typeface="ＭＳ Ｐゴシック" pitchFamily="-105" charset="-128"/>
                <a:cs typeface="ＭＳ Ｐゴシック" pitchFamily="-105" charset="-128"/>
              </a:rPr>
              <a:t>Budgets: public sector</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Use a balanced budget. </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Follows the Managing Public Money guidance in terms of spending decisions and procurement/control, including value for money and compliance. </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Budget is allocated to specific government departments from central government. </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Government departments develop estimates of expenditure whilst considering available revenues.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Money must be handed back to central government if not spent by financial year end (31st March) each year. </a:t>
            </a: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1549518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(5) </a:t>
            </a:r>
            <a:br>
              <a:rPr lang="en-US" dirty="0"/>
            </a:br>
            <a:endParaRPr lang="en-US" dirty="0"/>
          </a:p>
        </p:txBody>
      </p:sp>
      <p:sp>
        <p:nvSpPr>
          <p:cNvPr id="3" name="Content Placeholder 2"/>
          <p:cNvSpPr>
            <a:spLocks noGrp="1"/>
          </p:cNvSpPr>
          <p:nvPr>
            <p:ph sz="quarter" idx="10"/>
          </p:nvPr>
        </p:nvSpPr>
        <p:spPr/>
        <p:txBody>
          <a:bodyPr/>
          <a:lstStyle/>
          <a:p>
            <a:r>
              <a:rPr lang="en-US" b="1" dirty="0">
                <a:ea typeface="ＭＳ Ｐゴシック" pitchFamily="-105" charset="-128"/>
                <a:cs typeface="ＭＳ Ｐゴシック" pitchFamily="-105" charset="-128"/>
              </a:rPr>
              <a:t>Budgets: private sector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Forecast revenues and expenses to estimate profit.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Objective is to reduce costs and increase revenue to increase the profit.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Based on estimations of income throughout the year.</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Expenses are adjusted based on income.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If profit is lower, then costs can be cut or other areas improved to increase sales. </a:t>
            </a: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4094320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(6) </a:t>
            </a:r>
            <a:br>
              <a:rPr lang="en-US" dirty="0"/>
            </a:br>
            <a:endParaRPr lang="en-US" dirty="0"/>
          </a:p>
        </p:txBody>
      </p:sp>
      <p:sp>
        <p:nvSpPr>
          <p:cNvPr id="3" name="Content Placeholder 2"/>
          <p:cNvSpPr>
            <a:spLocks noGrp="1"/>
          </p:cNvSpPr>
          <p:nvPr>
            <p:ph sz="quarter" idx="10"/>
          </p:nvPr>
        </p:nvSpPr>
        <p:spPr>
          <a:xfrm>
            <a:off x="467544" y="3933056"/>
            <a:ext cx="4618856" cy="2005340"/>
          </a:xfrm>
        </p:spPr>
        <p:txBody>
          <a:bodyPr/>
          <a:lstStyle/>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Private sector </a:t>
            </a:r>
            <a:r>
              <a:rPr lang="en-US" dirty="0" err="1">
                <a:ea typeface="ＭＳ Ｐゴシック" pitchFamily="-105" charset="-128"/>
                <a:cs typeface="ＭＳ Ｐゴシック" pitchFamily="-105" charset="-128"/>
              </a:rPr>
              <a:t>organisations</a:t>
            </a:r>
            <a:r>
              <a:rPr lang="en-US" dirty="0">
                <a:ea typeface="ＭＳ Ｐゴシック" pitchFamily="-105" charset="-128"/>
                <a:cs typeface="ＭＳ Ｐゴシック" pitchFamily="-105" charset="-128"/>
              </a:rPr>
              <a:t> can set their own processes to suit their business needs and change these when required. Examples could include recruitment, procurement or billing. </a:t>
            </a:r>
          </a:p>
          <a:p>
            <a:endParaRPr lang="en-US" dirty="0">
              <a:ea typeface="ＭＳ Ｐゴシック" pitchFamily="-105" charset="-128"/>
              <a:cs typeface="ＭＳ Ｐゴシック" pitchFamily="-105" charset="-128"/>
            </a:endParaRPr>
          </a:p>
          <a:p>
            <a:pPr lvl="1"/>
            <a:endParaRPr lang="en-US" dirty="0"/>
          </a:p>
        </p:txBody>
      </p:sp>
      <p:pic>
        <p:nvPicPr>
          <p:cNvPr id="3074" name="Picture 2">
            <a:extLst>
              <a:ext uri="{FF2B5EF4-FFF2-40B4-BE49-F238E27FC236}">
                <a16:creationId xmlns:a16="http://schemas.microsoft.com/office/drawing/2014/main" id="{C5A03F86-41C3-B12E-B836-909863038A19}"/>
              </a:ext>
            </a:extLst>
          </p:cNvPr>
          <p:cNvPicPr>
            <a:picLocks noChangeAspect="1" noChangeArrowheads="1"/>
          </p:cNvPicPr>
          <p:nvPr/>
        </p:nvPicPr>
        <p:blipFill>
          <a:blip r:embed="rId3"/>
          <a:srcRect/>
          <a:stretch/>
        </p:blipFill>
        <p:spPr bwMode="auto">
          <a:xfrm>
            <a:off x="5364088" y="4361684"/>
            <a:ext cx="3564461" cy="142578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5812B91-A69C-7B75-CB35-B2EFF25E1EED}"/>
              </a:ext>
            </a:extLst>
          </p:cNvPr>
          <p:cNvSpPr txBox="1"/>
          <p:nvPr/>
        </p:nvSpPr>
        <p:spPr>
          <a:xfrm>
            <a:off x="394135" y="1484784"/>
            <a:ext cx="8498345" cy="2246769"/>
          </a:xfrm>
          <a:prstGeom prst="rect">
            <a:avLst/>
          </a:prstGeom>
          <a:noFill/>
        </p:spPr>
        <p:txBody>
          <a:bodyPr wrap="square">
            <a:spAutoFit/>
          </a:bodyPr>
          <a:lstStyle/>
          <a:p>
            <a:r>
              <a:rPr lang="en-US" b="1" dirty="0">
                <a:ea typeface="ＭＳ Ｐゴシック" pitchFamily="-105" charset="-128"/>
                <a:cs typeface="ＭＳ Ｐゴシック" pitchFamily="-105" charset="-128"/>
              </a:rPr>
              <a:t>Processes</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Public sector </a:t>
            </a:r>
            <a:r>
              <a:rPr lang="en-US" dirty="0" err="1">
                <a:ea typeface="ＭＳ Ｐゴシック" pitchFamily="-105" charset="-128"/>
                <a:cs typeface="ＭＳ Ｐゴシック" pitchFamily="-105" charset="-128"/>
              </a:rPr>
              <a:t>organisations</a:t>
            </a:r>
            <a:r>
              <a:rPr lang="en-US" dirty="0">
                <a:ea typeface="ＭＳ Ｐゴシック" pitchFamily="-105" charset="-128"/>
                <a:cs typeface="ＭＳ Ｐゴシック" pitchFamily="-105" charset="-128"/>
              </a:rPr>
              <a:t> must follow set government processes and procedures. These apply to all government bodies and can’t be changed by individual departments or bodies. Examples include managing public money, procurements and declaring conflict of interests.</a:t>
            </a:r>
          </a:p>
        </p:txBody>
      </p:sp>
    </p:spTree>
    <p:extLst>
      <p:ext uri="{BB962C8B-B14F-4D97-AF65-F5344CB8AC3E}">
        <p14:creationId xmlns:p14="http://schemas.microsoft.com/office/powerpoint/2010/main" val="4432634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2337</TotalTime>
  <Words>740</Words>
  <Application>Microsoft Office PowerPoint</Application>
  <PresentationFormat>On-screen Show (4:3)</PresentationFormat>
  <Paragraphs>92</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3: Differences between the public and private sector </vt:lpstr>
      <vt:lpstr>Learning objectives</vt:lpstr>
      <vt:lpstr>Public and private sector </vt:lpstr>
      <vt:lpstr>Differences between public and private sector (1)  </vt:lpstr>
      <vt:lpstr>Differences between public and private sector (2)  </vt:lpstr>
      <vt:lpstr>Differences between public and private sector (3) </vt:lpstr>
      <vt:lpstr>Differences between public and private sector (4)  </vt:lpstr>
      <vt:lpstr>Differences between public and private sector (5)  </vt:lpstr>
      <vt:lpstr>Differences between public and private sector (6)  </vt:lpstr>
      <vt:lpstr>Differences between public and private sector (7)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186</cp:revision>
  <dcterms:created xsi:type="dcterms:W3CDTF">2013-05-28T00:38:54Z</dcterms:created>
  <dcterms:modified xsi:type="dcterms:W3CDTF">2022-08-10T10:27:58Z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