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3"/>
  </p:notesMasterIdLst>
  <p:handoutMasterIdLst>
    <p:handoutMasterId r:id="rId14"/>
  </p:handoutMasterIdLst>
  <p:sldIdLst>
    <p:sldId id="256" r:id="rId5"/>
    <p:sldId id="331" r:id="rId6"/>
    <p:sldId id="341" r:id="rId7"/>
    <p:sldId id="343" r:id="rId8"/>
    <p:sldId id="342" r:id="rId9"/>
    <p:sldId id="344" r:id="rId10"/>
    <p:sldId id="347"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997EC2-31A9-4487-B7C3-D6138241C7B3}" v="12" dt="2022-08-05T09:59:00.4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4"/>
    <p:restoredTop sz="86391"/>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BD997EC2-31A9-4487-B7C3-D6138241C7B3}"/>
    <pc:docChg chg="modSld">
      <pc:chgData name="Eve Thould" userId="38451c84653f422f" providerId="LiveId" clId="{BD997EC2-31A9-4487-B7C3-D6138241C7B3}" dt="2022-08-05T09:59:00.428" v="64" actId="14826"/>
      <pc:docMkLst>
        <pc:docMk/>
      </pc:docMkLst>
      <pc:sldChg chg="modSp mod">
        <pc:chgData name="Eve Thould" userId="38451c84653f422f" providerId="LiveId" clId="{BD997EC2-31A9-4487-B7C3-D6138241C7B3}" dt="2022-08-04T13:39:03.288" v="31" actId="20577"/>
        <pc:sldMkLst>
          <pc:docMk/>
          <pc:sldMk cId="0" sldId="256"/>
        </pc:sldMkLst>
        <pc:spChg chg="mod">
          <ac:chgData name="Eve Thould" userId="38451c84653f422f" providerId="LiveId" clId="{BD997EC2-31A9-4487-B7C3-D6138241C7B3}" dt="2022-08-04T13:39:03.288" v="31" actId="20577"/>
          <ac:spMkLst>
            <pc:docMk/>
            <pc:sldMk cId="0" sldId="256"/>
            <ac:spMk id="2053" creationId="{00000000-0000-0000-0000-000000000000}"/>
          </ac:spMkLst>
        </pc:spChg>
        <pc:spChg chg="mod">
          <ac:chgData name="Eve Thould" userId="38451c84653f422f" providerId="LiveId" clId="{BD997EC2-31A9-4487-B7C3-D6138241C7B3}" dt="2022-08-03T15:45:12.958" v="0" actId="20577"/>
          <ac:spMkLst>
            <pc:docMk/>
            <pc:sldMk cId="0" sldId="256"/>
            <ac:spMk id="2054" creationId="{00000000-0000-0000-0000-000000000000}"/>
          </ac:spMkLst>
        </pc:spChg>
      </pc:sldChg>
      <pc:sldChg chg="modSp mod">
        <pc:chgData name="Eve Thould" userId="38451c84653f422f" providerId="LiveId" clId="{BD997EC2-31A9-4487-B7C3-D6138241C7B3}" dt="2022-08-04T14:58:38.999" v="57" actId="20577"/>
        <pc:sldMkLst>
          <pc:docMk/>
          <pc:sldMk cId="0" sldId="331"/>
        </pc:sldMkLst>
        <pc:spChg chg="mod">
          <ac:chgData name="Eve Thould" userId="38451c84653f422f" providerId="LiveId" clId="{BD997EC2-31A9-4487-B7C3-D6138241C7B3}" dt="2022-08-04T14:58:38.999" v="57" actId="20577"/>
          <ac:spMkLst>
            <pc:docMk/>
            <pc:sldMk cId="0" sldId="331"/>
            <ac:spMk id="3" creationId="{00000000-0000-0000-0000-000000000000}"/>
          </ac:spMkLst>
        </pc:spChg>
      </pc:sldChg>
      <pc:sldChg chg="modSp modNotesTx">
        <pc:chgData name="Eve Thould" userId="38451c84653f422f" providerId="LiveId" clId="{BD997EC2-31A9-4487-B7C3-D6138241C7B3}" dt="2022-08-05T09:57:45.637" v="62" actId="1037"/>
        <pc:sldMkLst>
          <pc:docMk/>
          <pc:sldMk cId="2566656462" sldId="341"/>
        </pc:sldMkLst>
        <pc:picChg chg="mod">
          <ac:chgData name="Eve Thould" userId="38451c84653f422f" providerId="LiveId" clId="{BD997EC2-31A9-4487-B7C3-D6138241C7B3}" dt="2022-08-05T09:57:45.637" v="62" actId="1037"/>
          <ac:picMkLst>
            <pc:docMk/>
            <pc:sldMk cId="2566656462" sldId="341"/>
            <ac:picMk id="1028" creationId="{1ECFF428-0123-D24F-981E-A3E67CCCCF7E}"/>
          </ac:picMkLst>
        </pc:picChg>
      </pc:sldChg>
      <pc:sldChg chg="modSp mod modNotesTx">
        <pc:chgData name="Eve Thould" userId="38451c84653f422f" providerId="LiveId" clId="{BD997EC2-31A9-4487-B7C3-D6138241C7B3}" dt="2022-08-05T09:59:00.428" v="64" actId="14826"/>
        <pc:sldMkLst>
          <pc:docMk/>
          <pc:sldMk cId="1828142626" sldId="342"/>
        </pc:sldMkLst>
        <pc:spChg chg="mod">
          <ac:chgData name="Eve Thould" userId="38451c84653f422f" providerId="LiveId" clId="{BD997EC2-31A9-4487-B7C3-D6138241C7B3}" dt="2022-08-04T14:54:53.234" v="37" actId="20577"/>
          <ac:spMkLst>
            <pc:docMk/>
            <pc:sldMk cId="1828142626" sldId="342"/>
            <ac:spMk id="3" creationId="{00000000-0000-0000-0000-000000000000}"/>
          </ac:spMkLst>
        </pc:spChg>
        <pc:picChg chg="mod">
          <ac:chgData name="Eve Thould" userId="38451c84653f422f" providerId="LiveId" clId="{BD997EC2-31A9-4487-B7C3-D6138241C7B3}" dt="2022-08-05T09:59:00.428" v="64" actId="14826"/>
          <ac:picMkLst>
            <pc:docMk/>
            <pc:sldMk cId="1828142626" sldId="342"/>
            <ac:picMk id="3074" creationId="{A62C12D5-30F7-4E4A-B21D-F4E15D909032}"/>
          </ac:picMkLst>
        </pc:picChg>
      </pc:sldChg>
      <pc:sldChg chg="modSp modNotesTx">
        <pc:chgData name="Eve Thould" userId="38451c84653f422f" providerId="LiveId" clId="{BD997EC2-31A9-4487-B7C3-D6138241C7B3}" dt="2022-08-05T09:58:23.507" v="63" actId="14826"/>
        <pc:sldMkLst>
          <pc:docMk/>
          <pc:sldMk cId="1469527858" sldId="343"/>
        </pc:sldMkLst>
        <pc:picChg chg="mod">
          <ac:chgData name="Eve Thould" userId="38451c84653f422f" providerId="LiveId" clId="{BD997EC2-31A9-4487-B7C3-D6138241C7B3}" dt="2022-08-05T09:58:23.507" v="63" actId="14826"/>
          <ac:picMkLst>
            <pc:docMk/>
            <pc:sldMk cId="1469527858" sldId="343"/>
            <ac:picMk id="4" creationId="{D4BB2885-49D1-B849-B8E0-09943CB41563}"/>
          </ac:picMkLst>
        </pc:picChg>
      </pc:sldChg>
      <pc:sldChg chg="modSp mod">
        <pc:chgData name="Eve Thould" userId="38451c84653f422f" providerId="LiveId" clId="{BD997EC2-31A9-4487-B7C3-D6138241C7B3}" dt="2022-08-04T14:55:47.428" v="54" actId="1035"/>
        <pc:sldMkLst>
          <pc:docMk/>
          <pc:sldMk cId="3573847851" sldId="344"/>
        </pc:sldMkLst>
        <pc:spChg chg="mod">
          <ac:chgData name="Eve Thould" userId="38451c84653f422f" providerId="LiveId" clId="{BD997EC2-31A9-4487-B7C3-D6138241C7B3}" dt="2022-08-04T14:55:47.428" v="54" actId="1035"/>
          <ac:spMkLst>
            <pc:docMk/>
            <pc:sldMk cId="3573847851" sldId="344"/>
            <ac:spMk id="3" creationId="{00000000-0000-0000-0000-000000000000}"/>
          </ac:spMkLst>
        </pc:spChg>
      </pc:sldChg>
      <pc:sldChg chg="modSp mod">
        <pc:chgData name="Eve Thould" userId="38451c84653f422f" providerId="LiveId" clId="{BD997EC2-31A9-4487-B7C3-D6138241C7B3}" dt="2022-08-04T14:55:18.572" v="52" actId="20577"/>
        <pc:sldMkLst>
          <pc:docMk/>
          <pc:sldMk cId="876715204" sldId="349"/>
        </pc:sldMkLst>
        <pc:spChg chg="mod">
          <ac:chgData name="Eve Thould" userId="38451c84653f422f" providerId="LiveId" clId="{BD997EC2-31A9-4487-B7C3-D6138241C7B3}" dt="2022-08-04T14:55:18.572" v="52" actId="20577"/>
          <ac:spMkLst>
            <pc:docMk/>
            <pc:sldMk cId="876715204" sldId="349"/>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the term’s quality and compliance and where they have seen these terms before including any relevant experience or exposure to these areas </a:t>
            </a:r>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the following: </a:t>
            </a:r>
            <a:r>
              <a:rPr lang="en-US" b="1" dirty="0">
                <a:ea typeface="ＭＳ Ｐゴシック" pitchFamily="-105" charset="-128"/>
                <a:cs typeface="ＭＳ Ｐゴシック" pitchFamily="-105" charset="-128"/>
              </a:rPr>
              <a:t>Can you think of an example of a poor-quality product and service, and how this would affect you as a customer?</a:t>
            </a: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learners to share their real-life examples of receiving a poor-quality product or service and how this made them feel. Learners should be encouraged to share their experiences with the class.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47625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a:t>
            </a:r>
            <a:br>
              <a:rPr lang="en-GB" sz="1200" b="0" i="1" kern="1200" dirty="0">
                <a:solidFill>
                  <a:schemeClr val="tx1"/>
                </a:solidFill>
                <a:effectLst/>
                <a:latin typeface="Arial" charset="0"/>
                <a:ea typeface="ＭＳ Ｐゴシック" charset="-128"/>
                <a:cs typeface="ＭＳ Ｐゴシック" charset="-128"/>
              </a:rPr>
            </a:b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the following: </a:t>
            </a:r>
            <a:r>
              <a:rPr lang="en-US" b="1" dirty="0">
                <a:ea typeface="ＭＳ Ｐゴシック" pitchFamily="-105" charset="-128"/>
                <a:cs typeface="ＭＳ Ｐゴシック" pitchFamily="-105" charset="-128"/>
              </a:rPr>
              <a:t>Can you think of an example of how someone could be non-compliant?</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br>
              <a:rPr lang="en-GB" sz="1200" b="0" i="1" kern="1200" dirty="0">
                <a:solidFill>
                  <a:schemeClr val="tx1"/>
                </a:solidFill>
                <a:effectLst/>
                <a:latin typeface="Arial" charset="0"/>
                <a:ea typeface="ＭＳ Ｐゴシック" charset="-128"/>
                <a:cs typeface="ＭＳ Ｐゴシック" charset="-128"/>
              </a:rPr>
            </a:br>
            <a:r>
              <a:rPr lang="en-GB" sz="1200" b="0" i="1" kern="1200" dirty="0">
                <a:solidFill>
                  <a:schemeClr val="tx1"/>
                </a:solidFill>
                <a:effectLst/>
                <a:latin typeface="Arial" charset="0"/>
                <a:ea typeface="ＭＳ Ｐゴシック" charset="-128"/>
                <a:cs typeface="ＭＳ Ｐゴシック" charset="-128"/>
              </a:rPr>
              <a:t>Opportunity for learners to share their real-life examples of someone not following process or procedures.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992314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other types of policies and procedures that could exist perhaps within an educational setting that they may have come across before.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8181996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other types of policies and procedures that could exist perhaps within an educational setting that they may have come across before. </a:t>
            </a:r>
          </a:p>
          <a:p>
            <a:endParaRPr lang="en-GB" sz="1200" b="0" i="1" kern="1200" dirty="0">
              <a:solidFill>
                <a:schemeClr val="tx1"/>
              </a:solidFill>
              <a:effectLst/>
              <a:latin typeface="Arial" charset="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the following: </a:t>
            </a:r>
            <a:r>
              <a:rPr lang="en-US" b="1" dirty="0">
                <a:ea typeface="ＭＳ Ｐゴシック" pitchFamily="-105" charset="-128"/>
                <a:cs typeface="ＭＳ Ｐゴシック" pitchFamily="-105" charset="-128"/>
              </a:rPr>
              <a:t>What types of work tasks could be documented in the form of a process checklist?</a:t>
            </a:r>
            <a:endParaRPr lang="en-GB" sz="1200" b="0" i="1" kern="1200" dirty="0">
              <a:solidFill>
                <a:schemeClr val="tx1"/>
              </a:solidFill>
              <a:effectLst/>
              <a:latin typeface="Arial" charset="0"/>
              <a:ea typeface="ＭＳ Ｐゴシック" charset="-128"/>
              <a:cs typeface="ＭＳ Ｐゴシック" charset="-128"/>
            </a:endParaRPr>
          </a:p>
          <a:p>
            <a:endParaRPr lang="en-GB" sz="1200" b="0" i="1" kern="1200" dirty="0">
              <a:solidFill>
                <a:schemeClr val="tx1"/>
              </a:solidFill>
              <a:effectLst/>
              <a:latin typeface="Arial" charset="0"/>
              <a:ea typeface="ＭＳ Ｐゴシック" charset="-128"/>
              <a:cs typeface="ＭＳ Ｐゴシック" charset="-128"/>
            </a:endParaRPr>
          </a:p>
          <a:p>
            <a:r>
              <a:rPr lang="en-GB" sz="1200" b="0" i="1" kern="1200" dirty="0">
                <a:solidFill>
                  <a:schemeClr val="tx1"/>
                </a:solidFill>
                <a:effectLst/>
                <a:latin typeface="Arial" charset="0"/>
                <a:ea typeface="ＭＳ Ｐゴシック" charset="-128"/>
                <a:cs typeface="ＭＳ Ｐゴシック" charset="-128"/>
              </a:rPr>
              <a:t>Opportunity for learners to share their knowledge of quality assurance activities and think of how this could be applied to work tasks being completed. These tasks could include new employees joining the organisation, arranging meetings, employees leaving the business or managing employee expenses.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770181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193575"/>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483768" y="6068554"/>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45513637-D8BF-C3FA-0415-174D17CC1053}"/>
              </a:ext>
            </a:extLst>
          </p:cNvPr>
          <p:cNvPicPr>
            <a:picLocks noChangeAspect="1"/>
          </p:cNvPicPr>
          <p:nvPr userDrawn="1"/>
        </p:nvPicPr>
        <p:blipFill>
          <a:blip r:embed="rId4"/>
          <a:stretch>
            <a:fillRect/>
          </a:stretch>
        </p:blipFill>
        <p:spPr>
          <a:xfrm>
            <a:off x="8156448" y="5931909"/>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Quality and compliance</a:t>
            </a:r>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 Quality </a:t>
            </a:r>
            <a:r>
              <a:rPr lang="en-GB">
                <a:ea typeface="ＭＳ Ｐゴシック" pitchFamily="-105" charset="-128"/>
                <a:cs typeface="ＭＳ Ｐゴシック" pitchFamily="-105" charset="-128"/>
              </a:rPr>
              <a:t>assurance activities</a:t>
            </a:r>
            <a:endParaRPr lang="en-GB" dirty="0">
              <a:ea typeface="ＭＳ Ｐゴシック" pitchFamily="-105" charset="-128"/>
              <a:cs typeface="ＭＳ Ｐゴシック" pitchFamily="-105"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US" dirty="0"/>
              <a:t>understand the difference between maintaining and improving quality</a:t>
            </a:r>
          </a:p>
          <a:p>
            <a:pPr lvl="1"/>
            <a:r>
              <a:rPr lang="en-GB" dirty="0">
                <a:ea typeface="ＭＳ Ｐゴシック" pitchFamily="-105" charset="-128"/>
                <a:cs typeface="ＭＳ Ｐゴシック" pitchFamily="-105" charset="-128"/>
              </a:rPr>
              <a:t>understand the different types of quality assurance activities that can be carried out by organisations to identify quality issues. </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 and compliance </a:t>
            </a:r>
          </a:p>
        </p:txBody>
      </p:sp>
      <p:sp>
        <p:nvSpPr>
          <p:cNvPr id="3" name="Content Placeholder 2"/>
          <p:cNvSpPr>
            <a:spLocks noGrp="1"/>
          </p:cNvSpPr>
          <p:nvPr>
            <p:ph sz="quarter" idx="10"/>
          </p:nvPr>
        </p:nvSpPr>
        <p:spPr>
          <a:xfrm>
            <a:off x="457200" y="1512000"/>
            <a:ext cx="4762872" cy="4248000"/>
          </a:xfrm>
        </p:spPr>
        <p:txBody>
          <a:bodyPr/>
          <a:lstStyle/>
          <a:p>
            <a:pPr marL="0" lvl="1" indent="0">
              <a:buNone/>
            </a:pPr>
            <a:r>
              <a:rPr lang="en-US" dirty="0"/>
              <a:t>It is important to understand the difference between quality and compliance in organisations. They are both crucial to improving how an organisation is run and making sure the organisation remains compliant. </a:t>
            </a:r>
          </a:p>
          <a:p>
            <a:pPr marL="0" lvl="1" indent="0">
              <a:buNone/>
            </a:pPr>
            <a:r>
              <a:rPr lang="en-US" b="1" dirty="0"/>
              <a:t>Quality</a:t>
            </a:r>
            <a:r>
              <a:rPr lang="en-US" dirty="0"/>
              <a:t> is the standard of something as measured against other similar products or services, ensuring its ability to satisfy given needs. </a:t>
            </a:r>
          </a:p>
          <a:p>
            <a:pPr marL="0" lvl="1" indent="0">
              <a:buNone/>
            </a:pPr>
            <a:r>
              <a:rPr lang="en-US" b="1" dirty="0"/>
              <a:t>Compliance</a:t>
            </a:r>
            <a:r>
              <a:rPr lang="en-US" dirty="0"/>
              <a:t> is the act of complying with processes, requirements, standards or regulations.</a:t>
            </a:r>
          </a:p>
        </p:txBody>
      </p:sp>
      <p:pic>
        <p:nvPicPr>
          <p:cNvPr id="1028" name="Picture 4">
            <a:extLst>
              <a:ext uri="{FF2B5EF4-FFF2-40B4-BE49-F238E27FC236}">
                <a16:creationId xmlns:a16="http://schemas.microsoft.com/office/drawing/2014/main" id="{1ECFF428-0123-D24F-981E-A3E67CCCCF7E}"/>
              </a:ext>
            </a:extLst>
          </p:cNvPr>
          <p:cNvPicPr>
            <a:picLocks noChangeAspect="1" noChangeArrowheads="1"/>
          </p:cNvPicPr>
          <p:nvPr/>
        </p:nvPicPr>
        <p:blipFill>
          <a:blip r:embed="rId3"/>
          <a:srcRect/>
          <a:stretch/>
        </p:blipFill>
        <p:spPr bwMode="auto">
          <a:xfrm>
            <a:off x="5292080" y="1695636"/>
            <a:ext cx="3466728" cy="3466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a:t>
            </a:r>
          </a:p>
        </p:txBody>
      </p:sp>
      <p:sp>
        <p:nvSpPr>
          <p:cNvPr id="3" name="Content Placeholder 2"/>
          <p:cNvSpPr>
            <a:spLocks noGrp="1"/>
          </p:cNvSpPr>
          <p:nvPr>
            <p:ph sz="quarter" idx="10"/>
          </p:nvPr>
        </p:nvSpPr>
        <p:spPr>
          <a:xfrm>
            <a:off x="457200" y="1512000"/>
            <a:ext cx="4762872" cy="4581296"/>
          </a:xfrm>
        </p:spPr>
        <p:txBody>
          <a:bodyPr/>
          <a:lstStyle/>
          <a:p>
            <a:r>
              <a:rPr lang="en-US" dirty="0">
                <a:ea typeface="ＭＳ Ｐゴシック" pitchFamily="-105" charset="-128"/>
                <a:cs typeface="ＭＳ Ｐゴシック" pitchFamily="-105" charset="-128"/>
              </a:rPr>
              <a:t>Quality is ensuring that the minimum standard for customer expectations is met.  </a:t>
            </a:r>
          </a:p>
          <a:p>
            <a:r>
              <a:rPr lang="en-US" dirty="0">
                <a:ea typeface="ＭＳ Ｐゴシック" pitchFamily="-105" charset="-128"/>
                <a:cs typeface="ＭＳ Ｐゴシック" pitchFamily="-105" charset="-128"/>
              </a:rPr>
              <a:t>Examples of high quality could include:</a:t>
            </a:r>
          </a:p>
          <a:p>
            <a:pPr lvl="1"/>
            <a:r>
              <a:rPr lang="en-GB" dirty="0"/>
              <a:t>a product that does not break and uses premium components  </a:t>
            </a:r>
          </a:p>
          <a:p>
            <a:pPr lvl="1"/>
            <a:r>
              <a:rPr lang="en-GB" dirty="0"/>
              <a:t>a service that is delivered as expected, to a high standard and within the agree cost limit. </a:t>
            </a:r>
          </a:p>
          <a:p>
            <a:pPr marL="0" lvl="1" indent="0">
              <a:buNone/>
            </a:pPr>
            <a:r>
              <a:rPr lang="en-GB" dirty="0"/>
              <a:t>Quality assurance measures are used to ensure the quality is maintained and continually improved. </a:t>
            </a: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pic>
        <p:nvPicPr>
          <p:cNvPr id="4" name="Picture 2">
            <a:extLst>
              <a:ext uri="{FF2B5EF4-FFF2-40B4-BE49-F238E27FC236}">
                <a16:creationId xmlns:a16="http://schemas.microsoft.com/office/drawing/2014/main" id="{D4BB2885-49D1-B849-B8E0-09943CB41563}"/>
              </a:ext>
            </a:extLst>
          </p:cNvPr>
          <p:cNvPicPr>
            <a:picLocks noChangeAspect="1" noChangeArrowheads="1"/>
          </p:cNvPicPr>
          <p:nvPr/>
        </p:nvPicPr>
        <p:blipFill>
          <a:blip r:embed="rId3"/>
          <a:srcRect/>
          <a:stretch/>
        </p:blipFill>
        <p:spPr bwMode="auto">
          <a:xfrm>
            <a:off x="5364088" y="2335796"/>
            <a:ext cx="3682752" cy="24600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9527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Compliance</a:t>
            </a:r>
          </a:p>
        </p:txBody>
      </p:sp>
      <p:sp>
        <p:nvSpPr>
          <p:cNvPr id="3" name="Content Placeholder 2"/>
          <p:cNvSpPr>
            <a:spLocks noGrp="1"/>
          </p:cNvSpPr>
          <p:nvPr>
            <p:ph sz="quarter" idx="10"/>
          </p:nvPr>
        </p:nvSpPr>
        <p:spPr>
          <a:xfrm>
            <a:off x="457200" y="1512000"/>
            <a:ext cx="5410944" cy="4248000"/>
          </a:xfrm>
        </p:spPr>
        <p:txBody>
          <a:bodyPr/>
          <a:lstStyle/>
          <a:p>
            <a:r>
              <a:rPr lang="en-US" dirty="0">
                <a:ea typeface="ＭＳ Ｐゴシック" pitchFamily="-105" charset="-128"/>
                <a:cs typeface="ＭＳ Ｐゴシック" pitchFamily="-105" charset="-128"/>
              </a:rPr>
              <a:t>Compliance is the act of complying with a command.</a:t>
            </a:r>
          </a:p>
          <a:p>
            <a:r>
              <a:rPr lang="en-US" dirty="0">
                <a:ea typeface="ＭＳ Ｐゴシック" pitchFamily="-105" charset="-128"/>
                <a:cs typeface="ＭＳ Ｐゴシック" pitchFamily="-105" charset="-128"/>
              </a:rPr>
              <a:t>Examples of being compliant could include: </a:t>
            </a:r>
          </a:p>
          <a:p>
            <a:pPr lvl="1"/>
            <a:r>
              <a:rPr lang="en-US" dirty="0"/>
              <a:t>ensuring to follow GDPR when handling personal data in your job role</a:t>
            </a:r>
          </a:p>
          <a:p>
            <a:pPr lvl="1"/>
            <a:r>
              <a:rPr lang="en-US" dirty="0"/>
              <a:t>referencing and following company policies when booking annual leave </a:t>
            </a:r>
          </a:p>
          <a:p>
            <a:pPr lvl="1"/>
            <a:r>
              <a:rPr lang="en-US" dirty="0"/>
              <a:t>completing work tasks as per the process flow charts, not skipping any steps. </a:t>
            </a:r>
          </a:p>
          <a:p>
            <a:pPr lvl="1"/>
            <a:endParaRPr lang="en-US" dirty="0"/>
          </a:p>
        </p:txBody>
      </p:sp>
      <p:pic>
        <p:nvPicPr>
          <p:cNvPr id="3074" name="Picture 2">
            <a:extLst>
              <a:ext uri="{FF2B5EF4-FFF2-40B4-BE49-F238E27FC236}">
                <a16:creationId xmlns:a16="http://schemas.microsoft.com/office/drawing/2014/main" id="{A62C12D5-30F7-4E4A-B21D-F4E15D909032}"/>
              </a:ext>
            </a:extLst>
          </p:cNvPr>
          <p:cNvPicPr>
            <a:picLocks noChangeAspect="1" noChangeArrowheads="1"/>
          </p:cNvPicPr>
          <p:nvPr/>
        </p:nvPicPr>
        <p:blipFill>
          <a:blip r:embed="rId3"/>
          <a:srcRect/>
          <a:stretch/>
        </p:blipFill>
        <p:spPr bwMode="auto">
          <a:xfrm>
            <a:off x="5664610" y="1440217"/>
            <a:ext cx="3022190" cy="24444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8142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quality assurance activities (1)</a:t>
            </a:r>
          </a:p>
        </p:txBody>
      </p:sp>
      <p:sp>
        <p:nvSpPr>
          <p:cNvPr id="3" name="Content Placeholder 2"/>
          <p:cNvSpPr>
            <a:spLocks noGrp="1"/>
          </p:cNvSpPr>
          <p:nvPr>
            <p:ph sz="quarter" idx="10"/>
          </p:nvPr>
        </p:nvSpPr>
        <p:spPr>
          <a:xfrm>
            <a:off x="457200" y="1412776"/>
            <a:ext cx="8229600" cy="4248000"/>
          </a:xfrm>
        </p:spPr>
        <p:txBody>
          <a:bodyPr/>
          <a:lstStyle/>
          <a:p>
            <a:pPr>
              <a:spcBef>
                <a:spcPts val="700"/>
              </a:spcBef>
              <a:spcAft>
                <a:spcPts val="700"/>
              </a:spcAft>
            </a:pPr>
            <a:r>
              <a:rPr lang="en-US" dirty="0">
                <a:ea typeface="ＭＳ Ｐゴシック" pitchFamily="-105" charset="-128"/>
                <a:cs typeface="ＭＳ Ｐゴシック" pitchFamily="-105" charset="-128"/>
              </a:rPr>
              <a:t>Quality assurance is the process used to ensure a product or service is meeting their quality standards. There are many different types of quality assurance activities which are used to ensure the standards are being maintained or achieved. </a:t>
            </a:r>
          </a:p>
          <a:p>
            <a:pPr>
              <a:spcBef>
                <a:spcPts val="700"/>
              </a:spcBef>
              <a:spcAft>
                <a:spcPts val="700"/>
              </a:spcAft>
            </a:pPr>
            <a:r>
              <a:rPr lang="en-US" b="1" dirty="0">
                <a:ea typeface="ＭＳ Ｐゴシック" pitchFamily="-105" charset="-128"/>
                <a:cs typeface="ＭＳ Ｐゴシック" pitchFamily="-105" charset="-128"/>
              </a:rPr>
              <a:t>Examples of quality assurance activities include: </a:t>
            </a:r>
          </a:p>
          <a:p>
            <a:pPr marL="342900" indent="-342900">
              <a:spcBef>
                <a:spcPts val="700"/>
              </a:spcBef>
              <a:spcAft>
                <a:spcPts val="700"/>
              </a:spcAft>
              <a:buClr>
                <a:srgbClr val="0070C0"/>
              </a:buClr>
              <a:buFont typeface="Arial" panose="020B0604020202020204" pitchFamily="34" charset="0"/>
              <a:buChar char="•"/>
            </a:pPr>
            <a:r>
              <a:rPr lang="en-US" b="1" dirty="0">
                <a:ea typeface="ＭＳ Ｐゴシック" pitchFamily="-105" charset="-128"/>
                <a:cs typeface="ＭＳ Ｐゴシック" pitchFamily="-105" charset="-128"/>
              </a:rPr>
              <a:t>Process checklists: </a:t>
            </a:r>
            <a:r>
              <a:rPr lang="en-US" dirty="0">
                <a:ea typeface="ＭＳ Ｐゴシック" pitchFamily="-105" charset="-128"/>
                <a:cs typeface="ＭＳ Ｐゴシック" pitchFamily="-105" charset="-128"/>
              </a:rPr>
              <a:t>Provides step-by-step detail on how a process should be carried out. This could, for example, be how to open a new customer file or how to use a certain machine. Checklists are vital in ensuring all staff follow the same correct approach, therefore improving consistency and accuracy of the process. </a:t>
            </a:r>
          </a:p>
          <a:p>
            <a:pPr marL="342900" indent="-342900">
              <a:spcBef>
                <a:spcPts val="700"/>
              </a:spcBef>
              <a:spcAft>
                <a:spcPts val="700"/>
              </a:spcAft>
              <a:buClr>
                <a:srgbClr val="0070C0"/>
              </a:buClr>
              <a:buFont typeface="Arial" panose="020B0604020202020204" pitchFamily="34" charset="0"/>
              <a:buChar char="•"/>
            </a:pPr>
            <a:r>
              <a:rPr lang="en-US" b="1" dirty="0">
                <a:ea typeface="ＭＳ Ｐゴシック" pitchFamily="-105" charset="-128"/>
                <a:cs typeface="ＭＳ Ｐゴシック" pitchFamily="-105" charset="-128"/>
              </a:rPr>
              <a:t>Quality standards: </a:t>
            </a:r>
            <a:r>
              <a:rPr lang="en-US" dirty="0">
                <a:ea typeface="ＭＳ Ｐゴシック" pitchFamily="-105" charset="-128"/>
                <a:cs typeface="ＭＳ Ｐゴシック" pitchFamily="-105" charset="-128"/>
              </a:rPr>
              <a:t>These are requirements, specifications, guidelines, or characteristics that can be used to ensure that products, processes and services are being used as expected.</a:t>
            </a:r>
          </a:p>
          <a:p>
            <a:endParaRPr lang="en-US" dirty="0">
              <a:ea typeface="ＭＳ Ｐゴシック" pitchFamily="-105" charset="-128"/>
              <a:cs typeface="ＭＳ Ｐゴシック" pitchFamily="-105" charset="-128"/>
            </a:endParaRPr>
          </a:p>
          <a:p>
            <a:pPr lvl="1"/>
            <a:endParaRPr lang="en-US" dirty="0"/>
          </a:p>
        </p:txBody>
      </p:sp>
    </p:spTree>
    <p:extLst>
      <p:ext uri="{BB962C8B-B14F-4D97-AF65-F5344CB8AC3E}">
        <p14:creationId xmlns:p14="http://schemas.microsoft.com/office/powerpoint/2010/main" val="35738478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quality assurance activities (2)</a:t>
            </a:r>
          </a:p>
        </p:txBody>
      </p:sp>
      <p:sp>
        <p:nvSpPr>
          <p:cNvPr id="3" name="Content Placeholder 2"/>
          <p:cNvSpPr>
            <a:spLocks noGrp="1"/>
          </p:cNvSpPr>
          <p:nvPr>
            <p:ph sz="quarter" idx="10"/>
          </p:nvPr>
        </p:nvSpPr>
        <p:spPr/>
        <p:txBody>
          <a:bodyPr/>
          <a:lstStyle/>
          <a:p>
            <a:pPr marL="342900" indent="-342900">
              <a:buClr>
                <a:srgbClr val="0070C0"/>
              </a:buClr>
              <a:buFont typeface="Arial" panose="020B0604020202020204" pitchFamily="34" charset="0"/>
              <a:buChar char="•"/>
            </a:pPr>
            <a:r>
              <a:rPr lang="en-US" b="1" dirty="0">
                <a:ea typeface="ＭＳ Ｐゴシック" pitchFamily="-105" charset="-128"/>
                <a:cs typeface="ＭＳ Ｐゴシック" pitchFamily="-105" charset="-128"/>
              </a:rPr>
              <a:t>Audits and inspections: </a:t>
            </a:r>
            <a:r>
              <a:rPr lang="en-US" dirty="0">
                <a:ea typeface="ＭＳ Ｐゴシック" pitchFamily="-105" charset="-128"/>
                <a:cs typeface="ＭＳ Ｐゴシック" pitchFamily="-105" charset="-128"/>
              </a:rPr>
              <a:t>Organisations regularly carry out audits on specific processes to ensure they are being followed and to identify any inconsistencies or areas for improvement. Auditors usually would be members of staff from other departments. </a:t>
            </a:r>
          </a:p>
          <a:p>
            <a:pPr marL="342900" indent="-342900">
              <a:buClr>
                <a:srgbClr val="0070C0"/>
              </a:buClr>
              <a:buFont typeface="Arial" panose="020B0604020202020204" pitchFamily="34" charset="0"/>
              <a:buChar char="•"/>
            </a:pPr>
            <a:r>
              <a:rPr lang="en-US" b="1" dirty="0">
                <a:ea typeface="ＭＳ Ｐゴシック" pitchFamily="-105" charset="-128"/>
                <a:cs typeface="ＭＳ Ｐゴシック" pitchFamily="-105" charset="-128"/>
              </a:rPr>
              <a:t>Peer reviews: </a:t>
            </a:r>
            <a:r>
              <a:rPr lang="en-US" dirty="0">
                <a:ea typeface="ＭＳ Ｐゴシック" pitchFamily="-105" charset="-128"/>
                <a:cs typeface="ＭＳ Ｐゴシック" pitchFamily="-105" charset="-128"/>
              </a:rPr>
              <a:t>Peer reviews can be used a ’secondary sense check’, where your peer reviews your work before being submitted. An example could be checking a product after production to ensure it meets requirements before shipping to the customer. </a:t>
            </a:r>
          </a:p>
          <a:p>
            <a:pPr marL="342900" indent="-342900">
              <a:buClr>
                <a:srgbClr val="0070C0"/>
              </a:buClr>
              <a:buFont typeface="Arial" panose="020B0604020202020204" pitchFamily="34" charset="0"/>
              <a:buChar char="•"/>
            </a:pPr>
            <a:r>
              <a:rPr lang="en-US" b="1" dirty="0">
                <a:ea typeface="ＭＳ Ｐゴシック" pitchFamily="-105" charset="-128"/>
                <a:cs typeface="ＭＳ Ｐゴシック" pitchFamily="-105" charset="-128"/>
              </a:rPr>
              <a:t>Testing: </a:t>
            </a:r>
            <a:r>
              <a:rPr lang="en-US" dirty="0">
                <a:ea typeface="ＭＳ Ｐゴシック" pitchFamily="-105" charset="-128"/>
                <a:cs typeface="ＭＳ Ｐゴシック" pitchFamily="-105" charset="-128"/>
              </a:rPr>
              <a:t>Testing should be carried out on a product or service before launching to ensure it is fully working correctly and safely. Testing could be completed by test users and could use other methods such as referencing a process checklist. </a:t>
            </a:r>
          </a:p>
          <a:p>
            <a:endParaRPr lang="en-US" dirty="0">
              <a:ea typeface="ＭＳ Ｐゴシック" pitchFamily="-105" charset="-128"/>
              <a:cs typeface="ＭＳ Ｐゴシック" pitchFamily="-105" charset="-128"/>
            </a:endParaRPr>
          </a:p>
          <a:p>
            <a:pPr lvl="1"/>
            <a:endParaRPr lang="en-US" dirty="0"/>
          </a:p>
        </p:txBody>
      </p:sp>
    </p:spTree>
    <p:extLst>
      <p:ext uri="{BB962C8B-B14F-4D97-AF65-F5344CB8AC3E}">
        <p14:creationId xmlns:p14="http://schemas.microsoft.com/office/powerpoint/2010/main" val="25714400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24082144-C1A8-988D-0950-D745E675E7E1}"/>
              </a:ext>
            </a:extLst>
          </p:cNvPr>
          <p:cNvSpPr txBox="1"/>
          <p:nvPr/>
        </p:nvSpPr>
        <p:spPr>
          <a:xfrm>
            <a:off x="2123728"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1420</TotalTime>
  <Words>851</Words>
  <Application>Microsoft Office PowerPoint</Application>
  <PresentationFormat>On-screen Show (4:3)</PresentationFormat>
  <Paragraphs>60</Paragraphs>
  <Slides>8</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Lucida Grande</vt:lpstr>
      <vt:lpstr>Times New Roman</vt:lpstr>
      <vt:lpstr>Default Design</vt:lpstr>
      <vt:lpstr>PowerPoint 1: Quality assurance activities</vt:lpstr>
      <vt:lpstr>Learning objectives</vt:lpstr>
      <vt:lpstr>Quality and compliance </vt:lpstr>
      <vt:lpstr>Quality</vt:lpstr>
      <vt:lpstr>Compliance</vt:lpstr>
      <vt:lpstr>Types of quality assurance activities (1)</vt:lpstr>
      <vt:lpstr>Types of quality assurance activities (2)</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174</cp:revision>
  <dcterms:created xsi:type="dcterms:W3CDTF">2013-05-28T00:38:54Z</dcterms:created>
  <dcterms:modified xsi:type="dcterms:W3CDTF">2022-08-10T10:17:12Z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