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4" r:id="rId8"/>
    <p:sldId id="355" r:id="rId9"/>
    <p:sldId id="349" r:id="rId10"/>
    <p:sldId id="350" r:id="rId11"/>
    <p:sldId id="351" r:id="rId12"/>
    <p:sldId id="352" r:id="rId13"/>
    <p:sldId id="353"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7F914F-DFF8-47AA-8095-0C9D69F1EFC8}" v="52" dt="2022-08-08T13:33:32.1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23"/>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07F914F-DFF8-47AA-8095-0C9D69F1EFC8}"/>
    <pc:docChg chg="modSld">
      <pc:chgData name="Eve Thould" userId="38451c84653f422f" providerId="LiveId" clId="{807F914F-DFF8-47AA-8095-0C9D69F1EFC8}" dt="2022-08-08T13:33:32.137" v="90" actId="14826"/>
      <pc:docMkLst>
        <pc:docMk/>
      </pc:docMkLst>
      <pc:sldChg chg="modSp mod">
        <pc:chgData name="Eve Thould" userId="38451c84653f422f" providerId="LiveId" clId="{807F914F-DFF8-47AA-8095-0C9D69F1EFC8}" dt="2022-08-04T13:41:16.282" v="27" actId="20577"/>
        <pc:sldMkLst>
          <pc:docMk/>
          <pc:sldMk cId="0" sldId="256"/>
        </pc:sldMkLst>
        <pc:spChg chg="mod">
          <ac:chgData name="Eve Thould" userId="38451c84653f422f" providerId="LiveId" clId="{807F914F-DFF8-47AA-8095-0C9D69F1EFC8}" dt="2022-08-04T13:41:16.282" v="27" actId="20577"/>
          <ac:spMkLst>
            <pc:docMk/>
            <pc:sldMk cId="0" sldId="256"/>
            <ac:spMk id="2053" creationId="{00000000-0000-0000-0000-000000000000}"/>
          </ac:spMkLst>
        </pc:spChg>
        <pc:spChg chg="mod">
          <ac:chgData name="Eve Thould" userId="38451c84653f422f" providerId="LiveId" clId="{807F914F-DFF8-47AA-8095-0C9D69F1EFC8}" dt="2022-08-03T15:46:29.291" v="0" actId="20577"/>
          <ac:spMkLst>
            <pc:docMk/>
            <pc:sldMk cId="0" sldId="256"/>
            <ac:spMk id="2054" creationId="{00000000-0000-0000-0000-000000000000}"/>
          </ac:spMkLst>
        </pc:spChg>
      </pc:sldChg>
      <pc:sldChg chg="modSp mod">
        <pc:chgData name="Eve Thould" userId="38451c84653f422f" providerId="LiveId" clId="{807F914F-DFF8-47AA-8095-0C9D69F1EFC8}" dt="2022-08-04T15:07:08.211" v="30" actId="20577"/>
        <pc:sldMkLst>
          <pc:docMk/>
          <pc:sldMk cId="0" sldId="331"/>
        </pc:sldMkLst>
        <pc:spChg chg="mod">
          <ac:chgData name="Eve Thould" userId="38451c84653f422f" providerId="LiveId" clId="{807F914F-DFF8-47AA-8095-0C9D69F1EFC8}" dt="2022-08-04T15:07:08.211" v="30" actId="20577"/>
          <ac:spMkLst>
            <pc:docMk/>
            <pc:sldMk cId="0" sldId="331"/>
            <ac:spMk id="3" creationId="{00000000-0000-0000-0000-000000000000}"/>
          </ac:spMkLst>
        </pc:spChg>
      </pc:sldChg>
      <pc:sldChg chg="modSp modNotesTx">
        <pc:chgData name="Eve Thould" userId="38451c84653f422f" providerId="LiveId" clId="{807F914F-DFF8-47AA-8095-0C9D69F1EFC8}" dt="2022-08-07T21:58:40.617" v="36" actId="14826"/>
        <pc:sldMkLst>
          <pc:docMk/>
          <pc:sldMk cId="2566656462" sldId="341"/>
        </pc:sldMkLst>
        <pc:picChg chg="mod">
          <ac:chgData name="Eve Thould" userId="38451c84653f422f" providerId="LiveId" clId="{807F914F-DFF8-47AA-8095-0C9D69F1EFC8}" dt="2022-08-07T21:58:40.617" v="36" actId="14826"/>
          <ac:picMkLst>
            <pc:docMk/>
            <pc:sldMk cId="2566656462" sldId="341"/>
            <ac:picMk id="1026" creationId="{22738046-5744-B842-B39A-B83BBD5A088C}"/>
          </ac:picMkLst>
        </pc:picChg>
      </pc:sldChg>
      <pc:sldChg chg="addSp modSp modNotesTx">
        <pc:chgData name="Eve Thould" userId="38451c84653f422f" providerId="LiveId" clId="{807F914F-DFF8-47AA-8095-0C9D69F1EFC8}" dt="2022-08-08T13:25:41.573" v="64" actId="1035"/>
        <pc:sldMkLst>
          <pc:docMk/>
          <pc:sldMk cId="2196590025" sldId="349"/>
        </pc:sldMkLst>
        <pc:picChg chg="add mod">
          <ac:chgData name="Eve Thould" userId="38451c84653f422f" providerId="LiveId" clId="{807F914F-DFF8-47AA-8095-0C9D69F1EFC8}" dt="2022-08-08T13:25:41.573" v="64" actId="1035"/>
          <ac:picMkLst>
            <pc:docMk/>
            <pc:sldMk cId="2196590025" sldId="349"/>
            <ac:picMk id="1026" creationId="{C3CA0231-5828-422D-9BF8-50EDA595AD2D}"/>
          </ac:picMkLst>
        </pc:picChg>
      </pc:sldChg>
      <pc:sldChg chg="addSp modSp mod modNotesTx">
        <pc:chgData name="Eve Thould" userId="38451c84653f422f" providerId="LiveId" clId="{807F914F-DFF8-47AA-8095-0C9D69F1EFC8}" dt="2022-08-08T13:25:35.257" v="62" actId="1076"/>
        <pc:sldMkLst>
          <pc:docMk/>
          <pc:sldMk cId="2814843473" sldId="350"/>
        </pc:sldMkLst>
        <pc:spChg chg="mod">
          <ac:chgData name="Eve Thould" userId="38451c84653f422f" providerId="LiveId" clId="{807F914F-DFF8-47AA-8095-0C9D69F1EFC8}" dt="2022-08-08T13:24:11.043" v="57" actId="14100"/>
          <ac:spMkLst>
            <pc:docMk/>
            <pc:sldMk cId="2814843473" sldId="350"/>
            <ac:spMk id="3" creationId="{00000000-0000-0000-0000-000000000000}"/>
          </ac:spMkLst>
        </pc:spChg>
        <pc:picChg chg="add mod">
          <ac:chgData name="Eve Thould" userId="38451c84653f422f" providerId="LiveId" clId="{807F914F-DFF8-47AA-8095-0C9D69F1EFC8}" dt="2022-08-08T13:25:35.257" v="62" actId="1076"/>
          <ac:picMkLst>
            <pc:docMk/>
            <pc:sldMk cId="2814843473" sldId="350"/>
            <ac:picMk id="2050" creationId="{D8C17248-328C-439A-9F6A-B0AA5A25B07A}"/>
          </ac:picMkLst>
        </pc:picChg>
      </pc:sldChg>
      <pc:sldChg chg="addSp modSp modNotesTx">
        <pc:chgData name="Eve Thould" userId="38451c84653f422f" providerId="LiveId" clId="{807F914F-DFF8-47AA-8095-0C9D69F1EFC8}" dt="2022-08-08T13:27:59.889" v="71" actId="1035"/>
        <pc:sldMkLst>
          <pc:docMk/>
          <pc:sldMk cId="2474269480" sldId="351"/>
        </pc:sldMkLst>
        <pc:picChg chg="add mod">
          <ac:chgData name="Eve Thould" userId="38451c84653f422f" providerId="LiveId" clId="{807F914F-DFF8-47AA-8095-0C9D69F1EFC8}" dt="2022-08-08T13:27:59.889" v="71" actId="1035"/>
          <ac:picMkLst>
            <pc:docMk/>
            <pc:sldMk cId="2474269480" sldId="351"/>
            <ac:picMk id="3074" creationId="{E511850A-9C4A-4274-B748-3F533EB3651F}"/>
          </ac:picMkLst>
        </pc:picChg>
      </pc:sldChg>
      <pc:sldChg chg="addSp modSp modNotesTx">
        <pc:chgData name="Eve Thould" userId="38451c84653f422f" providerId="LiveId" clId="{807F914F-DFF8-47AA-8095-0C9D69F1EFC8}" dt="2022-08-07T22:00:53.861" v="46" actId="1038"/>
        <pc:sldMkLst>
          <pc:docMk/>
          <pc:sldMk cId="1235229385" sldId="352"/>
        </pc:sldMkLst>
        <pc:picChg chg="add mod">
          <ac:chgData name="Eve Thould" userId="38451c84653f422f" providerId="LiveId" clId="{807F914F-DFF8-47AA-8095-0C9D69F1EFC8}" dt="2022-08-07T22:00:53.861" v="46" actId="1038"/>
          <ac:picMkLst>
            <pc:docMk/>
            <pc:sldMk cId="1235229385" sldId="352"/>
            <ac:picMk id="1026" creationId="{6DF89BF7-B745-4AF4-8973-CBB0812CF107}"/>
          </ac:picMkLst>
        </pc:picChg>
      </pc:sldChg>
      <pc:sldChg chg="addSp delSp modSp mod modNotesTx">
        <pc:chgData name="Eve Thould" userId="38451c84653f422f" providerId="LiveId" clId="{807F914F-DFF8-47AA-8095-0C9D69F1EFC8}" dt="2022-08-08T13:33:32.137" v="90" actId="14826"/>
        <pc:sldMkLst>
          <pc:docMk/>
          <pc:sldMk cId="2126029711" sldId="353"/>
        </pc:sldMkLst>
        <pc:spChg chg="mod">
          <ac:chgData name="Eve Thould" userId="38451c84653f422f" providerId="LiveId" clId="{807F914F-DFF8-47AA-8095-0C9D69F1EFC8}" dt="2022-08-08T13:29:40.854" v="75" actId="14100"/>
          <ac:spMkLst>
            <pc:docMk/>
            <pc:sldMk cId="2126029711" sldId="353"/>
            <ac:spMk id="3" creationId="{00000000-0000-0000-0000-000000000000}"/>
          </ac:spMkLst>
        </pc:spChg>
        <pc:picChg chg="add del mod">
          <ac:chgData name="Eve Thould" userId="38451c84653f422f" providerId="LiveId" clId="{807F914F-DFF8-47AA-8095-0C9D69F1EFC8}" dt="2022-08-08T13:32:42.831" v="79" actId="478"/>
          <ac:picMkLst>
            <pc:docMk/>
            <pc:sldMk cId="2126029711" sldId="353"/>
            <ac:picMk id="4098" creationId="{4059386F-F9A5-4115-B673-C6972D7379AC}"/>
          </ac:picMkLst>
        </pc:picChg>
        <pc:picChg chg="add mod">
          <ac:chgData name="Eve Thould" userId="38451c84653f422f" providerId="LiveId" clId="{807F914F-DFF8-47AA-8095-0C9D69F1EFC8}" dt="2022-08-08T13:33:32.137" v="90" actId="14826"/>
          <ac:picMkLst>
            <pc:docMk/>
            <pc:sldMk cId="2126029711" sldId="353"/>
            <ac:picMk id="4100" creationId="{19F724C3-AFCC-4A44-9638-64DB0484D450}"/>
          </ac:picMkLst>
        </pc:picChg>
      </pc:sldChg>
      <pc:sldChg chg="modSp mod">
        <pc:chgData name="Eve Thould" userId="38451c84653f422f" providerId="LiveId" clId="{807F914F-DFF8-47AA-8095-0C9D69F1EFC8}" dt="2022-08-04T15:16:40.877" v="35" actId="20577"/>
        <pc:sldMkLst>
          <pc:docMk/>
          <pc:sldMk cId="2007202796" sldId="354"/>
        </pc:sldMkLst>
        <pc:spChg chg="mod">
          <ac:chgData name="Eve Thould" userId="38451c84653f422f" providerId="LiveId" clId="{807F914F-DFF8-47AA-8095-0C9D69F1EFC8}" dt="2022-08-04T15:16:40.877" v="35" actId="20577"/>
          <ac:spMkLst>
            <pc:docMk/>
            <pc:sldMk cId="2007202796" sldId="354"/>
            <ac:spMk id="3" creationId="{00000000-0000-0000-0000-000000000000}"/>
          </ac:spMkLst>
        </pc:spChg>
      </pc:sldChg>
      <pc:sldChg chg="modSp mod">
        <pc:chgData name="Eve Thould" userId="38451c84653f422f" providerId="LiveId" clId="{807F914F-DFF8-47AA-8095-0C9D69F1EFC8}" dt="2022-08-08T12:45:57.235" v="47" actId="20577"/>
        <pc:sldMkLst>
          <pc:docMk/>
          <pc:sldMk cId="4187382719" sldId="355"/>
        </pc:sldMkLst>
        <pc:spChg chg="mod">
          <ac:chgData name="Eve Thould" userId="38451c84653f422f" providerId="LiveId" clId="{807F914F-DFF8-47AA-8095-0C9D69F1EFC8}" dt="2022-08-08T12:45:57.235" v="47" actId="20577"/>
          <ac:spMkLst>
            <pc:docMk/>
            <pc:sldMk cId="4187382719" sldId="35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898142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767992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230536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Tutor notes: Tutor should discuss with the learners the range of different bodies per specific sector and explain the differences between them.</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054629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1" dirty="0"/>
              <a:t>Tutor notes: Tutor should discuss with the learners the range of different bodies per specific sector and explain the differences between them.</a:t>
            </a: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035077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1" dirty="0"/>
              <a:t>Tutor notes: Tutor should discuss with the learners the range of different bodies per specific sector and explain the differences between them.</a:t>
            </a: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441603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1" dirty="0"/>
              <a:t>Tutor notes: Tutor should discuss with the learners the range of different bodies per specific sector and explain the differences between them.</a:t>
            </a: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5530059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1" dirty="0"/>
              <a:t>Tutor notes: Tutor should discuss with the learners the range of different bodies per specific sector and explain the differences between them.</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b="1" dirty="0">
                <a:ea typeface="ＭＳ Ｐゴシック" pitchFamily="-105" charset="-128"/>
                <a:cs typeface="ＭＳ Ｐゴシック" pitchFamily="-105" charset="-128"/>
              </a:rPr>
              <a:t>Can you think why the government would establish regulatory bodies for each industry specifically?</a:t>
            </a: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share their understanding of sector specific regulatory bodies and the reason for having a range of bodies.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1"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693942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8C2E9844-3ADC-D200-3ED1-A3DD064162FC}"/>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and compliance</a:t>
            </a:r>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8: </a:t>
            </a:r>
            <a:r>
              <a:rPr lang="en-GB" dirty="0"/>
              <a:t>Regulatory bodies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in utilities </a:t>
            </a:r>
            <a:endParaRPr lang="en-US" dirty="0"/>
          </a:p>
        </p:txBody>
      </p:sp>
      <p:sp>
        <p:nvSpPr>
          <p:cNvPr id="3" name="Content Placeholder 2"/>
          <p:cNvSpPr>
            <a:spLocks noGrp="1"/>
          </p:cNvSpPr>
          <p:nvPr>
            <p:ph sz="quarter" idx="10"/>
          </p:nvPr>
        </p:nvSpPr>
        <p:spPr>
          <a:xfrm>
            <a:off x="457200" y="1512000"/>
            <a:ext cx="4186808" cy="4248000"/>
          </a:xfrm>
        </p:spPr>
        <p:txBody>
          <a:bodyPr/>
          <a:lstStyle/>
          <a:p>
            <a:pPr lvl="1"/>
            <a:r>
              <a:rPr lang="en-US" dirty="0" err="1"/>
              <a:t>Ofcom</a:t>
            </a:r>
            <a:r>
              <a:rPr lang="en-US" dirty="0"/>
              <a:t> (Office of Communications)</a:t>
            </a:r>
          </a:p>
          <a:p>
            <a:pPr lvl="1"/>
            <a:r>
              <a:rPr lang="en-US" dirty="0"/>
              <a:t>Office for Nuclear Regulation (ONR) </a:t>
            </a:r>
          </a:p>
          <a:p>
            <a:pPr lvl="1"/>
            <a:r>
              <a:rPr lang="en-US" dirty="0"/>
              <a:t>Ofgem (Office of the Gas and Electric Markets)</a:t>
            </a:r>
          </a:p>
          <a:p>
            <a:pPr lvl="1"/>
            <a:r>
              <a:rPr lang="en-US" dirty="0"/>
              <a:t>Ofwat (Water Services Regulation Authority) </a:t>
            </a:r>
          </a:p>
          <a:p>
            <a:pPr lvl="1"/>
            <a:endParaRPr lang="en-US" dirty="0">
              <a:highlight>
                <a:srgbClr val="FFFF00"/>
              </a:highlight>
            </a:endParaRPr>
          </a:p>
          <a:p>
            <a:pPr marL="0" lvl="1" indent="0">
              <a:buNone/>
            </a:pPr>
            <a:endParaRPr lang="en-US" dirty="0">
              <a:highlight>
                <a:srgbClr val="FFFF00"/>
              </a:highlight>
            </a:endParaRPr>
          </a:p>
          <a:p>
            <a:pPr marL="0" lvl="1" indent="0">
              <a:buNone/>
            </a:pPr>
            <a:endParaRPr lang="en-US" dirty="0">
              <a:highlight>
                <a:srgbClr val="FFFF00"/>
              </a:highlight>
            </a:endParaRPr>
          </a:p>
          <a:p>
            <a:pPr marL="0" lvl="1" indent="0">
              <a:buNone/>
            </a:pPr>
            <a:endParaRPr lang="en-US" dirty="0">
              <a:highlight>
                <a:srgbClr val="FFFF00"/>
              </a:highlight>
            </a:endParaRPr>
          </a:p>
        </p:txBody>
      </p:sp>
      <p:pic>
        <p:nvPicPr>
          <p:cNvPr id="4100" name="Picture 4">
            <a:extLst>
              <a:ext uri="{FF2B5EF4-FFF2-40B4-BE49-F238E27FC236}">
                <a16:creationId xmlns:a16="http://schemas.microsoft.com/office/drawing/2014/main" id="{19F724C3-AFCC-4A44-9638-64DB0484D450}"/>
              </a:ext>
            </a:extLst>
          </p:cNvPr>
          <p:cNvPicPr>
            <a:picLocks noChangeAspect="1" noChangeArrowheads="1"/>
          </p:cNvPicPr>
          <p:nvPr/>
        </p:nvPicPr>
        <p:blipFill>
          <a:blip r:embed="rId3"/>
          <a:srcRect/>
          <a:stretch/>
        </p:blipFill>
        <p:spPr bwMode="auto">
          <a:xfrm>
            <a:off x="4908885" y="1120470"/>
            <a:ext cx="3772685" cy="3897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6029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that each industry has different regulatory bodies and how they vary depending on the industry</a:t>
            </a:r>
          </a:p>
          <a:p>
            <a:pPr lvl="1"/>
            <a:r>
              <a:rPr lang="en-GB" dirty="0">
                <a:ea typeface="ＭＳ Ｐゴシック" pitchFamily="-105" charset="-128"/>
                <a:cs typeface="ＭＳ Ｐゴシック" pitchFamily="-105" charset="-128"/>
              </a:rPr>
              <a:t>understand the importance of organisations ensuring they are compliant with the relevant regulatory authority.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(1)</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Regulatory bodies are organisations that are appointed by the government to establish national standards for sectors and qualifications to ensure consistent compliance with the standards. </a:t>
            </a:r>
          </a:p>
          <a:p>
            <a:pPr marL="0" lvl="1" indent="0">
              <a:buNone/>
            </a:pPr>
            <a:endParaRPr lang="en-US" dirty="0">
              <a:highlight>
                <a:srgbClr val="FFFF00"/>
              </a:highlight>
            </a:endParaRPr>
          </a:p>
          <a:p>
            <a:pPr marL="0" lvl="1" indent="0">
              <a:buNone/>
            </a:pPr>
            <a:endParaRPr lang="en-US" dirty="0">
              <a:highlight>
                <a:srgbClr val="FFFF00"/>
              </a:highlight>
            </a:endParaRPr>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22738046-5744-B842-B39A-B83BBD5A088C}"/>
              </a:ext>
            </a:extLst>
          </p:cNvPr>
          <p:cNvPicPr>
            <a:picLocks noChangeAspect="1" noChangeArrowheads="1"/>
          </p:cNvPicPr>
          <p:nvPr/>
        </p:nvPicPr>
        <p:blipFill>
          <a:blip r:embed="rId3"/>
          <a:srcRect/>
          <a:stretch/>
        </p:blipFill>
        <p:spPr bwMode="auto">
          <a:xfrm>
            <a:off x="2339752" y="2770141"/>
            <a:ext cx="4324343" cy="2888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(2)</a:t>
            </a:r>
            <a:endParaRPr lang="en-US" dirty="0"/>
          </a:p>
        </p:txBody>
      </p:sp>
      <p:sp>
        <p:nvSpPr>
          <p:cNvPr id="3" name="Content Placeholder 2"/>
          <p:cNvSpPr>
            <a:spLocks noGrp="1"/>
          </p:cNvSpPr>
          <p:nvPr>
            <p:ph sz="quarter" idx="10"/>
          </p:nvPr>
        </p:nvSpPr>
        <p:spPr>
          <a:xfrm>
            <a:off x="457200" y="1512000"/>
            <a:ext cx="8291264" cy="4248000"/>
          </a:xfrm>
        </p:spPr>
        <p:txBody>
          <a:bodyPr/>
          <a:lstStyle/>
          <a:p>
            <a:pPr marL="0" lvl="1" indent="0">
              <a:buNone/>
            </a:pPr>
            <a:r>
              <a:rPr lang="en-US" dirty="0"/>
              <a:t>Organisations must comply with the standards issued by the regulatory body (depending on the industry/sector). If organisations fail to comply with the regulatory body standards then there are consequences for non-compliance which will impact the organisation greatly.  </a:t>
            </a:r>
          </a:p>
          <a:p>
            <a:pPr marL="0" lvl="1" indent="0">
              <a:buNone/>
            </a:pPr>
            <a:r>
              <a:rPr lang="en-US" b="1" dirty="0"/>
              <a:t>Consequences for non-compliance include:</a:t>
            </a:r>
          </a:p>
          <a:p>
            <a:pPr lvl="1"/>
            <a:r>
              <a:rPr lang="en-US" dirty="0"/>
              <a:t>Imposing of sanctions to the </a:t>
            </a:r>
            <a:r>
              <a:rPr lang="en-US" dirty="0" err="1"/>
              <a:t>organisation</a:t>
            </a:r>
            <a:r>
              <a:rPr lang="en-US" dirty="0"/>
              <a:t>.</a:t>
            </a:r>
          </a:p>
          <a:p>
            <a:pPr lvl="1"/>
            <a:r>
              <a:rPr lang="en-US" dirty="0"/>
              <a:t>Issue substantial fines that the organisation must pay. </a:t>
            </a:r>
          </a:p>
          <a:p>
            <a:pPr lvl="1"/>
            <a:r>
              <a:rPr lang="en-US" dirty="0"/>
              <a:t>Removing ability to </a:t>
            </a:r>
            <a:r>
              <a:rPr lang="en-US" dirty="0" err="1"/>
              <a:t>practise</a:t>
            </a:r>
            <a:r>
              <a:rPr lang="en-US" dirty="0"/>
              <a:t>, therefore not allowing the organisation to operate. </a:t>
            </a:r>
          </a:p>
          <a:p>
            <a:pPr lvl="1"/>
            <a:r>
              <a:rPr lang="en-US" dirty="0"/>
              <a:t>Negative publicity, as all sanctions and fines are published on the regulatory body website for the public to see. Confidence could therefore be lost by the public in using the service. </a:t>
            </a:r>
          </a:p>
          <a:p>
            <a:pPr marL="0" lvl="1" indent="0">
              <a:buNone/>
            </a:pPr>
            <a:endParaRPr lang="en-US"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2007202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(3)</a:t>
            </a:r>
            <a:endParaRPr lang="en-US" dirty="0"/>
          </a:p>
        </p:txBody>
      </p:sp>
      <p:sp>
        <p:nvSpPr>
          <p:cNvPr id="3" name="Content Placeholder 2"/>
          <p:cNvSpPr>
            <a:spLocks noGrp="1"/>
          </p:cNvSpPr>
          <p:nvPr>
            <p:ph sz="quarter" idx="10"/>
          </p:nvPr>
        </p:nvSpPr>
        <p:spPr>
          <a:xfrm>
            <a:off x="457200" y="1512000"/>
            <a:ext cx="8291264" cy="4248000"/>
          </a:xfrm>
        </p:spPr>
        <p:txBody>
          <a:bodyPr/>
          <a:lstStyle/>
          <a:p>
            <a:pPr marL="0" lvl="1" indent="0">
              <a:buNone/>
            </a:pPr>
            <a:r>
              <a:rPr lang="en-US" dirty="0"/>
              <a:t>There are different regulatory bodies depending on the sector or industry the organisation falls within. Each regulatory body is also different in terms of the inspections, audits and reviews that are carried out. For example, a regulatory body governing healthcare would not be the same as one covering transport. </a:t>
            </a:r>
          </a:p>
          <a:p>
            <a:pPr marL="0" lvl="1" indent="0">
              <a:buNone/>
            </a:pPr>
            <a:r>
              <a:rPr lang="en-US" dirty="0"/>
              <a:t>The format and content of the inspections would be different and the audits, review, etc. would also take a different approach depending on the nature of the standard being adhered to. </a:t>
            </a:r>
          </a:p>
          <a:p>
            <a:pPr marL="0" lvl="1" indent="0">
              <a:buNone/>
            </a:pPr>
            <a:r>
              <a:rPr lang="en-US" dirty="0"/>
              <a:t>We will now look at how the regulatory bodies differ across sectors/industries. </a:t>
            </a:r>
          </a:p>
        </p:txBody>
      </p:sp>
    </p:spTree>
    <p:extLst>
      <p:ext uri="{BB962C8B-B14F-4D97-AF65-F5344CB8AC3E}">
        <p14:creationId xmlns:p14="http://schemas.microsoft.com/office/powerpoint/2010/main" val="4187382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in healthcare </a:t>
            </a:r>
            <a:endParaRPr lang="en-US" dirty="0"/>
          </a:p>
        </p:txBody>
      </p:sp>
      <p:sp>
        <p:nvSpPr>
          <p:cNvPr id="3" name="Content Placeholder 2"/>
          <p:cNvSpPr>
            <a:spLocks noGrp="1"/>
          </p:cNvSpPr>
          <p:nvPr>
            <p:ph sz="quarter" idx="10"/>
          </p:nvPr>
        </p:nvSpPr>
        <p:spPr>
          <a:xfrm>
            <a:off x="457200" y="1512000"/>
            <a:ext cx="8291264" cy="4248000"/>
          </a:xfrm>
        </p:spPr>
        <p:txBody>
          <a:bodyPr/>
          <a:lstStyle/>
          <a:p>
            <a:pPr lvl="1"/>
            <a:r>
              <a:rPr lang="en-US" dirty="0"/>
              <a:t>General Medical Council (GMC)</a:t>
            </a:r>
          </a:p>
          <a:p>
            <a:pPr lvl="1"/>
            <a:r>
              <a:rPr lang="en-US" dirty="0"/>
              <a:t>General Dental Council (GDC)</a:t>
            </a:r>
          </a:p>
          <a:p>
            <a:pPr lvl="1"/>
            <a:r>
              <a:rPr lang="en-US" dirty="0"/>
              <a:t>General Optical Council (GOC)</a:t>
            </a:r>
          </a:p>
          <a:p>
            <a:pPr lvl="1"/>
            <a:r>
              <a:rPr lang="en-US" dirty="0"/>
              <a:t>Health &amp; Safety Executive </a:t>
            </a:r>
          </a:p>
          <a:p>
            <a:pPr lvl="1"/>
            <a:r>
              <a:rPr lang="en-US" dirty="0"/>
              <a:t>Nursing and Midwifery Council (NMC)</a:t>
            </a:r>
          </a:p>
          <a:p>
            <a:pPr lvl="1"/>
            <a:r>
              <a:rPr lang="en-US" dirty="0"/>
              <a:t>Care Quality Comission (CQC)</a:t>
            </a:r>
          </a:p>
        </p:txBody>
      </p:sp>
      <p:pic>
        <p:nvPicPr>
          <p:cNvPr id="1026" name="Picture 2">
            <a:extLst>
              <a:ext uri="{FF2B5EF4-FFF2-40B4-BE49-F238E27FC236}">
                <a16:creationId xmlns:a16="http://schemas.microsoft.com/office/drawing/2014/main" id="{C3CA0231-5828-422D-9BF8-50EDA595AD2D}"/>
              </a:ext>
            </a:extLst>
          </p:cNvPr>
          <p:cNvPicPr>
            <a:picLocks noChangeAspect="1" noChangeArrowheads="1"/>
          </p:cNvPicPr>
          <p:nvPr/>
        </p:nvPicPr>
        <p:blipFill>
          <a:blip r:embed="rId3"/>
          <a:srcRect/>
          <a:stretch/>
        </p:blipFill>
        <p:spPr bwMode="auto">
          <a:xfrm>
            <a:off x="5508104" y="1484784"/>
            <a:ext cx="2508938" cy="3755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590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in education </a:t>
            </a:r>
            <a:endParaRPr lang="en-US" dirty="0"/>
          </a:p>
        </p:txBody>
      </p:sp>
      <p:sp>
        <p:nvSpPr>
          <p:cNvPr id="3" name="Content Placeholder 2"/>
          <p:cNvSpPr>
            <a:spLocks noGrp="1"/>
          </p:cNvSpPr>
          <p:nvPr>
            <p:ph sz="quarter" idx="10"/>
          </p:nvPr>
        </p:nvSpPr>
        <p:spPr>
          <a:xfrm>
            <a:off x="457200" y="1512000"/>
            <a:ext cx="4762872" cy="4248000"/>
          </a:xfrm>
        </p:spPr>
        <p:txBody>
          <a:bodyPr/>
          <a:lstStyle/>
          <a:p>
            <a:pPr lvl="1"/>
            <a:r>
              <a:rPr lang="en-US" dirty="0" err="1"/>
              <a:t>Ofsted</a:t>
            </a:r>
            <a:r>
              <a:rPr lang="en-US" dirty="0"/>
              <a:t> (</a:t>
            </a:r>
            <a:r>
              <a:rPr lang="en-GB" dirty="0"/>
              <a:t>Office for Standards in Education</a:t>
            </a:r>
            <a:r>
              <a:rPr lang="en-GB" b="1" dirty="0"/>
              <a:t>)</a:t>
            </a:r>
            <a:endParaRPr lang="en-US" dirty="0"/>
          </a:p>
          <a:p>
            <a:pPr lvl="1"/>
            <a:r>
              <a:rPr lang="en-US" dirty="0" err="1"/>
              <a:t>Ofqual</a:t>
            </a:r>
            <a:r>
              <a:rPr lang="en-US" dirty="0"/>
              <a:t> (Office of Qualifications and Examinations Regulation) </a:t>
            </a:r>
          </a:p>
          <a:p>
            <a:pPr lvl="1"/>
            <a:r>
              <a:rPr lang="en-GB" dirty="0"/>
              <a:t>Teaching Regulation Agency</a:t>
            </a:r>
          </a:p>
          <a:p>
            <a:pPr lvl="1"/>
            <a:r>
              <a:rPr lang="en-US" dirty="0"/>
              <a:t>Office for Students (OfS)</a:t>
            </a:r>
          </a:p>
          <a:p>
            <a:pPr lvl="1"/>
            <a:r>
              <a:rPr lang="en-US" dirty="0"/>
              <a:t>Quality Assurance Agency for Higher Education</a:t>
            </a:r>
          </a:p>
        </p:txBody>
      </p:sp>
      <p:pic>
        <p:nvPicPr>
          <p:cNvPr id="2050" name="Picture 2">
            <a:extLst>
              <a:ext uri="{FF2B5EF4-FFF2-40B4-BE49-F238E27FC236}">
                <a16:creationId xmlns:a16="http://schemas.microsoft.com/office/drawing/2014/main" id="{D8C17248-328C-439A-9F6A-B0AA5A25B07A}"/>
              </a:ext>
            </a:extLst>
          </p:cNvPr>
          <p:cNvPicPr>
            <a:picLocks noChangeAspect="1" noChangeArrowheads="1"/>
          </p:cNvPicPr>
          <p:nvPr/>
        </p:nvPicPr>
        <p:blipFill>
          <a:blip r:embed="rId3"/>
          <a:srcRect/>
          <a:stretch/>
        </p:blipFill>
        <p:spPr bwMode="auto">
          <a:xfrm>
            <a:off x="5580112" y="1512000"/>
            <a:ext cx="2601852" cy="3894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4843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in business and finance </a:t>
            </a:r>
            <a:endParaRPr lang="en-US" dirty="0"/>
          </a:p>
        </p:txBody>
      </p:sp>
      <p:sp>
        <p:nvSpPr>
          <p:cNvPr id="3" name="Content Placeholder 2"/>
          <p:cNvSpPr>
            <a:spLocks noGrp="1"/>
          </p:cNvSpPr>
          <p:nvPr>
            <p:ph sz="quarter" idx="10"/>
          </p:nvPr>
        </p:nvSpPr>
        <p:spPr>
          <a:xfrm>
            <a:off x="457200" y="1512000"/>
            <a:ext cx="8291264" cy="4248000"/>
          </a:xfrm>
        </p:spPr>
        <p:txBody>
          <a:bodyPr/>
          <a:lstStyle/>
          <a:p>
            <a:pPr lvl="1"/>
            <a:r>
              <a:rPr lang="en-US" dirty="0"/>
              <a:t>Financial Conduct Authority (FCA)</a:t>
            </a:r>
          </a:p>
          <a:p>
            <a:pPr lvl="1"/>
            <a:r>
              <a:rPr lang="en-US" dirty="0"/>
              <a:t>Payment Systems Regulator</a:t>
            </a:r>
          </a:p>
          <a:p>
            <a:pPr lvl="1"/>
            <a:r>
              <a:rPr lang="en-US" dirty="0"/>
              <a:t>Pensions Regulator </a:t>
            </a:r>
          </a:p>
          <a:p>
            <a:pPr lvl="1"/>
            <a:r>
              <a:rPr lang="en-US" dirty="0"/>
              <a:t>National Crime Agency</a:t>
            </a:r>
          </a:p>
          <a:p>
            <a:pPr lvl="1"/>
            <a:r>
              <a:rPr lang="en-US" dirty="0"/>
              <a:t>Equality and Human Rights Commission</a:t>
            </a:r>
          </a:p>
          <a:p>
            <a:pPr marL="0" lvl="1" indent="0">
              <a:buNone/>
            </a:pPr>
            <a:endParaRPr lang="en-US" dirty="0">
              <a:highlight>
                <a:srgbClr val="FFFF00"/>
              </a:highlight>
            </a:endParaRPr>
          </a:p>
        </p:txBody>
      </p:sp>
      <p:pic>
        <p:nvPicPr>
          <p:cNvPr id="3074" name="Picture 2">
            <a:extLst>
              <a:ext uri="{FF2B5EF4-FFF2-40B4-BE49-F238E27FC236}">
                <a16:creationId xmlns:a16="http://schemas.microsoft.com/office/drawing/2014/main" id="{E511850A-9C4A-4274-B748-3F533EB3651F}"/>
              </a:ext>
            </a:extLst>
          </p:cNvPr>
          <p:cNvPicPr>
            <a:picLocks noChangeAspect="1" noChangeArrowheads="1"/>
          </p:cNvPicPr>
          <p:nvPr/>
        </p:nvPicPr>
        <p:blipFill>
          <a:blip r:embed="rId3"/>
          <a:srcRect/>
          <a:stretch/>
        </p:blipFill>
        <p:spPr bwMode="auto">
          <a:xfrm>
            <a:off x="5580112" y="1556792"/>
            <a:ext cx="2592288" cy="3880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4269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in transport </a:t>
            </a:r>
            <a:endParaRPr lang="en-US" dirty="0"/>
          </a:p>
        </p:txBody>
      </p:sp>
      <p:sp>
        <p:nvSpPr>
          <p:cNvPr id="3" name="Content Placeholder 2"/>
          <p:cNvSpPr>
            <a:spLocks noGrp="1"/>
          </p:cNvSpPr>
          <p:nvPr>
            <p:ph sz="quarter" idx="10"/>
          </p:nvPr>
        </p:nvSpPr>
        <p:spPr>
          <a:xfrm>
            <a:off x="457200" y="1512000"/>
            <a:ext cx="8291264" cy="4248000"/>
          </a:xfrm>
        </p:spPr>
        <p:txBody>
          <a:bodyPr/>
          <a:lstStyle/>
          <a:p>
            <a:pPr lvl="1"/>
            <a:r>
              <a:rPr lang="en-US" dirty="0"/>
              <a:t>Civil Aviation Authority (CAA)</a:t>
            </a:r>
          </a:p>
          <a:p>
            <a:pPr lvl="1"/>
            <a:r>
              <a:rPr lang="en-US" dirty="0"/>
              <a:t>Office of Rail and Road (ORR)</a:t>
            </a:r>
          </a:p>
          <a:p>
            <a:pPr lvl="1"/>
            <a:endParaRPr lang="en-US" dirty="0"/>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6DF89BF7-B745-4AF4-8973-CBB0812CF107}"/>
              </a:ext>
            </a:extLst>
          </p:cNvPr>
          <p:cNvPicPr>
            <a:picLocks noChangeAspect="1" noChangeArrowheads="1"/>
          </p:cNvPicPr>
          <p:nvPr/>
        </p:nvPicPr>
        <p:blipFill>
          <a:blip r:embed="rId3"/>
          <a:srcRect/>
          <a:stretch/>
        </p:blipFill>
        <p:spPr bwMode="auto">
          <a:xfrm>
            <a:off x="2434580" y="2708920"/>
            <a:ext cx="4657700" cy="3102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52293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1594</TotalTime>
  <Words>674</Words>
  <Application>Microsoft Office PowerPoint</Application>
  <PresentationFormat>On-screen Show (4:3)</PresentationFormat>
  <Paragraphs>75</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Default Design</vt:lpstr>
      <vt:lpstr>PowerPoint 8: Regulatory bodies</vt:lpstr>
      <vt:lpstr>Learning objectives</vt:lpstr>
      <vt:lpstr>Regulatory bodies (1)</vt:lpstr>
      <vt:lpstr>Regulatory bodies (2)</vt:lpstr>
      <vt:lpstr>Regulatory bodies (3)</vt:lpstr>
      <vt:lpstr>Regulatory bodies in healthcare </vt:lpstr>
      <vt:lpstr>Regulatory bodies in education </vt:lpstr>
      <vt:lpstr>Regulatory bodies in business and finance </vt:lpstr>
      <vt:lpstr>Regulatory bodies in transport </vt:lpstr>
      <vt:lpstr>Regulatory bodies in utilities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182</cp:revision>
  <dcterms:created xsi:type="dcterms:W3CDTF">2013-05-28T00:38:54Z</dcterms:created>
  <dcterms:modified xsi:type="dcterms:W3CDTF">2022-08-10T12:21:47Z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