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14"/>
  </p:notesMasterIdLst>
  <p:handoutMasterIdLst>
    <p:handoutMasterId r:id="rId15"/>
  </p:handoutMasterIdLst>
  <p:sldIdLst>
    <p:sldId id="256" r:id="rId5"/>
    <p:sldId id="328" r:id="rId6"/>
    <p:sldId id="331" r:id="rId7"/>
    <p:sldId id="344" r:id="rId8"/>
    <p:sldId id="341" r:id="rId9"/>
    <p:sldId id="342" r:id="rId10"/>
    <p:sldId id="343" r:id="rId11"/>
    <p:sldId id="347"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6p" initials="r" lastIdx="3" clrIdx="0">
    <p:extLst>
      <p:ext uri="{19B8F6BF-5375-455C-9EA6-DF929625EA0E}">
        <p15:presenceInfo xmlns:p15="http://schemas.microsoft.com/office/powerpoint/2012/main" userId="robert6p" providerId="None"/>
      </p:ext>
    </p:extLst>
  </p:cmAuthor>
  <p:cmAuthor id="2" name="Grant Dodd" initials="GD" lastIdx="2"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4999F7-AAD1-4F7D-92E4-14A36D029F36}" v="2" dt="2021-06-21T15:00:05.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49" autoAdjust="0"/>
    <p:restoredTop sz="86395"/>
  </p:normalViewPr>
  <p:slideViewPr>
    <p:cSldViewPr showGuides="1">
      <p:cViewPr varScale="1">
        <p:scale>
          <a:sx n="57" d="100"/>
          <a:sy n="57" d="100"/>
        </p:scale>
        <p:origin x="108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E4999F7-AAD1-4F7D-92E4-14A36D029F36}"/>
    <pc:docChg chg="modSld">
      <pc:chgData name="Caroline Prodger" userId="e4ef2e75-b60b-401b-8ebe-291bdcf405f4" providerId="ADAL" clId="{CE4999F7-AAD1-4F7D-92E4-14A36D029F36}" dt="2021-06-21T15:07:49.291" v="231" actId="20577"/>
      <pc:docMkLst>
        <pc:docMk/>
      </pc:docMkLst>
      <pc:sldChg chg="modSp">
        <pc:chgData name="Caroline Prodger" userId="e4ef2e75-b60b-401b-8ebe-291bdcf405f4" providerId="ADAL" clId="{CE4999F7-AAD1-4F7D-92E4-14A36D029F36}" dt="2021-06-21T15:00:05.982" v="0"/>
        <pc:sldMkLst>
          <pc:docMk/>
          <pc:sldMk cId="0" sldId="328"/>
        </pc:sldMkLst>
        <pc:spChg chg="mod">
          <ac:chgData name="Caroline Prodger" userId="e4ef2e75-b60b-401b-8ebe-291bdcf405f4" providerId="ADAL" clId="{CE4999F7-AAD1-4F7D-92E4-14A36D029F36}" dt="2021-06-21T15:00:05.982" v="0"/>
          <ac:spMkLst>
            <pc:docMk/>
            <pc:sldMk cId="0" sldId="328"/>
            <ac:spMk id="3074" creationId="{00000000-0000-0000-0000-000000000000}"/>
          </ac:spMkLst>
        </pc:spChg>
        <pc:spChg chg="mod">
          <ac:chgData name="Caroline Prodger" userId="e4ef2e75-b60b-401b-8ebe-291bdcf405f4" providerId="ADAL" clId="{CE4999F7-AAD1-4F7D-92E4-14A36D029F36}" dt="2021-06-21T15:00:05.982" v="0"/>
          <ac:spMkLst>
            <pc:docMk/>
            <pc:sldMk cId="0" sldId="328"/>
            <ac:spMk id="3075" creationId="{00000000-0000-0000-0000-000000000000}"/>
          </ac:spMkLst>
        </pc:spChg>
      </pc:sldChg>
      <pc:sldChg chg="modSp">
        <pc:chgData name="Caroline Prodger" userId="e4ef2e75-b60b-401b-8ebe-291bdcf405f4" providerId="ADAL" clId="{CE4999F7-AAD1-4F7D-92E4-14A36D029F36}" dt="2021-06-21T15:00:05.982" v="0"/>
        <pc:sldMkLst>
          <pc:docMk/>
          <pc:sldMk cId="0" sldId="331"/>
        </pc:sldMkLst>
        <pc:spChg chg="mod">
          <ac:chgData name="Caroline Prodger" userId="e4ef2e75-b60b-401b-8ebe-291bdcf405f4" providerId="ADAL" clId="{CE4999F7-AAD1-4F7D-92E4-14A36D029F36}" dt="2021-06-21T15:00:05.982" v="0"/>
          <ac:spMkLst>
            <pc:docMk/>
            <pc:sldMk cId="0" sldId="331"/>
            <ac:spMk id="2" creationId="{00000000-0000-0000-0000-000000000000}"/>
          </ac:spMkLst>
        </pc:spChg>
        <pc:spChg chg="mod">
          <ac:chgData name="Caroline Prodger" userId="e4ef2e75-b60b-401b-8ebe-291bdcf405f4" providerId="ADAL" clId="{CE4999F7-AAD1-4F7D-92E4-14A36D029F36}" dt="2021-06-21T15:00:05.982" v="0"/>
          <ac:spMkLst>
            <pc:docMk/>
            <pc:sldMk cId="0" sldId="331"/>
            <ac:spMk id="3" creationId="{00000000-0000-0000-0000-000000000000}"/>
          </ac:spMkLst>
        </pc:spChg>
      </pc:sldChg>
      <pc:sldChg chg="modSp">
        <pc:chgData name="Caroline Prodger" userId="e4ef2e75-b60b-401b-8ebe-291bdcf405f4" providerId="ADAL" clId="{CE4999F7-AAD1-4F7D-92E4-14A36D029F36}" dt="2021-06-21T15:00:05.982" v="0"/>
        <pc:sldMkLst>
          <pc:docMk/>
          <pc:sldMk cId="116181436" sldId="341"/>
        </pc:sldMkLst>
        <pc:spChg chg="mod">
          <ac:chgData name="Caroline Prodger" userId="e4ef2e75-b60b-401b-8ebe-291bdcf405f4" providerId="ADAL" clId="{CE4999F7-AAD1-4F7D-92E4-14A36D029F36}" dt="2021-06-21T15:00:05.982" v="0"/>
          <ac:spMkLst>
            <pc:docMk/>
            <pc:sldMk cId="116181436" sldId="341"/>
            <ac:spMk id="2" creationId="{00000000-0000-0000-0000-000000000000}"/>
          </ac:spMkLst>
        </pc:spChg>
        <pc:spChg chg="mod">
          <ac:chgData name="Caroline Prodger" userId="e4ef2e75-b60b-401b-8ebe-291bdcf405f4" providerId="ADAL" clId="{CE4999F7-AAD1-4F7D-92E4-14A36D029F36}" dt="2021-06-21T15:00:05.982" v="0"/>
          <ac:spMkLst>
            <pc:docMk/>
            <pc:sldMk cId="116181436" sldId="341"/>
            <ac:spMk id="3" creationId="{00000000-0000-0000-0000-000000000000}"/>
          </ac:spMkLst>
        </pc:spChg>
      </pc:sldChg>
      <pc:sldChg chg="modSp">
        <pc:chgData name="Caroline Prodger" userId="e4ef2e75-b60b-401b-8ebe-291bdcf405f4" providerId="ADAL" clId="{CE4999F7-AAD1-4F7D-92E4-14A36D029F36}" dt="2021-06-21T15:00:05.982" v="0"/>
        <pc:sldMkLst>
          <pc:docMk/>
          <pc:sldMk cId="1158285205" sldId="342"/>
        </pc:sldMkLst>
        <pc:spChg chg="mod">
          <ac:chgData name="Caroline Prodger" userId="e4ef2e75-b60b-401b-8ebe-291bdcf405f4" providerId="ADAL" clId="{CE4999F7-AAD1-4F7D-92E4-14A36D029F36}" dt="2021-06-21T15:00:05.982" v="0"/>
          <ac:spMkLst>
            <pc:docMk/>
            <pc:sldMk cId="1158285205" sldId="342"/>
            <ac:spMk id="2" creationId="{00000000-0000-0000-0000-000000000000}"/>
          </ac:spMkLst>
        </pc:spChg>
        <pc:spChg chg="mod">
          <ac:chgData name="Caroline Prodger" userId="e4ef2e75-b60b-401b-8ebe-291bdcf405f4" providerId="ADAL" clId="{CE4999F7-AAD1-4F7D-92E4-14A36D029F36}" dt="2021-06-21T15:00:05.982" v="0"/>
          <ac:spMkLst>
            <pc:docMk/>
            <pc:sldMk cId="1158285205" sldId="342"/>
            <ac:spMk id="3" creationId="{00000000-0000-0000-0000-000000000000}"/>
          </ac:spMkLst>
        </pc:spChg>
      </pc:sldChg>
      <pc:sldChg chg="modSp">
        <pc:chgData name="Caroline Prodger" userId="e4ef2e75-b60b-401b-8ebe-291bdcf405f4" providerId="ADAL" clId="{CE4999F7-AAD1-4F7D-92E4-14A36D029F36}" dt="2021-06-21T15:00:05.982" v="0"/>
        <pc:sldMkLst>
          <pc:docMk/>
          <pc:sldMk cId="4224999127" sldId="343"/>
        </pc:sldMkLst>
        <pc:spChg chg="mod">
          <ac:chgData name="Caroline Prodger" userId="e4ef2e75-b60b-401b-8ebe-291bdcf405f4" providerId="ADAL" clId="{CE4999F7-AAD1-4F7D-92E4-14A36D029F36}" dt="2021-06-21T15:00:05.982" v="0"/>
          <ac:spMkLst>
            <pc:docMk/>
            <pc:sldMk cId="4224999127" sldId="343"/>
            <ac:spMk id="2" creationId="{00000000-0000-0000-0000-000000000000}"/>
          </ac:spMkLst>
        </pc:spChg>
        <pc:spChg chg="mod">
          <ac:chgData name="Caroline Prodger" userId="e4ef2e75-b60b-401b-8ebe-291bdcf405f4" providerId="ADAL" clId="{CE4999F7-AAD1-4F7D-92E4-14A36D029F36}" dt="2021-06-21T15:00:05.982" v="0"/>
          <ac:spMkLst>
            <pc:docMk/>
            <pc:sldMk cId="4224999127" sldId="343"/>
            <ac:spMk id="3" creationId="{00000000-0000-0000-0000-000000000000}"/>
          </ac:spMkLst>
        </pc:spChg>
      </pc:sldChg>
      <pc:sldChg chg="modSp">
        <pc:chgData name="Caroline Prodger" userId="e4ef2e75-b60b-401b-8ebe-291bdcf405f4" providerId="ADAL" clId="{CE4999F7-AAD1-4F7D-92E4-14A36D029F36}" dt="2021-06-21T15:00:05.982" v="0"/>
        <pc:sldMkLst>
          <pc:docMk/>
          <pc:sldMk cId="1801049154" sldId="344"/>
        </pc:sldMkLst>
        <pc:spChg chg="mod">
          <ac:chgData name="Caroline Prodger" userId="e4ef2e75-b60b-401b-8ebe-291bdcf405f4" providerId="ADAL" clId="{CE4999F7-AAD1-4F7D-92E4-14A36D029F36}" dt="2021-06-21T15:00:05.982" v="0"/>
          <ac:spMkLst>
            <pc:docMk/>
            <pc:sldMk cId="1801049154" sldId="344"/>
            <ac:spMk id="2" creationId="{00000000-0000-0000-0000-000000000000}"/>
          </ac:spMkLst>
        </pc:spChg>
        <pc:spChg chg="mod">
          <ac:chgData name="Caroline Prodger" userId="e4ef2e75-b60b-401b-8ebe-291bdcf405f4" providerId="ADAL" clId="{CE4999F7-AAD1-4F7D-92E4-14A36D029F36}" dt="2021-06-21T15:00:05.982" v="0"/>
          <ac:spMkLst>
            <pc:docMk/>
            <pc:sldMk cId="1801049154" sldId="344"/>
            <ac:spMk id="3" creationId="{00000000-0000-0000-0000-000000000000}"/>
          </ac:spMkLst>
        </pc:spChg>
      </pc:sldChg>
      <pc:sldChg chg="modSp mod modNotesTx">
        <pc:chgData name="Caroline Prodger" userId="e4ef2e75-b60b-401b-8ebe-291bdcf405f4" providerId="ADAL" clId="{CE4999F7-AAD1-4F7D-92E4-14A36D029F36}" dt="2021-06-21T15:07:49.291" v="231" actId="20577"/>
        <pc:sldMkLst>
          <pc:docMk/>
          <pc:sldMk cId="3522360745" sldId="347"/>
        </pc:sldMkLst>
        <pc:spChg chg="mod">
          <ac:chgData name="Caroline Prodger" userId="e4ef2e75-b60b-401b-8ebe-291bdcf405f4" providerId="ADAL" clId="{CE4999F7-AAD1-4F7D-92E4-14A36D029F36}" dt="2021-06-21T15:01:01.941" v="9" actId="1076"/>
          <ac:spMkLst>
            <pc:docMk/>
            <pc:sldMk cId="3522360745" sldId="347"/>
            <ac:spMk id="2" creationId="{00000000-0000-0000-0000-000000000000}"/>
          </ac:spMkLst>
        </pc:spChg>
        <pc:spChg chg="mod">
          <ac:chgData name="Caroline Prodger" userId="e4ef2e75-b60b-401b-8ebe-291bdcf405f4" providerId="ADAL" clId="{CE4999F7-AAD1-4F7D-92E4-14A36D029F36}" dt="2021-06-21T15:00:05.982" v="0"/>
          <ac:spMkLst>
            <pc:docMk/>
            <pc:sldMk cId="3522360745" sldId="347"/>
            <ac:spMk id="3" creationId="{00000000-0000-0000-0000-000000000000}"/>
          </ac:spMkLst>
        </pc:spChg>
        <pc:picChg chg="mod">
          <ac:chgData name="Caroline Prodger" userId="e4ef2e75-b60b-401b-8ebe-291bdcf405f4" providerId="ADAL" clId="{CE4999F7-AAD1-4F7D-92E4-14A36D029F36}" dt="2021-06-21T15:00:58.063" v="8" actId="1076"/>
          <ac:picMkLst>
            <pc:docMk/>
            <pc:sldMk cId="3522360745" sldId="347"/>
            <ac:picMk id="5" creationId="{00000000-0000-0000-0000-000000000000}"/>
          </ac:picMkLst>
        </pc:picChg>
      </pc:sldChg>
    </pc:docChg>
  </pc:docChgLst>
  <pc:docChgLst>
    <pc:chgData name="Caroline Prodger" userId="e4ef2e75-b60b-401b-8ebe-291bdcf405f4" providerId="ADAL" clId="{A3CCF2C1-3112-4EB5-B210-82B341735036}"/>
    <pc:docChg chg="custSel">
      <pc:chgData name="Caroline Prodger" userId="e4ef2e75-b60b-401b-8ebe-291bdcf405f4" providerId="ADAL" clId="{A3CCF2C1-3112-4EB5-B210-82B341735036}" dt="2021-05-24T10:16:58.632" v="2" actId="1592"/>
      <pc:docMkLst>
        <pc:docMk/>
      </pc:docMkLst>
      <pc:sldChg chg="delCm">
        <pc:chgData name="Caroline Prodger" userId="e4ef2e75-b60b-401b-8ebe-291bdcf405f4" providerId="ADAL" clId="{A3CCF2C1-3112-4EB5-B210-82B341735036}" dt="2021-05-24T10:16:38.634" v="0" actId="1592"/>
        <pc:sldMkLst>
          <pc:docMk/>
          <pc:sldMk cId="0" sldId="331"/>
        </pc:sldMkLst>
      </pc:sldChg>
      <pc:sldChg chg="delCm">
        <pc:chgData name="Caroline Prodger" userId="e4ef2e75-b60b-401b-8ebe-291bdcf405f4" providerId="ADAL" clId="{A3CCF2C1-3112-4EB5-B210-82B341735036}" dt="2021-05-24T10:16:47.008" v="1" actId="1592"/>
        <pc:sldMkLst>
          <pc:docMk/>
          <pc:sldMk cId="1801049154" sldId="344"/>
        </pc:sldMkLst>
      </pc:sldChg>
      <pc:sldChg chg="delCm">
        <pc:chgData name="Caroline Prodger" userId="e4ef2e75-b60b-401b-8ebe-291bdcf405f4" providerId="ADAL" clId="{A3CCF2C1-3112-4EB5-B210-82B341735036}" dt="2021-05-24T10:16:58.632" v="2" actId="1592"/>
        <pc:sldMkLst>
          <pc:docMk/>
          <pc:sldMk cId="3522360745" sldId="34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tutor- this could be used as an example to discuss implications for liability. Consider role of parents, employees, employer, business owner, etc, and consequences for </a:t>
            </a:r>
            <a:r>
              <a:rPr lang="en-GB"/>
              <a:t>all parties.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2278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160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1058012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9</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1706860"/>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86330"/>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sz="2400" b="1" dirty="0"/>
              <a:t>Implications of poor health and safety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1.9 Implications of poor health and safety on building performance and individual stakeholders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identify the consequences to individual stakeholders of not working safely</a:t>
            </a:r>
          </a:p>
          <a:p>
            <a:pPr lvl="1"/>
            <a:r>
              <a:rPr lang="en-US" dirty="0"/>
              <a:t>understand the implications of poor health and safety on: employers/ businesses, clients/customers/public.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Consequences of not working safely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construction industry it is imperative that safe systems of work are used at all times. Health and safety is at the heart of everything you do. Poor health and safety can result in:</a:t>
            </a:r>
          </a:p>
          <a:p>
            <a:pPr lvl="1"/>
            <a:r>
              <a:rPr lang="en-US" sz="1800" dirty="0"/>
              <a:t>accidents and near misses</a:t>
            </a:r>
          </a:p>
          <a:p>
            <a:pPr lvl="1"/>
            <a:r>
              <a:rPr lang="en-US" sz="1800" dirty="0"/>
              <a:t>injuries</a:t>
            </a:r>
          </a:p>
          <a:p>
            <a:pPr lvl="1"/>
            <a:r>
              <a:rPr lang="en-US" sz="1800" dirty="0"/>
              <a:t>fatalities</a:t>
            </a:r>
          </a:p>
          <a:p>
            <a:pPr lvl="1"/>
            <a:r>
              <a:rPr lang="en-US" sz="1800" dirty="0"/>
              <a:t>slips, trips and falls, which are the main cause of accidents</a:t>
            </a:r>
          </a:p>
          <a:p>
            <a:pPr lvl="1"/>
            <a:r>
              <a:rPr lang="en-US" sz="1800" dirty="0"/>
              <a:t>down time</a:t>
            </a:r>
          </a:p>
          <a:p>
            <a:pPr lvl="1"/>
            <a:r>
              <a:rPr lang="en-US" sz="1800" dirty="0"/>
              <a:t>financial losses</a:t>
            </a:r>
          </a:p>
          <a:p>
            <a:pPr lvl="1"/>
            <a:r>
              <a:rPr lang="en-US" sz="1800" dirty="0"/>
              <a:t>loss of reputation</a:t>
            </a:r>
          </a:p>
          <a:p>
            <a:pPr lvl="1"/>
            <a:r>
              <a:rPr lang="en-US" sz="1800" dirty="0"/>
              <a:t>environmental impacts.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and near misses</a:t>
            </a:r>
          </a:p>
        </p:txBody>
      </p:sp>
      <p:sp>
        <p:nvSpPr>
          <p:cNvPr id="3" name="Content Placeholder 2"/>
          <p:cNvSpPr>
            <a:spLocks noGrp="1"/>
          </p:cNvSpPr>
          <p:nvPr>
            <p:ph sz="quarter" idx="10"/>
          </p:nvPr>
        </p:nvSpPr>
        <p:spPr/>
        <p:txBody>
          <a:bodyPr/>
          <a:lstStyle/>
          <a:p>
            <a:r>
              <a:rPr lang="en-US" dirty="0">
                <a:latin typeface="+mj-lt"/>
                <a:ea typeface="ＭＳ Ｐゴシック" pitchFamily="-105" charset="-128"/>
                <a:cs typeface="ＭＳ Ｐゴシック" pitchFamily="-105" charset="-128"/>
              </a:rPr>
              <a:t>These are covered in the next session, but briefly: an ‘accident’ (or ‘incident’) </a:t>
            </a:r>
            <a:r>
              <a:rPr lang="en-GB" b="0" i="0" dirty="0">
                <a:solidFill>
                  <a:srgbClr val="111111"/>
                </a:solidFill>
                <a:effectLst/>
                <a:latin typeface="+mj-lt"/>
              </a:rPr>
              <a:t>happens unexpectedly and unintentionally and results in damage or injury to something or someone.</a:t>
            </a:r>
          </a:p>
          <a:p>
            <a:pPr marL="0" lvl="1" indent="0">
              <a:buNone/>
            </a:pPr>
            <a:r>
              <a:rPr lang="en-US" dirty="0">
                <a:latin typeface="+mj-lt"/>
                <a:ea typeface="ＭＳ Ｐゴシック" pitchFamily="-105" charset="-128"/>
                <a:cs typeface="ＭＳ Ｐゴシック" pitchFamily="-105" charset="-128"/>
              </a:rPr>
              <a:t>A ‘near miss’ is</a:t>
            </a:r>
            <a:r>
              <a:rPr lang="en-GB" dirty="0">
                <a:solidFill>
                  <a:srgbClr val="111111"/>
                </a:solidFill>
                <a:latin typeface="+mj-lt"/>
              </a:rPr>
              <a:t> an unplanned event that has the potential to cause but does not actually cause </a:t>
            </a:r>
            <a:r>
              <a:rPr lang="en-GB" b="0" i="0" dirty="0">
                <a:solidFill>
                  <a:srgbClr val="111111"/>
                </a:solidFill>
                <a:effectLst/>
                <a:latin typeface="+mj-lt"/>
              </a:rPr>
              <a:t>damage or injury to something or someone.</a:t>
            </a:r>
          </a:p>
          <a:p>
            <a:pPr marL="0" lvl="1" indent="0">
              <a:buNone/>
            </a:pPr>
            <a:endParaRPr lang="en-GB" b="0" i="0" dirty="0">
              <a:solidFill>
                <a:srgbClr val="111111"/>
              </a:solidFill>
              <a:effectLst/>
              <a:latin typeface="Roboto"/>
            </a:endParaRPr>
          </a:p>
          <a:p>
            <a:endParaRPr lang="en-US" dirty="0"/>
          </a:p>
        </p:txBody>
      </p:sp>
    </p:spTree>
    <p:extLst>
      <p:ext uri="{BB962C8B-B14F-4D97-AF65-F5344CB8AC3E}">
        <p14:creationId xmlns:p14="http://schemas.microsoft.com/office/powerpoint/2010/main" val="1801049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Hazards</a:t>
            </a:r>
          </a:p>
        </p:txBody>
      </p:sp>
      <p:sp>
        <p:nvSpPr>
          <p:cNvPr id="3" name="Content Placeholder 2"/>
          <p:cNvSpPr>
            <a:spLocks noGrp="1"/>
          </p:cNvSpPr>
          <p:nvPr>
            <p:ph sz="quarter" idx="10"/>
          </p:nvPr>
        </p:nvSpPr>
        <p:spPr/>
        <p:txBody>
          <a:bodyPr/>
          <a:lstStyle/>
          <a:p>
            <a:pPr>
              <a:spcAft>
                <a:spcPts val="0"/>
              </a:spcAft>
            </a:pPr>
            <a:r>
              <a:rPr lang="en-US" dirty="0">
                <a:ea typeface="ＭＳ Ｐゴシック" pitchFamily="-105" charset="-128"/>
                <a:cs typeface="ＭＳ Ｐゴシック" pitchFamily="-105" charset="-128"/>
              </a:rPr>
              <a:t>Poor health and safety procedures and practices when working in the construction industry can result in:</a:t>
            </a:r>
          </a:p>
          <a:p>
            <a:pPr>
              <a:spcBef>
                <a:spcPts val="0"/>
              </a:spcBef>
              <a:spcAft>
                <a:spcPts val="0"/>
              </a:spcAft>
            </a:pPr>
            <a:endParaRPr lang="en-US" sz="1100" dirty="0">
              <a:ea typeface="ＭＳ Ｐゴシック" pitchFamily="-105" charset="-128"/>
              <a:cs typeface="ＭＳ Ｐゴシック" pitchFamily="-105" charset="-128"/>
            </a:endParaRPr>
          </a:p>
          <a:p>
            <a:pPr lvl="1"/>
            <a:r>
              <a:rPr lang="en-US" dirty="0"/>
              <a:t>slips – eg slipping on spilt liquid</a:t>
            </a:r>
          </a:p>
          <a:p>
            <a:pPr lvl="1"/>
            <a:endParaRPr lang="en-US" dirty="0"/>
          </a:p>
          <a:p>
            <a:pPr lvl="1"/>
            <a:r>
              <a:rPr lang="en-US" dirty="0"/>
              <a:t>trips – eg tripping over an extension </a:t>
            </a:r>
            <a:br>
              <a:rPr lang="en-US" dirty="0"/>
            </a:br>
            <a:r>
              <a:rPr lang="en-US" dirty="0"/>
              <a:t>cable not covered or routed correctly</a:t>
            </a:r>
          </a:p>
          <a:p>
            <a:pPr lvl="1"/>
            <a:endParaRPr lang="en-US" dirty="0"/>
          </a:p>
          <a:p>
            <a:pPr lvl="1"/>
            <a:r>
              <a:rPr lang="en-US" dirty="0"/>
              <a:t>falls – eg falling into an unmarked or </a:t>
            </a:r>
            <a:br>
              <a:rPr lang="en-US" dirty="0"/>
            </a:br>
            <a:r>
              <a:rPr lang="en-US" dirty="0"/>
              <a:t>unprotected excavation.</a:t>
            </a:r>
          </a:p>
          <a:p>
            <a:pPr lvl="1"/>
            <a:endParaRPr lang="en-US" dirty="0"/>
          </a:p>
          <a:p>
            <a:pPr lvl="1"/>
            <a:endParaRPr lang="en-US" dirty="0"/>
          </a:p>
          <a:p>
            <a:endParaRPr lang="en-US" dirty="0"/>
          </a:p>
        </p:txBody>
      </p:sp>
      <p:pic>
        <p:nvPicPr>
          <p:cNvPr id="6" name="Picture 5">
            <a:extLst>
              <a:ext uri="{FF2B5EF4-FFF2-40B4-BE49-F238E27FC236}">
                <a16:creationId xmlns:a16="http://schemas.microsoft.com/office/drawing/2014/main" id="{AFBF9131-056F-447C-A97F-67D30E090F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348880"/>
            <a:ext cx="3544749" cy="2359330"/>
          </a:xfrm>
          <a:prstGeom prst="rect">
            <a:avLst/>
          </a:prstGeom>
        </p:spPr>
      </p:pic>
    </p:spTree>
    <p:extLst>
      <p:ext uri="{BB962C8B-B14F-4D97-AF65-F5344CB8AC3E}">
        <p14:creationId xmlns:p14="http://schemas.microsoft.com/office/powerpoint/2010/main" val="11618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working practices</a:t>
            </a:r>
          </a:p>
        </p:txBody>
      </p:sp>
      <p:sp>
        <p:nvSpPr>
          <p:cNvPr id="3" name="Content Placeholder 2"/>
          <p:cNvSpPr>
            <a:spLocks noGrp="1"/>
          </p:cNvSpPr>
          <p:nvPr>
            <p:ph sz="quarter" idx="10"/>
          </p:nvPr>
        </p:nvSpPr>
        <p:spPr/>
        <p:txBody>
          <a:bodyPr/>
          <a:lstStyle/>
          <a:p>
            <a:pPr marL="0" lvl="1" indent="0">
              <a:buNone/>
            </a:pPr>
            <a:r>
              <a:rPr lang="en-US" dirty="0"/>
              <a:t>There are many other possible scenarios that have the potential to lead to a slip, trip or a fall or injury when working in the construction industry.</a:t>
            </a:r>
          </a:p>
          <a:p>
            <a:pPr marL="0" lvl="1" indent="0">
              <a:buNone/>
            </a:pPr>
            <a:r>
              <a:rPr lang="en-US" dirty="0"/>
              <a:t>We all have a </a:t>
            </a:r>
            <a:r>
              <a:rPr lang="en-US" b="1" dirty="0"/>
              <a:t>duty of care</a:t>
            </a:r>
            <a:r>
              <a:rPr lang="en-US" dirty="0"/>
              <a:t> to ourselves, our employers and the customer/client and general public to ensure that we minimise the likelihood of these happening by ensuring we all follow good health and safety working practices.</a:t>
            </a:r>
          </a:p>
          <a:p>
            <a:endParaRPr lang="en-US" dirty="0"/>
          </a:p>
        </p:txBody>
      </p:sp>
    </p:spTree>
    <p:extLst>
      <p:ext uri="{BB962C8B-B14F-4D97-AF65-F5344CB8AC3E}">
        <p14:creationId xmlns:p14="http://schemas.microsoft.com/office/powerpoint/2010/main" val="1158285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for businesses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Poor health and safety by construction workers can impact on a business by resulting in:</a:t>
            </a:r>
          </a:p>
          <a:p>
            <a:pPr lvl="1"/>
            <a:r>
              <a:rPr lang="en-US" dirty="0"/>
              <a:t>customer dissatisfaction</a:t>
            </a:r>
          </a:p>
          <a:p>
            <a:pPr lvl="1"/>
            <a:r>
              <a:rPr lang="en-US" dirty="0"/>
              <a:t>time off work</a:t>
            </a:r>
          </a:p>
          <a:p>
            <a:pPr lvl="1"/>
            <a:r>
              <a:rPr lang="en-US" dirty="0"/>
              <a:t>loss of reputation</a:t>
            </a:r>
          </a:p>
          <a:p>
            <a:pPr lvl="1"/>
            <a:r>
              <a:rPr lang="en-US" dirty="0"/>
              <a:t>lack of ongoing work</a:t>
            </a:r>
          </a:p>
          <a:p>
            <a:pPr lvl="1"/>
            <a:r>
              <a:rPr lang="en-US" dirty="0"/>
              <a:t>financial losses</a:t>
            </a:r>
          </a:p>
          <a:p>
            <a:pPr lvl="1"/>
            <a:r>
              <a:rPr lang="en-US" dirty="0"/>
              <a:t>environmental impact</a:t>
            </a:r>
          </a:p>
          <a:p>
            <a:pPr lvl="1"/>
            <a:r>
              <a:rPr lang="en-US" dirty="0"/>
              <a:t>disputes</a:t>
            </a:r>
          </a:p>
          <a:p>
            <a:pPr lvl="1"/>
            <a:r>
              <a:rPr lang="en-US" dirty="0"/>
              <a:t>legal intervention.</a:t>
            </a:r>
          </a:p>
          <a:p>
            <a:pPr lvl="1"/>
            <a:endParaRPr lang="en-US" dirty="0"/>
          </a:p>
          <a:p>
            <a:endParaRPr lang="en-US" dirty="0"/>
          </a:p>
        </p:txBody>
      </p:sp>
    </p:spTree>
    <p:extLst>
      <p:ext uri="{BB962C8B-B14F-4D97-AF65-F5344CB8AC3E}">
        <p14:creationId xmlns:p14="http://schemas.microsoft.com/office/powerpoint/2010/main" val="4224999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Employer safety warning from HSE after child falls from raised vehicle ramp</a:t>
            </a:r>
            <a:br>
              <a:rPr lang="en-GB" dirty="0"/>
            </a:br>
            <a:endParaRPr lang="en-GB" dirty="0"/>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934828" y="1916832"/>
            <a:ext cx="5274344" cy="3516229"/>
          </a:xfrm>
        </p:spPr>
      </p:pic>
      <p:sp>
        <p:nvSpPr>
          <p:cNvPr id="2" name="Rectangle 1"/>
          <p:cNvSpPr/>
          <p:nvPr/>
        </p:nvSpPr>
        <p:spPr>
          <a:xfrm>
            <a:off x="2987824" y="5383563"/>
            <a:ext cx="3441968" cy="610488"/>
          </a:xfrm>
          <a:prstGeom prst="rect">
            <a:avLst/>
          </a:prstGeom>
        </p:spPr>
        <p:txBody>
          <a:bodyPr wrap="none">
            <a:spAutoFit/>
          </a:bodyPr>
          <a:lstStyle/>
          <a:p>
            <a:pPr>
              <a:lnSpc>
                <a:spcPct val="115000"/>
              </a:lnSpc>
              <a:spcAft>
                <a:spcPts val="1000"/>
              </a:spcAft>
            </a:pPr>
            <a:r>
              <a:rPr lang="en-GB" sz="3200" dirty="0">
                <a:latin typeface="+mn-lt"/>
                <a:ea typeface="Calibri" panose="020F0502020204030204" pitchFamily="34" charset="0"/>
                <a:cs typeface="Times New Roman" panose="02020603050405020304" pitchFamily="18" charset="0"/>
              </a:rPr>
              <a:t>Who was at fault?</a:t>
            </a:r>
          </a:p>
        </p:txBody>
      </p:sp>
    </p:spTree>
    <p:extLst>
      <p:ext uri="{BB962C8B-B14F-4D97-AF65-F5344CB8AC3E}">
        <p14:creationId xmlns:p14="http://schemas.microsoft.com/office/powerpoint/2010/main" val="352236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B8A46C-BFC7-4821-B36C-E73BD55AF67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D7B728D-3B5D-4E84-BB09-091ECC6A5283}">
  <ds:schemaRefs>
    <ds:schemaRef ds:uri="http://schemas.microsoft.com/sharepoint/v3/contenttype/forms"/>
  </ds:schemaRefs>
</ds:datastoreItem>
</file>

<file path=customXml/itemProps3.xml><?xml version="1.0" encoding="utf-8"?>
<ds:datastoreItem xmlns:ds="http://schemas.openxmlformats.org/officeDocument/2006/customXml" ds:itemID="{2A01E1C8-4641-4418-B7E3-B527C0A4B7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1171</TotalTime>
  <Words>439</Words>
  <Application>Microsoft Office PowerPoint</Application>
  <PresentationFormat>On-screen Show (4:3)</PresentationFormat>
  <Paragraphs>52</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Lucida Grande</vt:lpstr>
      <vt:lpstr>Roboto</vt:lpstr>
      <vt:lpstr>Times New Roman</vt:lpstr>
      <vt:lpstr>1_Default Design</vt:lpstr>
      <vt:lpstr>PowerPoint 9: Implications of poor health and safety</vt:lpstr>
      <vt:lpstr>Objectives</vt:lpstr>
      <vt:lpstr>Consequences of not working safely</vt:lpstr>
      <vt:lpstr>Accidents and near misses</vt:lpstr>
      <vt:lpstr>Hazards</vt:lpstr>
      <vt:lpstr>Safe working practices</vt:lpstr>
      <vt:lpstr>Implications for businesses</vt:lpstr>
      <vt:lpstr>Employer safety warning from HSE after child falls from raised vehicle ramp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149</cp:revision>
  <dcterms:created xsi:type="dcterms:W3CDTF">2013-05-28T00:38:54Z</dcterms:created>
  <dcterms:modified xsi:type="dcterms:W3CDTF">2021-08-11T11:05:00Z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