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31" r:id="rId7"/>
    <p:sldId id="345" r:id="rId8"/>
    <p:sldId id="341" r:id="rId9"/>
    <p:sldId id="334" r:id="rId10"/>
    <p:sldId id="342" r:id="rId11"/>
    <p:sldId id="346" r:id="rId12"/>
    <p:sldId id="343" r:id="rId13"/>
    <p:sldId id="348" r:id="rId14"/>
    <p:sldId id="344" r:id="rId15"/>
    <p:sldId id="347" r:id="rId16"/>
    <p:sldId id="336" r:id="rId17"/>
    <p:sldId id="351" r:id="rId18"/>
    <p:sldId id="349" r:id="rId19"/>
    <p:sldId id="350" r:id="rId20"/>
    <p:sldId id="354" r:id="rId21"/>
    <p:sldId id="332" r:id="rId22"/>
    <p:sldId id="352" r:id="rId23"/>
    <p:sldId id="353" r:id="rId24"/>
    <p:sldId id="355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814E27-8478-41FA-83C8-47506D1CFAE7}" v="18" dt="2021-06-21T13:01:57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64" autoAdjust="0"/>
    <p:restoredTop sz="80964" autoAdjust="0"/>
  </p:normalViewPr>
  <p:slideViewPr>
    <p:cSldViewPr showGuides="1">
      <p:cViewPr varScale="1">
        <p:scale>
          <a:sx n="54" d="100"/>
          <a:sy n="54" d="100"/>
        </p:scale>
        <p:origin x="127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C8106A0-C5F3-494A-B585-D064D4F3910B}"/>
    <pc:docChg chg="custSel">
      <pc:chgData name="Caroline Prodger" userId="e4ef2e75-b60b-401b-8ebe-291bdcf405f4" providerId="ADAL" clId="{CC8106A0-C5F3-494A-B585-D064D4F3910B}" dt="2021-05-24T09:24:17.228" v="2" actId="1592"/>
      <pc:docMkLst>
        <pc:docMk/>
      </pc:docMkLst>
      <pc:sldChg chg="delCm">
        <pc:chgData name="Caroline Prodger" userId="e4ef2e75-b60b-401b-8ebe-291bdcf405f4" providerId="ADAL" clId="{CC8106A0-C5F3-494A-B585-D064D4F3910B}" dt="2021-05-24T09:24:01.627" v="1" actId="1592"/>
        <pc:sldMkLst>
          <pc:docMk/>
          <pc:sldMk cId="1757536113" sldId="344"/>
        </pc:sldMkLst>
      </pc:sldChg>
      <pc:sldChg chg="delCm">
        <pc:chgData name="Caroline Prodger" userId="e4ef2e75-b60b-401b-8ebe-291bdcf405f4" providerId="ADAL" clId="{CC8106A0-C5F3-494A-B585-D064D4F3910B}" dt="2021-05-24T09:24:17.228" v="2" actId="1592"/>
        <pc:sldMkLst>
          <pc:docMk/>
          <pc:sldMk cId="2237999059" sldId="349"/>
        </pc:sldMkLst>
      </pc:sldChg>
    </pc:docChg>
  </pc:docChgLst>
  <pc:docChgLst>
    <pc:chgData name="Caroline Prodger" userId="e4ef2e75-b60b-401b-8ebe-291bdcf405f4" providerId="ADAL" clId="{E9814E27-8478-41FA-83C8-47506D1CFAE7}"/>
    <pc:docChg chg="undo custSel modSld">
      <pc:chgData name="Caroline Prodger" userId="e4ef2e75-b60b-401b-8ebe-291bdcf405f4" providerId="ADAL" clId="{E9814E27-8478-41FA-83C8-47506D1CFAE7}" dt="2021-06-21T13:01:57.605" v="70"/>
      <pc:docMkLst>
        <pc:docMk/>
      </pc:docMkLst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0" sldId="328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28"/>
            <ac:spMk id="3075" creationId="{00000000-0000-0000-0000-000000000000}"/>
          </ac:spMkLst>
        </pc:sp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0" sldId="331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2:18.645" v="3" actId="1076"/>
          <ac:spMkLst>
            <pc:docMk/>
            <pc:sldMk cId="0" sldId="331"/>
            <ac:spMk id="5" creationId="{AA0DC79B-C887-4C38-AD03-485AE2D2491D}"/>
          </ac:spMkLst>
        </pc:spChg>
        <pc:picChg chg="add mod">
          <ac:chgData name="Caroline Prodger" userId="e4ef2e75-b60b-401b-8ebe-291bdcf405f4" providerId="ADAL" clId="{E9814E27-8478-41FA-83C8-47506D1CFAE7}" dt="2021-06-21T12:52:20.993" v="4" actId="1076"/>
          <ac:picMkLst>
            <pc:docMk/>
            <pc:sldMk cId="0" sldId="331"/>
            <ac:picMk id="4" creationId="{3C31D3E0-300F-4A60-997B-9D4377AE7814}"/>
          </ac:picMkLst>
        </pc:pic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0" sldId="332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2"/>
            <ac:spMk id="2" creationId="{00000000-0000-0000-0000-000000000000}"/>
          </ac:spMkLst>
        </pc:sp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0" sldId="334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4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2:54:18.053" v="16" actId="14100"/>
          <ac:spMkLst>
            <pc:docMk/>
            <pc:sldMk cId="0" sldId="334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4:29.601" v="20" actId="1076"/>
          <ac:spMkLst>
            <pc:docMk/>
            <pc:sldMk cId="0" sldId="334"/>
            <ac:spMk id="6" creationId="{B9F6E9F8-F6AA-40F1-9BE7-BC1456031BBB}"/>
          </ac:spMkLst>
        </pc:spChg>
        <pc:spChg chg="add mod">
          <ac:chgData name="Caroline Prodger" userId="e4ef2e75-b60b-401b-8ebe-291bdcf405f4" providerId="ADAL" clId="{E9814E27-8478-41FA-83C8-47506D1CFAE7}" dt="2021-06-21T12:54:46.114" v="22" actId="1076"/>
          <ac:spMkLst>
            <pc:docMk/>
            <pc:sldMk cId="0" sldId="334"/>
            <ac:spMk id="7" creationId="{324BDE17-0D6A-4A4D-B4F2-B3FF1F54C1A2}"/>
          </ac:spMkLst>
        </pc:spChg>
        <pc:picChg chg="add mod">
          <ac:chgData name="Caroline Prodger" userId="e4ef2e75-b60b-401b-8ebe-291bdcf405f4" providerId="ADAL" clId="{E9814E27-8478-41FA-83C8-47506D1CFAE7}" dt="2021-06-21T12:54:03.833" v="13" actId="1076"/>
          <ac:picMkLst>
            <pc:docMk/>
            <pc:sldMk cId="0" sldId="334"/>
            <ac:picMk id="4" creationId="{04C09A87-3701-4F64-86E2-F2FF70FF2E48}"/>
          </ac:picMkLst>
        </pc:pic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0" sldId="336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6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0" sldId="33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3572720383" sldId="341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572720383" sldId="341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572720383" sldId="341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245562771" sldId="342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45562771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2:55:41.946" v="34" actId="20577"/>
          <ac:spMkLst>
            <pc:docMk/>
            <pc:sldMk cId="245562771" sldId="342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5:55.070" v="38" actId="1076"/>
          <ac:spMkLst>
            <pc:docMk/>
            <pc:sldMk cId="245562771" sldId="342"/>
            <ac:spMk id="6" creationId="{341C4E17-EC45-4F8D-A3A5-785D53D3027E}"/>
          </ac:spMkLst>
        </pc:spChg>
        <pc:spChg chg="add mod">
          <ac:chgData name="Caroline Prodger" userId="e4ef2e75-b60b-401b-8ebe-291bdcf405f4" providerId="ADAL" clId="{E9814E27-8478-41FA-83C8-47506D1CFAE7}" dt="2021-06-21T12:56:06.415" v="40" actId="1076"/>
          <ac:spMkLst>
            <pc:docMk/>
            <pc:sldMk cId="245562771" sldId="342"/>
            <ac:spMk id="7" creationId="{E09432FA-CC98-4A14-A3FD-AE605A9B7C7A}"/>
          </ac:spMkLst>
        </pc:spChg>
        <pc:picChg chg="add mod">
          <ac:chgData name="Caroline Prodger" userId="e4ef2e75-b60b-401b-8ebe-291bdcf405f4" providerId="ADAL" clId="{E9814E27-8478-41FA-83C8-47506D1CFAE7}" dt="2021-06-21T12:55:18.801" v="27" actId="1076"/>
          <ac:picMkLst>
            <pc:docMk/>
            <pc:sldMk cId="245562771" sldId="342"/>
            <ac:picMk id="4" creationId="{59A96A61-1EB4-4690-9B3A-2C2B645AE499}"/>
          </ac:picMkLst>
        </pc:pic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1971836298" sldId="343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971836298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971836298" sldId="343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E9814E27-8478-41FA-83C8-47506D1CFAE7}" dt="2021-06-21T13:01:57.605" v="70"/>
        <pc:sldMkLst>
          <pc:docMk/>
          <pc:sldMk cId="1757536113" sldId="344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757536113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2:58:01.088" v="57" actId="14100"/>
          <ac:spMkLst>
            <pc:docMk/>
            <pc:sldMk cId="1757536113" sldId="344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8:23.556" v="64" actId="1076"/>
          <ac:spMkLst>
            <pc:docMk/>
            <pc:sldMk cId="1757536113" sldId="344"/>
            <ac:spMk id="7" creationId="{F33CF3AF-6EC7-4EC7-8070-AA7D96110BC2}"/>
          </ac:spMkLst>
        </pc:spChg>
        <pc:spChg chg="add mod">
          <ac:chgData name="Caroline Prodger" userId="e4ef2e75-b60b-401b-8ebe-291bdcf405f4" providerId="ADAL" clId="{E9814E27-8478-41FA-83C8-47506D1CFAE7}" dt="2021-06-21T12:58:37.514" v="66" actId="1076"/>
          <ac:spMkLst>
            <pc:docMk/>
            <pc:sldMk cId="1757536113" sldId="344"/>
            <ac:spMk id="8" creationId="{6EC1D4CC-FCBB-4C8F-869D-6857E1ED482B}"/>
          </ac:spMkLst>
        </pc:spChg>
        <pc:picChg chg="add del mod">
          <ac:chgData name="Caroline Prodger" userId="e4ef2e75-b60b-401b-8ebe-291bdcf405f4" providerId="ADAL" clId="{E9814E27-8478-41FA-83C8-47506D1CFAE7}" dt="2021-06-21T12:57:38.792" v="50" actId="21"/>
          <ac:picMkLst>
            <pc:docMk/>
            <pc:sldMk cId="1757536113" sldId="344"/>
            <ac:picMk id="4" creationId="{270EAF86-8ABE-42A4-BCEC-EC48DA07FFA1}"/>
          </ac:picMkLst>
        </pc:picChg>
        <pc:picChg chg="add mod">
          <ac:chgData name="Caroline Prodger" userId="e4ef2e75-b60b-401b-8ebe-291bdcf405f4" providerId="ADAL" clId="{E9814E27-8478-41FA-83C8-47506D1CFAE7}" dt="2021-06-21T12:57:49.174" v="54" actId="1076"/>
          <ac:picMkLst>
            <pc:docMk/>
            <pc:sldMk cId="1757536113" sldId="344"/>
            <ac:picMk id="5" creationId="{62853900-6E02-4F16-88EC-EDEFFFDF5EE0}"/>
          </ac:picMkLst>
        </pc:pic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3488393195" sldId="345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88393195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88393195" sldId="34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2:57.856" v="8" actId="1076"/>
          <ac:spMkLst>
            <pc:docMk/>
            <pc:sldMk cId="3488393195" sldId="345"/>
            <ac:spMk id="5" creationId="{40ED593D-11BE-4060-BF7E-C805280FC4FA}"/>
          </ac:spMkLst>
        </pc:spChg>
        <pc:picChg chg="add mod">
          <ac:chgData name="Caroline Prodger" userId="e4ef2e75-b60b-401b-8ebe-291bdcf405f4" providerId="ADAL" clId="{E9814E27-8478-41FA-83C8-47506D1CFAE7}" dt="2021-06-21T12:53:14.649" v="10" actId="14100"/>
          <ac:picMkLst>
            <pc:docMk/>
            <pc:sldMk cId="3488393195" sldId="345"/>
            <ac:picMk id="4" creationId="{03863075-4E9A-49F4-B6E3-3738E9E2721F}"/>
          </ac:picMkLst>
        </pc:pic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1638725228" sldId="346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638725228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2:56:52.629" v="41" actId="14100"/>
          <ac:spMkLst>
            <pc:docMk/>
            <pc:sldMk cId="1638725228" sldId="34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7:07.492" v="44"/>
          <ac:spMkLst>
            <pc:docMk/>
            <pc:sldMk cId="1638725228" sldId="346"/>
            <ac:spMk id="5" creationId="{E7D32674-50B7-4EB5-92B6-BF06F3C22457}"/>
          </ac:spMkLst>
        </pc:spChg>
        <pc:picChg chg="add mod">
          <ac:chgData name="Caroline Prodger" userId="e4ef2e75-b60b-401b-8ebe-291bdcf405f4" providerId="ADAL" clId="{E9814E27-8478-41FA-83C8-47506D1CFAE7}" dt="2021-06-21T12:56:58.288" v="43" actId="1076"/>
          <ac:picMkLst>
            <pc:docMk/>
            <pc:sldMk cId="1638725228" sldId="346"/>
            <ac:picMk id="4" creationId="{E50E6667-1035-4E0B-8C29-D6DD0CC4A0C9}"/>
          </ac:picMkLst>
        </pc:picChg>
      </pc:sldChg>
      <pc:sldChg chg="addSp modSp mod">
        <pc:chgData name="Caroline Prodger" userId="e4ef2e75-b60b-401b-8ebe-291bdcf405f4" providerId="ADAL" clId="{E9814E27-8478-41FA-83C8-47506D1CFAE7}" dt="2021-06-21T13:01:57.605" v="70"/>
        <pc:sldMkLst>
          <pc:docMk/>
          <pc:sldMk cId="2796592181" sldId="347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796592181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796592181" sldId="347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E9814E27-8478-41FA-83C8-47506D1CFAE7}" dt="2021-06-21T12:59:14.720" v="69"/>
          <ac:spMkLst>
            <pc:docMk/>
            <pc:sldMk cId="2796592181" sldId="347"/>
            <ac:spMk id="5" creationId="{B0DE0B90-C784-4279-AF82-E38551127F34}"/>
          </ac:spMkLst>
        </pc:spChg>
        <pc:picChg chg="add mod">
          <ac:chgData name="Caroline Prodger" userId="e4ef2e75-b60b-401b-8ebe-291bdcf405f4" providerId="ADAL" clId="{E9814E27-8478-41FA-83C8-47506D1CFAE7}" dt="2021-06-21T12:59:06.024" v="68" actId="1076"/>
          <ac:picMkLst>
            <pc:docMk/>
            <pc:sldMk cId="2796592181" sldId="347"/>
            <ac:picMk id="4" creationId="{3EB348C2-5A18-4A75-999A-B5C1A7C55588}"/>
          </ac:picMkLst>
        </pc:pic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33493204" sldId="348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3493204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3493204" sldId="348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2237999059" sldId="349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237999059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237999059" sldId="349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3441815332" sldId="350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41815332" sldId="350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41815332" sldId="350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3123605508" sldId="351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123605508" sldId="351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123605508" sldId="35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1726826494" sldId="352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726826494" sldId="352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726826494" sldId="352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1468120257" sldId="353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468120257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1468120257" sldId="35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3497258900" sldId="354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97258900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3497258900" sldId="354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9814E27-8478-41FA-83C8-47506D1CFAE7}" dt="2021-06-21T13:01:57.605" v="70"/>
        <pc:sldMkLst>
          <pc:docMk/>
          <pc:sldMk cId="2642017419" sldId="355"/>
        </pc:sldMkLst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642017419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E9814E27-8478-41FA-83C8-47506D1CFAE7}" dt="2021-06-21T13:01:57.605" v="70"/>
          <ac:spMkLst>
            <pc:docMk/>
            <pc:sldMk cId="2642017419" sldId="355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</a:t>
            </a:r>
            <a: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  <a:t>Construction legislation </a:t>
            </a:r>
            <a:r>
              <a:rPr lang="en-GB" sz="2400" b="1">
                <a:ea typeface="ＭＳ Ｐゴシック" pitchFamily="-105" charset="-128"/>
                <a:cs typeface="ＭＳ Ｐゴシック" pitchFamily="-105" charset="-128"/>
              </a:rPr>
              <a:t>and regulations: responsibilities and guidance 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GB" sz="2400" b="1" dirty="0"/>
              <a:t>1.1 Construction legislation and regulations</a:t>
            </a:r>
          </a:p>
          <a:p>
            <a: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b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</a:b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Employees</a:t>
            </a:r>
          </a:p>
          <a:p>
            <a:r>
              <a:rPr lang="en-GB" dirty="0"/>
              <a:t>T</a:t>
            </a:r>
            <a:r>
              <a:rPr lang="en-GB" altLang="x-none" dirty="0"/>
              <a:t>he </a:t>
            </a:r>
            <a:r>
              <a:rPr lang="en-GB" altLang="x-none" b="1" dirty="0"/>
              <a:t>duties of the employee </a:t>
            </a:r>
            <a:r>
              <a:rPr lang="en-GB" altLang="x-none" dirty="0"/>
              <a:t>are: </a:t>
            </a:r>
          </a:p>
          <a:p>
            <a:pPr lvl="1"/>
            <a:r>
              <a:rPr lang="en-GB" altLang="x-none" dirty="0"/>
              <a:t>to take reasonable care of the </a:t>
            </a:r>
            <a:r>
              <a:rPr lang="en-GB" altLang="x-none" b="1" dirty="0"/>
              <a:t>health and</a:t>
            </a:r>
            <a:r>
              <a:rPr lang="en-GB" altLang="x-none" dirty="0"/>
              <a:t> </a:t>
            </a:r>
            <a:r>
              <a:rPr lang="en-GB" altLang="x-none" b="1" dirty="0"/>
              <a:t>safety of themselves </a:t>
            </a:r>
            <a:r>
              <a:rPr lang="en-GB" altLang="x-none" dirty="0"/>
              <a:t>and </a:t>
            </a:r>
            <a:r>
              <a:rPr lang="en-GB" altLang="x-none" b="1" dirty="0"/>
              <a:t>others</a:t>
            </a:r>
          </a:p>
          <a:p>
            <a:pPr lvl="1"/>
            <a:r>
              <a:rPr lang="en-GB" altLang="x-none" dirty="0"/>
              <a:t>to </a:t>
            </a:r>
            <a:r>
              <a:rPr lang="en-GB" altLang="x-none" b="1" dirty="0"/>
              <a:t>comply</a:t>
            </a:r>
            <a:r>
              <a:rPr lang="en-GB" altLang="x-none" dirty="0"/>
              <a:t> with the employer</a:t>
            </a:r>
            <a:r>
              <a:rPr lang="en-GB" altLang="en-US" dirty="0"/>
              <a:t>’</a:t>
            </a:r>
            <a:r>
              <a:rPr lang="en-GB" altLang="x-none" dirty="0"/>
              <a:t>s </a:t>
            </a:r>
            <a:r>
              <a:rPr lang="en-GB" altLang="x-none" b="1" dirty="0"/>
              <a:t>health and safety policy</a:t>
            </a:r>
          </a:p>
          <a:p>
            <a:pPr lvl="1"/>
            <a:r>
              <a:rPr lang="en-GB" altLang="x-none" b="1" dirty="0"/>
              <a:t>not to recklessly interfere </a:t>
            </a:r>
            <a:r>
              <a:rPr lang="en-GB" altLang="x-none" dirty="0"/>
              <a:t>with anything that may affect health and safety.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publications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10944" cy="1844992"/>
          </a:xfrm>
        </p:spPr>
        <p:txBody>
          <a:bodyPr/>
          <a:lstStyle/>
          <a:p>
            <a:r>
              <a:rPr lang="en-GB" sz="2000" dirty="0"/>
              <a:t>Health and safety publications can be divided into two distinct groups: mandatory (must be followed by law) and advisory (guidance, which is recommended but not legally enforceable).</a:t>
            </a:r>
          </a:p>
          <a:p>
            <a:r>
              <a:rPr lang="en-GB" sz="2000" dirty="0"/>
              <a:t>Mandatory publications include:</a:t>
            </a:r>
          </a:p>
          <a:p>
            <a:endParaRPr lang="en-US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62853900-6E02-4F16-88EC-EDEFFFDF5E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0600" y="1407534"/>
            <a:ext cx="2736304" cy="13681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3CF3AF-6EC7-4EC7-8070-AA7D96110BC2}"/>
              </a:ext>
            </a:extLst>
          </p:cNvPr>
          <p:cNvSpPr txBox="1"/>
          <p:nvPr/>
        </p:nvSpPr>
        <p:spPr>
          <a:xfrm>
            <a:off x="-108520" y="3356992"/>
            <a:ext cx="828980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Acts of Parliament </a:t>
            </a:r>
            <a:r>
              <a:rPr lang="en-GB" dirty="0"/>
              <a:t>– also known as </a:t>
            </a:r>
            <a:r>
              <a:rPr lang="en-GB" b="1" dirty="0"/>
              <a:t>statutory legislation</a:t>
            </a:r>
            <a:r>
              <a:rPr lang="en-GB" dirty="0"/>
              <a:t>. Such Acts create a new law or change an existing one. Their implementation is the responsibility of a specific government department. In the case of health and safety Acts, this is the Health and Safety Committee. Acts are </a:t>
            </a:r>
            <a:r>
              <a:rPr lang="en-GB" b="1" dirty="0"/>
              <a:t>legally enforceable </a:t>
            </a:r>
            <a:r>
              <a:rPr lang="en-GB" dirty="0"/>
              <a:t>and must be followed to </a:t>
            </a:r>
            <a:r>
              <a:rPr lang="en-GB" b="1" dirty="0"/>
              <a:t>avoid prosecution</a:t>
            </a:r>
            <a:r>
              <a:rPr lang="en-GB" dirty="0"/>
              <a:t>.</a:t>
            </a:r>
          </a:p>
          <a:p>
            <a:pPr marL="800100" lvl="1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Regulations</a:t>
            </a:r>
            <a:r>
              <a:rPr lang="en-GB" dirty="0"/>
              <a:t> or </a:t>
            </a:r>
            <a:r>
              <a:rPr lang="en-GB" b="1" dirty="0"/>
              <a:t>non-statutory legislation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Rules, procedures and administrative codes set by authorities or government agencies to achieve a particular objective. </a:t>
            </a:r>
          </a:p>
        </p:txBody>
      </p:sp>
    </p:spTree>
    <p:extLst>
      <p:ext uri="{BB962C8B-B14F-4D97-AF65-F5344CB8AC3E}">
        <p14:creationId xmlns:p14="http://schemas.microsoft.com/office/powerpoint/2010/main" val="1757536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HSE guidance notes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These are produced by the Health and Safety Executive (HSE) to help people interpret and </a:t>
            </a:r>
            <a:r>
              <a:rPr lang="en-GB" sz="2000" b="1" dirty="0"/>
              <a:t>understand </a:t>
            </a:r>
            <a:r>
              <a:rPr lang="en-GB" sz="2000" dirty="0"/>
              <a:t>what is required by law, and to comply with it. </a:t>
            </a:r>
          </a:p>
          <a:p>
            <a:r>
              <a:rPr lang="en-GB" sz="2000" dirty="0"/>
              <a:t>They also give </a:t>
            </a:r>
            <a:r>
              <a:rPr lang="en-GB" sz="2000" b="1" dirty="0"/>
              <a:t>technical advice. </a:t>
            </a:r>
          </a:p>
          <a:p>
            <a:r>
              <a:rPr lang="en-GB" sz="2000" dirty="0"/>
              <a:t>The course of action set out in guidance notes is not compulsory, but if the guidance is followed it is usually enough to comply with the law.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348C2-5A18-4A75-999A-B5C1A7C55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447" y="3933056"/>
            <a:ext cx="2975106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92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Approved Codes of Practice (ACOPs)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These documents offer practical guidance on complying with regulations. </a:t>
            </a:r>
          </a:p>
          <a:p>
            <a:r>
              <a:rPr lang="en-GB" dirty="0"/>
              <a:t>ACOPs are supplementary to regulations and give examples of how to comply with the law. Employers who have not followed an ACOP and who are prosecuted for a breach of health and safety law are likely to be found at fault by the courts. </a:t>
            </a:r>
          </a:p>
          <a:p>
            <a:r>
              <a:rPr lang="en-GB" b="1" dirty="0"/>
              <a:t>Following an ACOP is considered good practice.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Heath and safety inspectors have the </a:t>
            </a:r>
            <a:r>
              <a:rPr lang="en-GB" sz="2000" b="1" dirty="0"/>
              <a:t>legal right </a:t>
            </a:r>
            <a:r>
              <a:rPr lang="en-GB" sz="2000" dirty="0"/>
              <a:t>to enter a workplace </a:t>
            </a:r>
            <a:r>
              <a:rPr lang="en-GB" sz="2000" b="1" dirty="0"/>
              <a:t>without giving notice</a:t>
            </a:r>
            <a:r>
              <a:rPr lang="en-GB" sz="2000" dirty="0"/>
              <a:t>, although notice may be given where the inspector considers it appropriate.</a:t>
            </a:r>
          </a:p>
          <a:p>
            <a:r>
              <a:rPr lang="en-GB" sz="2000" dirty="0"/>
              <a:t>On a normal inspection visit, an inspector will look at the place of work, assess working activities and how health and safety is managed to </a:t>
            </a:r>
            <a:r>
              <a:rPr lang="en-GB" sz="2000" b="1" dirty="0"/>
              <a:t>check </a:t>
            </a:r>
            <a:r>
              <a:rPr lang="en-GB" sz="2000" dirty="0"/>
              <a:t>that the employer is </a:t>
            </a:r>
            <a:r>
              <a:rPr lang="en-GB" sz="2000" b="1" dirty="0"/>
              <a:t>complying with health and safety law</a:t>
            </a:r>
            <a:r>
              <a:rPr lang="en-GB" sz="2000" dirty="0"/>
              <a:t>.</a:t>
            </a:r>
          </a:p>
          <a:p>
            <a:r>
              <a:rPr lang="en-GB" sz="2000" dirty="0"/>
              <a:t>The inspector may offer guidance and advice or talk to employees, take photographs and samples, serve improvement notices or take action if a risk to health and safety is perceived.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05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dirty="0"/>
              <a:t>In sum, HSE officers can:</a:t>
            </a:r>
          </a:p>
          <a:p>
            <a:pPr lvl="1"/>
            <a:r>
              <a:rPr lang="en-GB" altLang="x-none" dirty="0"/>
              <a:t>inspect sites</a:t>
            </a:r>
          </a:p>
          <a:p>
            <a:pPr lvl="1"/>
            <a:r>
              <a:rPr lang="en-GB" altLang="x-none" dirty="0"/>
              <a:t>give guidance and advice on work or processes </a:t>
            </a:r>
          </a:p>
          <a:p>
            <a:pPr lvl="1"/>
            <a:r>
              <a:rPr lang="en-GB" altLang="x-none" dirty="0"/>
              <a:t>take photos and samples</a:t>
            </a:r>
          </a:p>
          <a:p>
            <a:pPr lvl="1"/>
            <a:r>
              <a:rPr lang="en-GB" altLang="x-none" dirty="0"/>
              <a:t>talk about and discuss situations and/or problems</a:t>
            </a:r>
          </a:p>
          <a:p>
            <a:pPr lvl="1"/>
            <a:r>
              <a:rPr lang="en-GB" altLang="x-none" dirty="0"/>
              <a:t>seize evidence, equipment or materials.</a:t>
            </a:r>
          </a:p>
          <a:p>
            <a:pPr marL="0" lvl="1" indent="0">
              <a:buNone/>
            </a:pPr>
            <a:endParaRPr lang="en-GB" altLang="x-none" sz="2000" dirty="0"/>
          </a:p>
        </p:txBody>
      </p:sp>
    </p:spTree>
    <p:extLst>
      <p:ext uri="{BB962C8B-B14F-4D97-AF65-F5344CB8AC3E}">
        <p14:creationId xmlns:p14="http://schemas.microsoft.com/office/powerpoint/2010/main" val="2237999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sz="2000" dirty="0">
                <a:ea typeface="ＭＳ Ｐゴシック" charset="-128"/>
              </a:rPr>
              <a:t>HSE officers can also select from the following </a:t>
            </a:r>
            <a:r>
              <a:rPr lang="en-GB" altLang="x-none" sz="2000" b="1" dirty="0">
                <a:ea typeface="ＭＳ Ｐゴシック" charset="-128"/>
              </a:rPr>
              <a:t>control measures</a:t>
            </a:r>
            <a:r>
              <a:rPr lang="en-GB" altLang="x-none" sz="2000" dirty="0">
                <a:ea typeface="ＭＳ Ｐゴシック" charset="-128"/>
              </a:rPr>
              <a:t>:</a:t>
            </a:r>
          </a:p>
          <a:p>
            <a:pPr lvl="1"/>
            <a:r>
              <a:rPr lang="en-GB" altLang="x-none" sz="2000" dirty="0"/>
              <a:t>t</a:t>
            </a:r>
            <a:r>
              <a:rPr lang="en-GB" altLang="x-none" sz="2000" dirty="0">
                <a:ea typeface="ＭＳ Ｐゴシック" charset="-128"/>
              </a:rPr>
              <a:t>ake informal action – by giving give advice on how to improve</a:t>
            </a:r>
          </a:p>
          <a:p>
            <a:pPr lvl="1"/>
            <a:r>
              <a:rPr lang="en-GB" altLang="x-none" sz="2000" dirty="0"/>
              <a:t>i</a:t>
            </a:r>
            <a:r>
              <a:rPr lang="en-GB" altLang="x-none" sz="2000" dirty="0">
                <a:ea typeface="ＭＳ Ｐゴシック" charset="-128"/>
              </a:rPr>
              <a:t>ssue improvement notices –  outlining specific action (i.e. what, why and when)</a:t>
            </a:r>
          </a:p>
          <a:p>
            <a:pPr lvl="1"/>
            <a:r>
              <a:rPr lang="en-GB" altLang="x-none" sz="2000" dirty="0"/>
              <a:t>i</a:t>
            </a:r>
            <a:r>
              <a:rPr lang="en-GB" altLang="x-none" sz="2000" dirty="0">
                <a:ea typeface="ＭＳ Ｐゴシック" charset="-128"/>
              </a:rPr>
              <a:t>ssue prohibition notices in cases of serious risk </a:t>
            </a:r>
          </a:p>
          <a:p>
            <a:pPr lvl="1"/>
            <a:r>
              <a:rPr lang="en-GB" altLang="x-none" sz="2000" dirty="0"/>
              <a:t>p</a:t>
            </a:r>
            <a:r>
              <a:rPr lang="en-GB" altLang="x-none" sz="2000" dirty="0">
                <a:ea typeface="ＭＳ Ｐゴシック" charset="-128"/>
              </a:rPr>
              <a:t>rosecute – in cases of failure to comply with </a:t>
            </a:r>
            <a:r>
              <a:rPr lang="en-GB" altLang="x-none" sz="2000" dirty="0"/>
              <a:t>legislation. </a:t>
            </a:r>
            <a:endParaRPr lang="en-GB" altLang="x-none" sz="20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1815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Informal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Where the breach of the law is comparatively small, an inspector will advise the duty-holder on what action should be taken to conform with the requirements of the law. </a:t>
            </a:r>
          </a:p>
          <a:p>
            <a:r>
              <a:rPr lang="en-GB" sz="2000" dirty="0"/>
              <a:t>If required, this information can be given in writing.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25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 notice 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4402832" cy="3891273"/>
          </a:xfrm>
        </p:spPr>
        <p:txBody>
          <a:bodyPr/>
          <a:lstStyle/>
          <a:p>
            <a:r>
              <a:rPr lang="en-GB" dirty="0"/>
              <a:t>More severe breaches will receive a direct order from an HSE inspector to take specific action in order to comply with the law. </a:t>
            </a:r>
          </a:p>
          <a:p>
            <a:r>
              <a:rPr lang="en-GB" dirty="0"/>
              <a:t>The inspector will discuss the </a:t>
            </a:r>
            <a:r>
              <a:rPr lang="en-GB" b="1" dirty="0"/>
              <a:t>improvement notice </a:t>
            </a:r>
            <a:r>
              <a:rPr lang="en-GB" dirty="0"/>
              <a:t>with the duty-holder and resolve points of difference before serving it. 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029200" y="1512000"/>
            <a:ext cx="3662363" cy="280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Use of images is great. </a:t>
            </a:r>
          </a:p>
          <a:p>
            <a:pPr algn="ctr"/>
            <a:r>
              <a:rPr lang="en-US" sz="1600" dirty="0"/>
              <a:t>Copy in the image.</a:t>
            </a:r>
          </a:p>
          <a:p>
            <a:pPr algn="ctr"/>
            <a:r>
              <a:rPr lang="en-US" sz="1600" dirty="0"/>
              <a:t>Note details of the image and </a:t>
            </a:r>
            <a:br>
              <a:rPr lang="en-US" sz="1600" dirty="0"/>
            </a:br>
            <a:r>
              <a:rPr lang="en-US" sz="1600" dirty="0"/>
              <a:t>its source on the artwork log.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A97698-C83F-47FD-87F6-F48AC30DC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502227"/>
            <a:ext cx="3692692" cy="2800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34F803-8B39-46C1-8FCC-05765B49299D}"/>
              </a:ext>
            </a:extLst>
          </p:cNvPr>
          <p:cNvSpPr txBox="1"/>
          <p:nvPr/>
        </p:nvSpPr>
        <p:spPr>
          <a:xfrm>
            <a:off x="490504" y="5154346"/>
            <a:ext cx="6491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duty-holder has 21 days to take the corrective action. This allows time for them to appeal to an industrial tribunal if they wish.</a:t>
            </a:r>
            <a:endParaRPr lang="en-US" sz="2000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notice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Where an activity involves a risk of serious personal injury, the inspector may issue a </a:t>
            </a:r>
            <a:r>
              <a:rPr lang="en-GB" sz="2000" b="1" dirty="0"/>
              <a:t>prohibition notice</a:t>
            </a:r>
            <a:r>
              <a:rPr lang="en-GB" sz="2000" dirty="0"/>
              <a:t>,</a:t>
            </a:r>
            <a:r>
              <a:rPr lang="en-GB" sz="2000" b="1" dirty="0"/>
              <a:t> </a:t>
            </a:r>
            <a:r>
              <a:rPr lang="en-GB" sz="2000" dirty="0"/>
              <a:t>forbidding the activity either immediately or after a specified time period. </a:t>
            </a:r>
          </a:p>
          <a:p>
            <a:r>
              <a:rPr lang="en-GB" sz="2000" dirty="0"/>
              <a:t>This notice will not be lifted and work will not be allowed to resume until corrective action has been taken.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826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session, learners should be able to: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identify health and safety legislation for protecting the workforce and members of the public while working in the construction industry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define the responsibilities of members of the construction team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describe the legal status of health and safety guidance materials and the penalties for non-compliance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identify the role of health and safety enforcing authorities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role of health and safety inspectors.  </a:t>
            </a: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In some cases, </a:t>
            </a:r>
            <a:r>
              <a:rPr lang="en-GB" sz="2000" b="1" dirty="0"/>
              <a:t>prosecution</a:t>
            </a:r>
            <a:r>
              <a:rPr lang="en-GB" sz="2000" dirty="0"/>
              <a:t> may be deemed necessary. </a:t>
            </a:r>
          </a:p>
          <a:p>
            <a:r>
              <a:rPr lang="en-GB" sz="2000" dirty="0"/>
              <a:t>Failure to comply with an improvement or prohibition notice, or a court remedy order, carries a </a:t>
            </a:r>
            <a:r>
              <a:rPr lang="en-GB" sz="2000" b="1" dirty="0"/>
              <a:t>fine of up to £20,000 </a:t>
            </a:r>
            <a:r>
              <a:rPr lang="en-GB" sz="2000" dirty="0"/>
              <a:t>or </a:t>
            </a:r>
            <a:r>
              <a:rPr lang="en-GB" sz="2000" b="1" dirty="0"/>
              <a:t>six months’ imprisonment</a:t>
            </a:r>
            <a:r>
              <a:rPr lang="en-GB" sz="2000" dirty="0"/>
              <a:t>, or both. </a:t>
            </a:r>
          </a:p>
          <a:p>
            <a:r>
              <a:rPr lang="en-GB" sz="2000" dirty="0"/>
              <a:t>Unlimited fines, and in some cases imprisonment, may be given by higher courts.</a:t>
            </a:r>
          </a:p>
          <a:p>
            <a:r>
              <a:rPr lang="en-US" sz="2000" b="1" dirty="0"/>
              <a:t>Failure to comply with a prohibition notice can result in injury or death. </a:t>
            </a:r>
          </a:p>
          <a:p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20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local authority: inspection and enforcement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/>
              <a:t>The </a:t>
            </a:r>
            <a:r>
              <a:rPr lang="en-US" sz="2000" b="1" dirty="0"/>
              <a:t>building control inspector </a:t>
            </a:r>
            <a:r>
              <a:rPr lang="en-US" sz="2000" dirty="0"/>
              <a:t>(now more generally known as the building control surveyor) works for the </a:t>
            </a:r>
            <a:r>
              <a:rPr lang="en-US" sz="2000" b="1" dirty="0"/>
              <a:t>local authority </a:t>
            </a:r>
            <a:r>
              <a:rPr lang="en-US" sz="2000" dirty="0"/>
              <a:t>and makes sure that each document relating to Building Regulations is observed in the planning and construction stages of new buildings</a:t>
            </a:r>
            <a:r>
              <a:rPr lang="en-US" dirty="0"/>
              <a:t>.</a:t>
            </a:r>
          </a:p>
          <a:p>
            <a:r>
              <a:rPr lang="en-US" sz="2000" dirty="0"/>
              <a:t>The building control surveyor needs thoroughly to understand the Building Regulations and how to interpret them accurately. They have the </a:t>
            </a:r>
            <a:r>
              <a:rPr lang="en-US" sz="2000" b="1" dirty="0"/>
              <a:t>power to reject plans </a:t>
            </a:r>
            <a:r>
              <a:rPr lang="en-US" sz="2000" dirty="0"/>
              <a:t>that fail to meet the Building Regulations. </a:t>
            </a:r>
          </a:p>
          <a:p>
            <a:r>
              <a:rPr lang="en-US" sz="2000" dirty="0"/>
              <a:t>They may also have to use their professional judgement and skill to </a:t>
            </a:r>
            <a:r>
              <a:rPr lang="en-US" sz="2000" b="1" dirty="0"/>
              <a:t>offer advice</a:t>
            </a:r>
            <a:r>
              <a:rPr lang="en-US" sz="2000" dirty="0"/>
              <a:t> on acceptable solutions to meet statutory requirements, should any problems arise. </a:t>
            </a:r>
          </a:p>
          <a:p>
            <a:r>
              <a:rPr lang="en-US" sz="2000" dirty="0"/>
              <a:t>They will make </a:t>
            </a:r>
            <a:r>
              <a:rPr lang="en-US" sz="2000" b="1" dirty="0"/>
              <a:t>site visits </a:t>
            </a:r>
            <a:r>
              <a:rPr lang="en-US" sz="2000" dirty="0"/>
              <a:t>at different stages of construction to ensure that all construction work is being properly carried out.</a:t>
            </a:r>
          </a:p>
          <a:p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017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Health and Safety at Work Act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altLang="x-none" dirty="0"/>
              <a:t>The Health and Safety at Work Act (HASAWA) 1974 embodies the requirements for the management of health and safety at work, and covers: </a:t>
            </a:r>
          </a:p>
          <a:p>
            <a:pPr lvl="1"/>
            <a:r>
              <a:rPr lang="en-GB" altLang="x-none" dirty="0"/>
              <a:t>all people at work (ie employers/employees)</a:t>
            </a:r>
            <a:endParaRPr lang="en-US" dirty="0"/>
          </a:p>
          <a:p>
            <a:pPr lvl="1"/>
            <a:r>
              <a:rPr lang="en-GB" altLang="x-none" dirty="0"/>
              <a:t>the self-employed</a:t>
            </a:r>
          </a:p>
          <a:p>
            <a:pPr lvl="1"/>
            <a:r>
              <a:rPr lang="en-GB" altLang="x-none" dirty="0"/>
              <a:t>the general public</a:t>
            </a:r>
          </a:p>
          <a:p>
            <a:pPr lvl="1"/>
            <a:r>
              <a:rPr lang="en-GB" altLang="x-none" dirty="0"/>
              <a:t>all people and activities.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31D3E0-300F-4A60-997B-9D4377AE7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140968"/>
            <a:ext cx="3596952" cy="2572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HASAWA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sz="2000" dirty="0">
                <a:ea typeface="ＭＳ Ｐゴシック" charset="-128"/>
              </a:rPr>
              <a:t>The main objectives of HASAWA 1974 are:</a:t>
            </a:r>
          </a:p>
          <a:p>
            <a:pPr lvl="1"/>
            <a:r>
              <a:rPr lang="en-GB" altLang="x-none" dirty="0"/>
              <a:t>health and safety of </a:t>
            </a:r>
            <a:r>
              <a:rPr lang="en-GB" altLang="x-none" b="1" dirty="0"/>
              <a:t>all</a:t>
            </a:r>
            <a:r>
              <a:rPr lang="en-GB" altLang="x-none" dirty="0"/>
              <a:t> people at work</a:t>
            </a:r>
          </a:p>
          <a:p>
            <a:pPr lvl="1"/>
            <a:r>
              <a:rPr lang="en-GB" altLang="x-none" dirty="0"/>
              <a:t>the protection of others from </a:t>
            </a:r>
            <a:r>
              <a:rPr lang="en-GB" altLang="x-none" b="1" dirty="0"/>
              <a:t>risks</a:t>
            </a:r>
            <a:r>
              <a:rPr lang="en-GB" altLang="x-none" dirty="0"/>
              <a:t> at work</a:t>
            </a:r>
          </a:p>
          <a:p>
            <a:pPr lvl="1"/>
            <a:r>
              <a:rPr lang="en-GB" altLang="x-none" dirty="0"/>
              <a:t>the control of dangerous </a:t>
            </a:r>
            <a:r>
              <a:rPr lang="en-GB" altLang="x-none" b="1" dirty="0"/>
              <a:t>substances</a:t>
            </a:r>
          </a:p>
          <a:p>
            <a:pPr lvl="1"/>
            <a:r>
              <a:rPr lang="en-GB" altLang="x-none" dirty="0"/>
              <a:t>the control of dangerous </a:t>
            </a:r>
            <a:r>
              <a:rPr lang="en-GB" altLang="x-none" b="1" dirty="0"/>
              <a:t>emissions</a:t>
            </a:r>
            <a:r>
              <a:rPr lang="en-GB" altLang="x-none" dirty="0"/>
              <a:t>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863075-4E9A-49F4-B6E3-3738E9E27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606" y="3212976"/>
            <a:ext cx="2881564" cy="2142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8393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HASAWA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GB" altLang="x-none" dirty="0"/>
              <a:t>The Act makes health, safety and welfare </a:t>
            </a:r>
            <a:r>
              <a:rPr lang="en-GB" altLang="x-none" b="1" dirty="0"/>
              <a:t>everyone</a:t>
            </a:r>
            <a:r>
              <a:rPr lang="en-GB" altLang="en-US" b="1" dirty="0"/>
              <a:t>’</a:t>
            </a:r>
            <a:r>
              <a:rPr lang="en-GB" altLang="x-none" b="1" dirty="0"/>
              <a:t>s</a:t>
            </a:r>
            <a:r>
              <a:rPr lang="en-GB" altLang="x-none" dirty="0"/>
              <a:t> responsibility.</a:t>
            </a:r>
          </a:p>
          <a:p>
            <a:pPr lvl="1"/>
            <a:r>
              <a:rPr lang="en-GB" altLang="x-none" dirty="0"/>
              <a:t>Employers have a responsibility to </a:t>
            </a:r>
            <a:r>
              <a:rPr lang="en-GB" altLang="x-none" b="1" dirty="0"/>
              <a:t>provide personal protective equipment </a:t>
            </a:r>
            <a:r>
              <a:rPr lang="en-GB" altLang="x-none" dirty="0"/>
              <a:t>(PPE), eg hard hats, gloves, eye protection, safety footwear etc.</a:t>
            </a:r>
          </a:p>
          <a:p>
            <a:pPr lvl="1"/>
            <a:r>
              <a:rPr lang="en-GB" altLang="x-none" dirty="0"/>
              <a:t>A health and safety policy must be produced if a company employs </a:t>
            </a:r>
            <a:r>
              <a:rPr lang="en-GB" altLang="x-none" b="1" dirty="0"/>
              <a:t>five</a:t>
            </a:r>
            <a:r>
              <a:rPr lang="en-GB" altLang="x-none" dirty="0"/>
              <a:t> or more employees.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20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33903" cy="1917000"/>
          </a:xfrm>
        </p:spPr>
        <p:txBody>
          <a:bodyPr/>
          <a:lstStyle/>
          <a:p>
            <a:r>
              <a:rPr lang="en-GB" dirty="0"/>
              <a:t>HASAWA relates to all people at work whether they are employers, employees or the self-employed. </a:t>
            </a:r>
          </a:p>
          <a:p>
            <a:r>
              <a:rPr lang="en-GB" dirty="0"/>
              <a:t>The Act is specifically aimed at people and their activities </a:t>
            </a:r>
            <a:br>
              <a:rPr lang="en-GB" dirty="0"/>
            </a:br>
            <a:r>
              <a:rPr lang="en-GB" dirty="0"/>
              <a:t>at work rather than premises or processes.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C09A87-3701-4F64-86E2-F2FF70FF2E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103" y="1498179"/>
            <a:ext cx="2330253" cy="15556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F6E9F8-F6AA-40F1-9BE7-BC1456031BBB}"/>
              </a:ext>
            </a:extLst>
          </p:cNvPr>
          <p:cNvSpPr txBox="1"/>
          <p:nvPr/>
        </p:nvSpPr>
        <p:spPr>
          <a:xfrm>
            <a:off x="388088" y="3550412"/>
            <a:ext cx="829871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It includes provisions for both the protection of </a:t>
            </a:r>
            <a:br>
              <a:rPr lang="en-GB" dirty="0"/>
            </a:br>
            <a:r>
              <a:rPr lang="en-GB" dirty="0"/>
              <a:t>people at work and members of the general public </a:t>
            </a:r>
            <a:br>
              <a:rPr lang="en-GB" dirty="0"/>
            </a:br>
            <a:r>
              <a:rPr lang="en-GB" dirty="0"/>
              <a:t>who may be at risk as a consequence of workplace activities.</a:t>
            </a:r>
          </a:p>
          <a:p>
            <a:r>
              <a:rPr lang="en-GB" dirty="0"/>
              <a:t>The main objectives of HASAWA state that </a:t>
            </a:r>
            <a:r>
              <a:rPr lang="en-GB" b="1" dirty="0"/>
              <a:t>everyone has duties </a:t>
            </a:r>
            <a:r>
              <a:rPr lang="en-GB" dirty="0"/>
              <a:t>and responsibilities regarding health and safety: the </a:t>
            </a:r>
            <a:r>
              <a:rPr lang="en-GB" b="1" dirty="0"/>
              <a:t>worker</a:t>
            </a:r>
            <a:r>
              <a:rPr lang="en-GB" dirty="0"/>
              <a:t>, each contractor, the </a:t>
            </a:r>
            <a:r>
              <a:rPr lang="en-GB" b="1" dirty="0"/>
              <a:t>architect,</a:t>
            </a:r>
            <a:r>
              <a:rPr lang="en-GB" dirty="0"/>
              <a:t> the </a:t>
            </a:r>
            <a:r>
              <a:rPr lang="en-GB" b="1" dirty="0"/>
              <a:t>client</a:t>
            </a:r>
            <a:r>
              <a:rPr lang="en-GB" dirty="0"/>
              <a:t>, the </a:t>
            </a:r>
            <a:r>
              <a:rPr lang="en-GB" b="1" dirty="0"/>
              <a:t>main contractors</a:t>
            </a:r>
            <a:r>
              <a:rPr lang="en-GB" dirty="0"/>
              <a:t>, the </a:t>
            </a:r>
            <a:r>
              <a:rPr lang="en-GB" b="1" dirty="0"/>
              <a:t>subcontractors</a:t>
            </a:r>
            <a:r>
              <a:rPr lang="en-GB" dirty="0"/>
              <a:t>, </a:t>
            </a:r>
            <a:r>
              <a:rPr lang="en-GB" b="1" dirty="0"/>
              <a:t>employees</a:t>
            </a:r>
            <a:r>
              <a:rPr lang="en-GB" dirty="0"/>
              <a:t>, the </a:t>
            </a:r>
            <a:r>
              <a:rPr lang="en-GB" b="1" dirty="0"/>
              <a:t>self-employed </a:t>
            </a:r>
            <a:r>
              <a:rPr lang="en-GB" dirty="0"/>
              <a:t>(labour only) and the </a:t>
            </a:r>
            <a:r>
              <a:rPr lang="en-GB" b="1" dirty="0"/>
              <a:t>owner of the building </a:t>
            </a:r>
            <a:r>
              <a:rPr lang="en-GB" dirty="0"/>
              <a:t>being built.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4960" cy="2421056"/>
          </a:xfrm>
        </p:spPr>
        <p:txBody>
          <a:bodyPr/>
          <a:lstStyle/>
          <a:p>
            <a:r>
              <a:rPr lang="en-GB" b="1" dirty="0"/>
              <a:t>Employers </a:t>
            </a:r>
          </a:p>
          <a:p>
            <a:r>
              <a:rPr lang="en-GB" dirty="0"/>
              <a:t>For example, HASAWA deals specifically with the general duties of the </a:t>
            </a:r>
            <a:r>
              <a:rPr lang="en-GB" b="1" dirty="0"/>
              <a:t>employer</a:t>
            </a:r>
            <a:r>
              <a:rPr lang="en-GB" dirty="0"/>
              <a:t> towards their employees, stating that the </a:t>
            </a:r>
            <a:r>
              <a:rPr lang="en-GB" b="1" dirty="0"/>
              <a:t>employer must</a:t>
            </a:r>
            <a:r>
              <a:rPr lang="en-GB" dirty="0"/>
              <a:t>, as far as possible, </a:t>
            </a:r>
            <a:r>
              <a:rPr lang="en-GB" b="1" dirty="0"/>
              <a:t>ensure</a:t>
            </a:r>
            <a:r>
              <a:rPr lang="en-GB" dirty="0"/>
              <a:t> the </a:t>
            </a:r>
            <a:r>
              <a:rPr lang="en-GB" b="1" dirty="0"/>
              <a:t>health, safety and welfare </a:t>
            </a:r>
            <a:r>
              <a:rPr lang="en-GB" dirty="0"/>
              <a:t>of those in their employment.</a:t>
            </a:r>
          </a:p>
          <a:p>
            <a:endParaRPr lang="en-US" dirty="0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59A96A61-1EB4-4690-9B3A-2C2B645AE4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347" y="1628800"/>
            <a:ext cx="2538453" cy="1692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1C4E17-EC45-4F8D-A3A5-785D53D3027E}"/>
              </a:ext>
            </a:extLst>
          </p:cNvPr>
          <p:cNvSpPr txBox="1"/>
          <p:nvPr/>
        </p:nvSpPr>
        <p:spPr>
          <a:xfrm>
            <a:off x="395536" y="3911008"/>
            <a:ext cx="822959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This legislation also states that employers must have a </a:t>
            </a:r>
            <a:r>
              <a:rPr lang="en-GB" b="1" dirty="0"/>
              <a:t>health and safety policy </a:t>
            </a:r>
            <a:r>
              <a:rPr lang="en-GB" dirty="0"/>
              <a:t>and that, if the company has more than five employees, that policy must be written down.</a:t>
            </a:r>
          </a:p>
          <a:p>
            <a:r>
              <a:rPr lang="en-GB" dirty="0"/>
              <a:t>The policy must be </a:t>
            </a:r>
            <a:r>
              <a:rPr lang="en-GB" b="1" dirty="0"/>
              <a:t>revised as necessary </a:t>
            </a:r>
            <a:r>
              <a:rPr lang="en-GB" dirty="0"/>
              <a:t>at regular intervals and </a:t>
            </a:r>
            <a:r>
              <a:rPr lang="en-GB" b="1" dirty="0"/>
              <a:t>all employees </a:t>
            </a:r>
            <a:r>
              <a:rPr lang="en-GB" dirty="0"/>
              <a:t>must </a:t>
            </a:r>
            <a:r>
              <a:rPr lang="en-GB" b="1" dirty="0"/>
              <a:t>have access </a:t>
            </a:r>
            <a:r>
              <a:rPr lang="en-GB" dirty="0"/>
              <a:t>to and be informed of any changes made to the policy.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62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87008" cy="4248000"/>
          </a:xfrm>
        </p:spPr>
        <p:txBody>
          <a:bodyPr/>
          <a:lstStyle/>
          <a:p>
            <a:r>
              <a:rPr lang="en-GB" sz="2000" b="1" dirty="0"/>
              <a:t>Employers </a:t>
            </a:r>
          </a:p>
          <a:p>
            <a:r>
              <a:rPr lang="en-GB" dirty="0"/>
              <a:t>In addition, HASAWA tells us that all employers must:</a:t>
            </a:r>
          </a:p>
          <a:p>
            <a:pPr lvl="1"/>
            <a:r>
              <a:rPr lang="en-GB" dirty="0"/>
              <a:t>carry out </a:t>
            </a:r>
            <a:r>
              <a:rPr lang="en-GB" b="1" dirty="0"/>
              <a:t>risk assessments </a:t>
            </a:r>
            <a:r>
              <a:rPr lang="en-GB" dirty="0"/>
              <a:t>of all the </a:t>
            </a:r>
            <a:br>
              <a:rPr lang="en-GB" dirty="0"/>
            </a:br>
            <a:r>
              <a:rPr lang="en-GB" dirty="0"/>
              <a:t>company’s work activities</a:t>
            </a:r>
          </a:p>
          <a:p>
            <a:pPr lvl="1"/>
            <a:r>
              <a:rPr lang="en-GB" dirty="0"/>
              <a:t>identify and implement adequate </a:t>
            </a:r>
            <a:r>
              <a:rPr lang="en-GB" b="1" dirty="0"/>
              <a:t>control </a:t>
            </a:r>
            <a:br>
              <a:rPr lang="en-GB" b="1" dirty="0"/>
            </a:br>
            <a:r>
              <a:rPr lang="en-GB" b="1" dirty="0"/>
              <a:t>measures</a:t>
            </a:r>
          </a:p>
          <a:p>
            <a:pPr lvl="1"/>
            <a:r>
              <a:rPr lang="en-GB" b="1" dirty="0"/>
              <a:t>inform</a:t>
            </a:r>
            <a:r>
              <a:rPr lang="en-GB" dirty="0"/>
              <a:t> all employees of the risk assessments and associated control measures</a:t>
            </a:r>
          </a:p>
          <a:p>
            <a:pPr lvl="1"/>
            <a:r>
              <a:rPr lang="en-GB" b="1" dirty="0"/>
              <a:t>review</a:t>
            </a:r>
            <a:r>
              <a:rPr lang="en-GB" dirty="0"/>
              <a:t> the risk assessments at regular intervals</a:t>
            </a:r>
          </a:p>
          <a:p>
            <a:pPr lvl="1"/>
            <a:r>
              <a:rPr lang="en-GB" dirty="0"/>
              <a:t>make a </a:t>
            </a:r>
            <a:r>
              <a:rPr lang="en-GB" b="1" dirty="0"/>
              <a:t>record</a:t>
            </a:r>
            <a:r>
              <a:rPr lang="en-GB" dirty="0"/>
              <a:t> of the risk assessments if five or more operatives are employed.</a:t>
            </a:r>
            <a:endParaRPr lang="en-GB" altLang="x-none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0E6667-1035-4E0B-8C29-D6DD0CC4A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1628800"/>
            <a:ext cx="2243522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5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Every employer and </a:t>
            </a:r>
            <a:r>
              <a:rPr lang="en-GB" b="1" dirty="0"/>
              <a:t>self-employed person </a:t>
            </a:r>
            <a:r>
              <a:rPr lang="en-GB" dirty="0"/>
              <a:t>must give information to those people who are not in their employment about the way in which aspects of their work might affect the health and safety of others.</a:t>
            </a:r>
          </a:p>
          <a:p>
            <a:r>
              <a:rPr lang="en-GB" dirty="0"/>
              <a:t>Every employer must consult with </a:t>
            </a:r>
            <a:r>
              <a:rPr lang="en-GB" b="1" dirty="0"/>
              <a:t>health and safety representatives</a:t>
            </a:r>
            <a:r>
              <a:rPr lang="en-GB" dirty="0"/>
              <a:t>. These people are appointed by the employees of an organisation to act on their behalf. </a:t>
            </a:r>
          </a:p>
          <a:p>
            <a:r>
              <a:rPr lang="en-GB" dirty="0"/>
              <a:t>Their role</a:t>
            </a:r>
            <a:r>
              <a:rPr lang="en-GB" b="1" dirty="0"/>
              <a:t> </a:t>
            </a:r>
            <a:r>
              <a:rPr lang="en-GB" dirty="0"/>
              <a:t>is to make and maintain arrangements that will enable the employer and employees to </a:t>
            </a:r>
            <a:r>
              <a:rPr lang="en-GB" b="1" dirty="0"/>
              <a:t>promote and develop health and safety </a:t>
            </a:r>
            <a:r>
              <a:rPr lang="en-GB" dirty="0"/>
              <a:t>measures, as well as checking their effectiveness.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362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F6E1058-38D7-4AA7-9CD1-32F58C84AC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</TotalTime>
  <Words>1573</Words>
  <Application>Microsoft Office PowerPoint</Application>
  <PresentationFormat>On-screen Show (4:3)</PresentationFormat>
  <Paragraphs>120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Lucida Grande</vt:lpstr>
      <vt:lpstr>Times New Roman</vt:lpstr>
      <vt:lpstr>1_Default Design</vt:lpstr>
      <vt:lpstr>PowerPoint 1: Construction legislation and regulations: responsibilities and guidance </vt:lpstr>
      <vt:lpstr>Objectives</vt:lpstr>
      <vt:lpstr>Health and Safety at Work Act 1974</vt:lpstr>
      <vt:lpstr>HASAWA 1974</vt:lpstr>
      <vt:lpstr>HASAWA 1974</vt:lpstr>
      <vt:lpstr>Responsibilities of the construction team </vt:lpstr>
      <vt:lpstr>Responsibilities of the construction team</vt:lpstr>
      <vt:lpstr>Responsibilities of the construction team</vt:lpstr>
      <vt:lpstr>Responsibilities of the construction team </vt:lpstr>
      <vt:lpstr>Responsibilities of the construction team</vt:lpstr>
      <vt:lpstr>Health and safety publications</vt:lpstr>
      <vt:lpstr>HSE guidance notes </vt:lpstr>
      <vt:lpstr>Approved Codes of Practice (ACOPs)</vt:lpstr>
      <vt:lpstr>Role of HSE inspectors </vt:lpstr>
      <vt:lpstr>Role of HSE inspectors</vt:lpstr>
      <vt:lpstr>Role of HSE inspectors</vt:lpstr>
      <vt:lpstr>Informal action</vt:lpstr>
      <vt:lpstr>Improvement notice </vt:lpstr>
      <vt:lpstr>Prohibition notice </vt:lpstr>
      <vt:lpstr>Prosecution</vt:lpstr>
      <vt:lpstr>The local authority: inspection and enforcement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158</cp:revision>
  <dcterms:created xsi:type="dcterms:W3CDTF">2013-05-28T00:38:54Z</dcterms:created>
  <dcterms:modified xsi:type="dcterms:W3CDTF">2021-08-11T15:12:15Z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