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9"/>
  </p:notesMasterIdLst>
  <p:handoutMasterIdLst>
    <p:handoutMasterId r:id="rId20"/>
  </p:handoutMasterIdLst>
  <p:sldIdLst>
    <p:sldId id="256" r:id="rId5"/>
    <p:sldId id="328" r:id="rId6"/>
    <p:sldId id="362" r:id="rId7"/>
    <p:sldId id="331" r:id="rId8"/>
    <p:sldId id="334" r:id="rId9"/>
    <p:sldId id="335" r:id="rId10"/>
    <p:sldId id="360" r:id="rId11"/>
    <p:sldId id="359" r:id="rId12"/>
    <p:sldId id="338" r:id="rId13"/>
    <p:sldId id="363" r:id="rId14"/>
    <p:sldId id="361" r:id="rId15"/>
    <p:sldId id="358" r:id="rId16"/>
    <p:sldId id="364"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08" autoAdjust="0"/>
    <p:restoredTop sz="86356"/>
  </p:normalViewPr>
  <p:slideViewPr>
    <p:cSldViewPr showGuides="1">
      <p:cViewPr varScale="1">
        <p:scale>
          <a:sx n="57" d="100"/>
          <a:sy n="57" d="100"/>
        </p:scale>
        <p:origin x="168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9/27/2022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kab2WdXEUBg&amp;feature=youtu.b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youtu.be/C17ALt0ryB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designingbuildings.co.uk/wiki/File:Cloud-based_wind_simulation_by_SimScale_3D_London_model_by_AccuCities.png"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youtu.be/cW5NOLaHgO4"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hlinkClick r:id="rId3"/>
              </a:rPr>
              <a:t>https://www.youtube.com/watch?v=kab2WdXEUBg&amp;feature=youtu.be</a:t>
            </a:r>
            <a:r>
              <a:rPr lang="en-GB" sz="1200" dirty="0"/>
              <a:t>    </a:t>
            </a:r>
          </a:p>
          <a:p>
            <a:r>
              <a:rPr lang="en-GB" sz="1200" dirty="0"/>
              <a:t>Tutors may wish to show this video (Video clip 5.30m) which shows how designers and engineers can work together on shared BIM documents.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787911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093603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may wish to show the following video clip about structural analysis simulations: </a:t>
            </a:r>
            <a:r>
              <a:rPr lang="en-US" sz="1200" kern="0" dirty="0">
                <a:hlinkClick r:id="rId3"/>
              </a:rPr>
              <a:t>https://youtu.be/C17ALt0ryBg</a:t>
            </a:r>
            <a:endParaRPr lang="en-US" sz="1200" kern="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226839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To see an example of how wind is modelled in 3D BIM, go to </a:t>
            </a:r>
            <a:r>
              <a:rPr lang="en-US" dirty="0">
                <a:hlinkClick r:id="rId3"/>
              </a:rPr>
              <a:t>File:Cloud-based wind simulation by </a:t>
            </a:r>
            <a:r>
              <a:rPr lang="en-US" dirty="0" err="1">
                <a:hlinkClick r:id="rId3"/>
              </a:rPr>
              <a:t>SimScale</a:t>
            </a:r>
            <a:r>
              <a:rPr lang="en-US" dirty="0">
                <a:hlinkClick r:id="rId3"/>
              </a:rPr>
              <a:t> 3D London model by AccuCities.png - Designing Buildings Wiki</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To watch a video demonstrating digital wind load simulation software, see </a:t>
            </a:r>
            <a:r>
              <a:rPr lang="en-US" sz="1200" dirty="0">
                <a:hlinkClick r:id="rId4"/>
              </a:rPr>
              <a:t>https://youtu.be/cW5NOLaHgO4</a:t>
            </a:r>
            <a:endParaRPr lang="en-US"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582449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819657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04576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830530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349759481"/>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techtarget.com/whatis/definition/3-D-three-dimensions-or-three-dimensional" TargetMode="External"/><Relationship Id="rId2" Type="http://schemas.openxmlformats.org/officeDocument/2006/relationships/hyperlink" Target="https://www.igi-global.com/dictionary/3d-modelling/48788" TargetMode="Externa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pilot3d.com/NurbSecrets.htm" TargetMode="Externa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hyperlink" Target="https://www.geospatialworld.net/blogs/3d-modeling-construction-benefiting/"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hyperlink" Target="https://www.geospatialworld.net/blogs/3d-modeling-construction-benefitin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gov.uk/government/publications/construction-2025-strategy"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hyperlink" Target="https://campus.extension.org/mod/book/tool/print/index.php?id=6418&amp;chapterid=6747"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designingbuildings.co.uk/wiki/Computer_generated_imagery_(CGI)"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constructionmanagement.co.uk/morrison-us-maps-underground-services-with-ar-tech/"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68010" y="3611563"/>
            <a:ext cx="8153400" cy="2514600"/>
          </a:xfrm>
        </p:spPr>
        <p:txBody>
          <a:bodyPr anchor="t"/>
          <a:lstStyle/>
          <a:p>
            <a:pPr eaLnBrk="1" hangingPunct="1"/>
            <a:r>
              <a:rPr lang="en-GB" dirty="0">
                <a:ea typeface="ＭＳ Ｐゴシック" pitchFamily="-105" charset="-128"/>
                <a:cs typeface="ＭＳ Ｐゴシック" pitchFamily="-105" charset="-128"/>
              </a:rPr>
              <a:t>PowerPoint 2: Digital engineering techniques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10: Digital technology in construction</a:t>
            </a:r>
          </a:p>
          <a:p>
            <a:endParaRPr lang="en-GB" sz="2400" b="1" dirty="0"/>
          </a:p>
          <a:p>
            <a:r>
              <a:rPr lang="en-GB" sz="2400" b="1" dirty="0"/>
              <a:t>10.2 Digital engineering techniques</a:t>
            </a:r>
          </a:p>
          <a:p>
            <a:endParaRPr lang="en-GB" sz="2400" b="1" dirty="0"/>
          </a:p>
        </p:txBody>
      </p:sp>
    </p:spTree>
    <p:extLst>
      <p:ext uri="{BB962C8B-B14F-4D97-AF65-F5344CB8AC3E}">
        <p14:creationId xmlns:p14="http://schemas.microsoft.com/office/powerpoint/2010/main" val="7573742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7200" y="1512000"/>
            <a:ext cx="8229600" cy="2421056"/>
          </a:xfrm>
        </p:spPr>
        <p:txBody>
          <a:bodyPr/>
          <a:lstStyle/>
          <a:p>
            <a:pPr>
              <a:lnSpc>
                <a:spcPct val="100000"/>
              </a:lnSpc>
              <a:spcBef>
                <a:spcPts val="0"/>
              </a:spcBef>
              <a:spcAft>
                <a:spcPts val="0"/>
              </a:spcAft>
            </a:pPr>
            <a:endParaRPr lang="en-GB" sz="1400" dirty="0"/>
          </a:p>
          <a:p>
            <a:pPr marL="171450" indent="-171450">
              <a:lnSpc>
                <a:spcPct val="100000"/>
              </a:lnSpc>
              <a:spcBef>
                <a:spcPts val="0"/>
              </a:spcBef>
              <a:spcAft>
                <a:spcPts val="0"/>
              </a:spcAft>
              <a:buClr>
                <a:srgbClr val="0077E3"/>
              </a:buClr>
              <a:buFont typeface="Arial" panose="020B0604020202020204" pitchFamily="34" charset="0"/>
              <a:buChar char="•"/>
            </a:pPr>
            <a:endParaRPr lang="en-GB" sz="1200" b="1" dirty="0"/>
          </a:p>
          <a:p>
            <a:endParaRPr lang="en-GB" sz="1200" dirty="0"/>
          </a:p>
        </p:txBody>
      </p:sp>
      <p:sp>
        <p:nvSpPr>
          <p:cNvPr id="7" name="TextBox 6">
            <a:extLst>
              <a:ext uri="{FF2B5EF4-FFF2-40B4-BE49-F238E27FC236}">
                <a16:creationId xmlns:a16="http://schemas.microsoft.com/office/drawing/2014/main" id="{48035074-630C-B845-8DDF-BC6B16B8A3AB}"/>
              </a:ext>
            </a:extLst>
          </p:cNvPr>
          <p:cNvSpPr txBox="1"/>
          <p:nvPr/>
        </p:nvSpPr>
        <p:spPr>
          <a:xfrm>
            <a:off x="4480113" y="1347733"/>
            <a:ext cx="4176464" cy="5447645"/>
          </a:xfrm>
          <a:prstGeom prst="rect">
            <a:avLst/>
          </a:prstGeom>
          <a:noFill/>
        </p:spPr>
        <p:txBody>
          <a:bodyPr wrap="square" rtlCol="0">
            <a:spAutoFit/>
          </a:bodyPr>
          <a:lstStyle/>
          <a:p>
            <a:pPr>
              <a:lnSpc>
                <a:spcPct val="100000"/>
              </a:lnSpc>
              <a:spcBef>
                <a:spcPts val="0"/>
              </a:spcBef>
              <a:spcAft>
                <a:spcPts val="0"/>
              </a:spcAft>
            </a:pPr>
            <a:r>
              <a:rPr lang="en-GB" sz="1800" dirty="0"/>
              <a:t>3D modelling refers to the process of creating a mathematical representation of a 3-dimensional object or shape using software. The common types of 3D modelling are:</a:t>
            </a:r>
          </a:p>
          <a:p>
            <a:pPr>
              <a:lnSpc>
                <a:spcPct val="100000"/>
              </a:lnSpc>
              <a:spcBef>
                <a:spcPts val="0"/>
              </a:spcBef>
              <a:spcAft>
                <a:spcPts val="0"/>
              </a:spcAft>
            </a:pPr>
            <a:endParaRPr lang="en-GB" sz="1800" dirty="0"/>
          </a:p>
          <a:p>
            <a:pPr marL="171450" indent="-171450">
              <a:lnSpc>
                <a:spcPct val="100000"/>
              </a:lnSpc>
              <a:spcBef>
                <a:spcPts val="0"/>
              </a:spcBef>
              <a:spcAft>
                <a:spcPts val="0"/>
              </a:spcAft>
              <a:buClr>
                <a:srgbClr val="0077E3"/>
              </a:buClr>
              <a:buFont typeface="Arial" panose="020B0604020202020204" pitchFamily="34" charset="0"/>
              <a:buChar char="•"/>
            </a:pPr>
            <a:r>
              <a:rPr lang="en-GB" sz="1800" dirty="0"/>
              <a:t>3-D primitives – simple polygon-based shapes, such as pyramids, cubes, spheres, cylinders and cones and spline curves. </a:t>
            </a:r>
          </a:p>
          <a:p>
            <a:pPr marL="171450" indent="-171450">
              <a:lnSpc>
                <a:spcPct val="100000"/>
              </a:lnSpc>
              <a:spcBef>
                <a:spcPts val="0"/>
              </a:spcBef>
              <a:spcAft>
                <a:spcPts val="0"/>
              </a:spcAft>
              <a:buClr>
                <a:srgbClr val="0077E3"/>
              </a:buClr>
              <a:buFont typeface="Arial" panose="020B0604020202020204" pitchFamily="34" charset="0"/>
              <a:buChar char="•"/>
            </a:pPr>
            <a:r>
              <a:rPr lang="en-GB" sz="1800" dirty="0"/>
              <a:t>Primitives are the building blocks of 3D – basic geometric forms that you can use as they are or modify.</a:t>
            </a:r>
            <a:br>
              <a:rPr lang="en-GB" sz="1800" dirty="0"/>
            </a:br>
            <a:endParaRPr lang="en-GB" sz="900" dirty="0"/>
          </a:p>
          <a:p>
            <a:pPr>
              <a:spcBef>
                <a:spcPts val="0"/>
              </a:spcBef>
              <a:spcAft>
                <a:spcPts val="0"/>
              </a:spcAft>
              <a:buClr>
                <a:srgbClr val="0077E3"/>
              </a:buClr>
            </a:pPr>
            <a:r>
              <a:rPr lang="en-GB" sz="1200" dirty="0"/>
              <a:t>Sources: </a:t>
            </a:r>
            <a:r>
              <a:rPr lang="en-GB" sz="1200" dirty="0">
                <a:hlinkClick r:id="rId2"/>
              </a:rPr>
              <a:t>https://www.igi-global.com/dictionary/3d-modelling/48788</a:t>
            </a:r>
            <a:endParaRPr lang="en-GB" sz="1200" dirty="0"/>
          </a:p>
          <a:p>
            <a:pPr>
              <a:spcBef>
                <a:spcPts val="0"/>
              </a:spcBef>
              <a:spcAft>
                <a:spcPts val="0"/>
              </a:spcAft>
              <a:buClr>
                <a:srgbClr val="0077E3"/>
              </a:buClr>
            </a:pPr>
            <a:r>
              <a:rPr lang="en-US" sz="1200" dirty="0">
                <a:hlinkClick r:id="rId3"/>
              </a:rPr>
              <a:t>https://www.techtarget.com/whatis/definition/3-D-three-dimensions-or-three-dimensional</a:t>
            </a:r>
            <a:endParaRPr lang="en-US" sz="1200" dirty="0"/>
          </a:p>
          <a:p>
            <a:pPr>
              <a:spcBef>
                <a:spcPts val="0"/>
              </a:spcBef>
              <a:spcAft>
                <a:spcPts val="0"/>
              </a:spcAft>
              <a:buClr>
                <a:srgbClr val="0077E3"/>
              </a:buClr>
            </a:pPr>
            <a:endParaRPr lang="en-US" sz="1200" dirty="0"/>
          </a:p>
          <a:p>
            <a:pPr>
              <a:lnSpc>
                <a:spcPct val="100000"/>
              </a:lnSpc>
              <a:spcBef>
                <a:spcPts val="0"/>
              </a:spcBef>
              <a:spcAft>
                <a:spcPts val="0"/>
              </a:spcAft>
              <a:buClr>
                <a:srgbClr val="0077E3"/>
              </a:buClr>
            </a:pPr>
            <a:endParaRPr lang="en-GB" sz="1200" dirty="0"/>
          </a:p>
          <a:p>
            <a:pPr>
              <a:lnSpc>
                <a:spcPct val="100000"/>
              </a:lnSpc>
              <a:spcBef>
                <a:spcPts val="0"/>
              </a:spcBef>
              <a:spcAft>
                <a:spcPts val="0"/>
              </a:spcAft>
              <a:buClr>
                <a:srgbClr val="0077E3"/>
              </a:buClr>
            </a:pPr>
            <a:endParaRPr lang="en-GB" sz="1200" dirty="0"/>
          </a:p>
          <a:p>
            <a:endParaRPr lang="en-GB" sz="1200" dirty="0"/>
          </a:p>
        </p:txBody>
      </p:sp>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8905" y="1512000"/>
            <a:ext cx="3629768" cy="2421056"/>
          </a:xfrm>
          <a:prstGeom prst="rect">
            <a:avLst/>
          </a:prstGeom>
        </p:spPr>
      </p:pic>
    </p:spTree>
    <p:extLst>
      <p:ext uri="{BB962C8B-B14F-4D97-AF65-F5344CB8AC3E}">
        <p14:creationId xmlns:p14="http://schemas.microsoft.com/office/powerpoint/2010/main" val="1651783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7200" y="1522784"/>
            <a:ext cx="5626968" cy="4498504"/>
          </a:xfrm>
        </p:spPr>
        <p:txBody>
          <a:bodyPr/>
          <a:lstStyle/>
          <a:p>
            <a:pPr>
              <a:lnSpc>
                <a:spcPct val="100000"/>
              </a:lnSpc>
              <a:spcBef>
                <a:spcPts val="0"/>
              </a:spcBef>
              <a:spcAft>
                <a:spcPts val="0"/>
              </a:spcAft>
              <a:buClr>
                <a:srgbClr val="0077E3"/>
              </a:buClr>
            </a:pPr>
            <a:r>
              <a:rPr lang="en-GB" sz="1600" dirty="0"/>
              <a:t>NURBS (non-uniform rational basis spline) are smooth shapes defined by bezel curves. NURBS is a mathematical model that is commonly used in computer graphics for representing curves and surfaces.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b="1" dirty="0"/>
              <a:t>Rectangular shape spline mesh</a:t>
            </a:r>
          </a:p>
          <a:p>
            <a:pPr>
              <a:lnSpc>
                <a:spcPct val="100000"/>
              </a:lnSpc>
              <a:spcBef>
                <a:spcPts val="0"/>
              </a:spcBef>
              <a:spcAft>
                <a:spcPts val="0"/>
              </a:spcAft>
              <a:buClr>
                <a:srgbClr val="0077E3"/>
              </a:buClr>
            </a:pPr>
            <a:r>
              <a:rPr lang="en-GB" sz="1600" dirty="0"/>
              <a:t> </a:t>
            </a:r>
          </a:p>
          <a:p>
            <a:pPr>
              <a:lnSpc>
                <a:spcPct val="100000"/>
              </a:lnSpc>
              <a:spcBef>
                <a:spcPts val="0"/>
              </a:spcBef>
              <a:spcAft>
                <a:spcPts val="0"/>
              </a:spcAft>
              <a:buClr>
                <a:srgbClr val="0077E3"/>
              </a:buClr>
            </a:pPr>
            <a:r>
              <a:rPr lang="en-GB" sz="1600" dirty="0"/>
              <a:t>The NURB surface is a rectangular mesh of rows and columns with four hard corner points. The entire surface is continuous, except for these four points. You can stretch and distort the surface to any shape by repositioning the vertex points, but the more non-rectangular shape, the more difficult it will be. </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dirty="0"/>
              <a:t>It is the designer’s job to determine how to break down a full 3D model into a collection of rectangular-like pieces, how to deal with the four hard corner points, and how to maintain the proper continuity between surfaces.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200" dirty="0"/>
              <a:t>Source: </a:t>
            </a:r>
            <a:r>
              <a:rPr lang="en-US" sz="1200" dirty="0">
                <a:hlinkClick r:id="rId2"/>
              </a:rPr>
              <a:t>http://www.pilot3d.com/NurbSecrets.htm</a:t>
            </a:r>
            <a:endParaRPr lang="en-US" sz="1200" dirty="0"/>
          </a:p>
          <a:p>
            <a:pPr>
              <a:lnSpc>
                <a:spcPct val="100000"/>
              </a:lnSpc>
              <a:spcBef>
                <a:spcPts val="0"/>
              </a:spcBef>
              <a:spcAft>
                <a:spcPts val="0"/>
              </a:spcAft>
              <a:buClr>
                <a:srgbClr val="0077E3"/>
              </a:buClr>
            </a:pPr>
            <a:endParaRPr lang="en-GB" sz="1600" dirty="0"/>
          </a:p>
          <a:p>
            <a:pPr marL="171450" indent="-171450">
              <a:lnSpc>
                <a:spcPct val="100000"/>
              </a:lnSpc>
              <a:spcBef>
                <a:spcPts val="0"/>
              </a:spcBef>
              <a:spcAft>
                <a:spcPts val="0"/>
              </a:spcAft>
              <a:buFont typeface="Arial" panose="020B0604020202020204" pitchFamily="34" charset="0"/>
              <a:buChar char="•"/>
            </a:pPr>
            <a:endParaRPr lang="en-GB" sz="1200" dirty="0"/>
          </a:p>
        </p:txBody>
      </p:sp>
      <p:pic>
        <p:nvPicPr>
          <p:cNvPr id="8" name="Picture 7">
            <a:extLst>
              <a:ext uri="{FF2B5EF4-FFF2-40B4-BE49-F238E27FC236}">
                <a16:creationId xmlns:a16="http://schemas.microsoft.com/office/drawing/2014/main" id="{00547F84-DD71-4460-BBFE-0D7B02206C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92" y="1522784"/>
            <a:ext cx="2558656" cy="1088850"/>
          </a:xfrm>
          <a:prstGeom prst="rect">
            <a:avLst/>
          </a:prstGeom>
        </p:spPr>
      </p:pic>
      <p:pic>
        <p:nvPicPr>
          <p:cNvPr id="10" name="Picture 9">
            <a:extLst>
              <a:ext uri="{FF2B5EF4-FFF2-40B4-BE49-F238E27FC236}">
                <a16:creationId xmlns:a16="http://schemas.microsoft.com/office/drawing/2014/main" id="{EF152E47-49F2-4A95-A404-FA0EA10984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92" y="3356992"/>
            <a:ext cx="2655841" cy="1539373"/>
          </a:xfrm>
          <a:prstGeom prst="rect">
            <a:avLst/>
          </a:prstGeom>
        </p:spPr>
      </p:pic>
    </p:spTree>
    <p:extLst>
      <p:ext uri="{BB962C8B-B14F-4D97-AF65-F5344CB8AC3E}">
        <p14:creationId xmlns:p14="http://schemas.microsoft.com/office/powerpoint/2010/main" val="2110258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 and animation</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3628" y="1588673"/>
            <a:ext cx="4874264" cy="4261327"/>
          </a:xfrm>
        </p:spPr>
        <p:txBody>
          <a:bodyPr/>
          <a:lstStyle/>
          <a:p>
            <a:pPr>
              <a:lnSpc>
                <a:spcPct val="100000"/>
              </a:lnSpc>
              <a:spcBef>
                <a:spcPts val="0"/>
              </a:spcBef>
              <a:spcAft>
                <a:spcPts val="0"/>
              </a:spcAft>
            </a:pPr>
            <a:r>
              <a:rPr lang="en-GB" sz="1600" dirty="0"/>
              <a:t>3D modelling in construction also allows for animation, giving clients a virtual walkthrough of the proposed building. </a:t>
            </a:r>
          </a:p>
          <a:p>
            <a:pPr>
              <a:lnSpc>
                <a:spcPct val="100000"/>
              </a:lnSpc>
              <a:spcBef>
                <a:spcPts val="0"/>
              </a:spcBef>
              <a:spcAft>
                <a:spcPts val="0"/>
              </a:spcAft>
            </a:pPr>
            <a:endParaRPr lang="en-GB" sz="1600" dirty="0"/>
          </a:p>
          <a:p>
            <a:pPr>
              <a:lnSpc>
                <a:spcPct val="100000"/>
              </a:lnSpc>
              <a:spcBef>
                <a:spcPts val="0"/>
              </a:spcBef>
              <a:spcAft>
                <a:spcPts val="0"/>
              </a:spcAft>
              <a:buClr>
                <a:srgbClr val="0077E3"/>
              </a:buClr>
            </a:pPr>
            <a:r>
              <a:rPr lang="en-GB" sz="1600" dirty="0"/>
              <a:t>In the case of a new home, clients can walk through the entry of their future home, reach the hallway and even visualise guests having dinner at the dining area. Realistic lighting can be used and it is also possible to fill the space with appropriate furniture and decor choices.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dirty="0"/>
              <a:t>It also becomes easy to understand a structure in the context of the surrounding space. For example. transforming a building into a dream home by virtually surrounding it with landscaping. </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200" dirty="0"/>
              <a:t>Source: </a:t>
            </a:r>
            <a:r>
              <a:rPr lang="en-GB" sz="1200" dirty="0">
                <a:hlinkClick r:id="rId3"/>
              </a:rPr>
              <a:t>https://www.geospatialworld.net/blogs/3d-modeling-construction-benefiting</a:t>
            </a:r>
            <a:r>
              <a:rPr lang="en-GB" sz="1600" dirty="0">
                <a:hlinkClick r:id="rId3"/>
              </a:rPr>
              <a:t>/</a:t>
            </a: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gn="just">
              <a:lnSpc>
                <a:spcPct val="100000"/>
              </a:lnSpc>
              <a:spcBef>
                <a:spcPts val="0"/>
              </a:spcBef>
              <a:spcAft>
                <a:spcPts val="0"/>
              </a:spcAft>
              <a:buClr>
                <a:srgbClr val="0077E3"/>
              </a:buClr>
            </a:pPr>
            <a:endParaRPr lang="en-GB" sz="1600" dirty="0"/>
          </a:p>
        </p:txBody>
      </p:sp>
      <p:sp>
        <p:nvSpPr>
          <p:cNvPr id="3" name="Rectangle 2">
            <a:extLst>
              <a:ext uri="{FF2B5EF4-FFF2-40B4-BE49-F238E27FC236}">
                <a16:creationId xmlns:a16="http://schemas.microsoft.com/office/drawing/2014/main" id="{7BCD5251-0745-EC41-B9F9-E5D0D8661295}"/>
              </a:ext>
            </a:extLst>
          </p:cNvPr>
          <p:cNvSpPr/>
          <p:nvPr/>
        </p:nvSpPr>
        <p:spPr>
          <a:xfrm>
            <a:off x="453628" y="4365104"/>
            <a:ext cx="8236744" cy="461665"/>
          </a:xfrm>
          <a:prstGeom prst="rect">
            <a:avLst/>
          </a:prstGeom>
        </p:spPr>
        <p:txBody>
          <a:bodyPr wrap="square">
            <a:spAutoFit/>
          </a:bodyPr>
          <a:lstStyle/>
          <a:p>
            <a:pPr algn="just">
              <a:lnSpc>
                <a:spcPct val="100000"/>
              </a:lnSpc>
              <a:spcBef>
                <a:spcPts val="0"/>
              </a:spcBef>
              <a:spcAft>
                <a:spcPts val="0"/>
              </a:spcAft>
            </a:pPr>
            <a:endParaRPr lang="en-GB" sz="1200" dirty="0"/>
          </a:p>
          <a:p>
            <a:pPr algn="just">
              <a:lnSpc>
                <a:spcPct val="100000"/>
              </a:lnSpc>
              <a:spcBef>
                <a:spcPts val="0"/>
              </a:spcBef>
              <a:spcAft>
                <a:spcPts val="0"/>
              </a:spcAft>
            </a:pPr>
            <a:endParaRPr lang="en-GB" sz="1200" dirty="0"/>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34472" y="2017746"/>
            <a:ext cx="2952328" cy="2583287"/>
          </a:xfrm>
          <a:prstGeom prst="rect">
            <a:avLst/>
          </a:prstGeom>
        </p:spPr>
      </p:pic>
    </p:spTree>
    <p:extLst>
      <p:ext uri="{BB962C8B-B14F-4D97-AF65-F5344CB8AC3E}">
        <p14:creationId xmlns:p14="http://schemas.microsoft.com/office/powerpoint/2010/main" val="17361851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3" name="Rectangle 2">
            <a:extLst>
              <a:ext uri="{FF2B5EF4-FFF2-40B4-BE49-F238E27FC236}">
                <a16:creationId xmlns:a16="http://schemas.microsoft.com/office/drawing/2014/main" id="{7BCD5251-0745-EC41-B9F9-E5D0D8661295}"/>
              </a:ext>
            </a:extLst>
          </p:cNvPr>
          <p:cNvSpPr/>
          <p:nvPr/>
        </p:nvSpPr>
        <p:spPr>
          <a:xfrm>
            <a:off x="441743" y="1430585"/>
            <a:ext cx="8162705" cy="4801314"/>
          </a:xfrm>
          <a:prstGeom prst="rect">
            <a:avLst/>
          </a:prstGeom>
        </p:spPr>
        <p:txBody>
          <a:bodyPr wrap="square">
            <a:spAutoFit/>
          </a:bodyPr>
          <a:lstStyle/>
          <a:p>
            <a:pPr algn="just">
              <a:lnSpc>
                <a:spcPct val="100000"/>
              </a:lnSpc>
              <a:spcBef>
                <a:spcPts val="0"/>
              </a:spcBef>
              <a:spcAft>
                <a:spcPts val="0"/>
              </a:spcAft>
            </a:pPr>
            <a:endParaRPr lang="en-GB" sz="1200" dirty="0"/>
          </a:p>
          <a:p>
            <a:pPr>
              <a:lnSpc>
                <a:spcPct val="100000"/>
              </a:lnSpc>
              <a:spcBef>
                <a:spcPts val="0"/>
              </a:spcBef>
              <a:spcAft>
                <a:spcPts val="0"/>
              </a:spcAft>
            </a:pPr>
            <a:r>
              <a:rPr lang="en-GB" sz="1800" dirty="0"/>
              <a:t>There is no doubt that use of 3D modelling in construction results in better designing and material utilisation. 3D models can be rotated for different perspectives and to gather additional views. </a:t>
            </a:r>
          </a:p>
          <a:p>
            <a:pPr algn="just">
              <a:lnSpc>
                <a:spcPct val="100000"/>
              </a:lnSpc>
              <a:spcBef>
                <a:spcPts val="0"/>
              </a:spcBef>
              <a:spcAft>
                <a:spcPts val="0"/>
              </a:spcAft>
            </a:pPr>
            <a:endParaRPr lang="en-GB" sz="1800" dirty="0"/>
          </a:p>
          <a:p>
            <a:pPr algn="just">
              <a:lnSpc>
                <a:spcPct val="100000"/>
              </a:lnSpc>
              <a:spcBef>
                <a:spcPts val="0"/>
              </a:spcBef>
              <a:spcAft>
                <a:spcPts val="0"/>
              </a:spcAft>
            </a:pPr>
            <a:r>
              <a:rPr lang="en-GB" sz="1800" dirty="0"/>
              <a:t>The advantages of 3D modelling include: </a:t>
            </a:r>
          </a:p>
          <a:p>
            <a:pPr algn="just">
              <a:lnSpc>
                <a:spcPct val="100000"/>
              </a:lnSpc>
              <a:spcBef>
                <a:spcPts val="0"/>
              </a:spcBef>
              <a:spcAft>
                <a:spcPts val="0"/>
              </a:spcAft>
            </a:pPr>
            <a:endParaRPr lang="en-GB" sz="1800" dirty="0"/>
          </a:p>
          <a:p>
            <a:pPr marL="285750" indent="-285750" algn="just">
              <a:lnSpc>
                <a:spcPct val="100000"/>
              </a:lnSpc>
              <a:spcBef>
                <a:spcPts val="0"/>
              </a:spcBef>
              <a:spcAft>
                <a:spcPts val="0"/>
              </a:spcAft>
              <a:buClr>
                <a:srgbClr val="0077E3"/>
              </a:buClr>
              <a:buFont typeface="Arial" charset="0"/>
              <a:buChar char="•"/>
            </a:pPr>
            <a:r>
              <a:rPr lang="en-GB" sz="1800" dirty="0"/>
              <a:t>checking the errors which might occur in the drawing process</a:t>
            </a:r>
          </a:p>
          <a:p>
            <a:pPr marL="285750" indent="-285750" algn="just">
              <a:lnSpc>
                <a:spcPct val="100000"/>
              </a:lnSpc>
              <a:spcBef>
                <a:spcPts val="0"/>
              </a:spcBef>
              <a:spcAft>
                <a:spcPts val="0"/>
              </a:spcAft>
              <a:buClr>
                <a:srgbClr val="0077E3"/>
              </a:buClr>
              <a:buFont typeface="Arial" charset="0"/>
              <a:buChar char="•"/>
            </a:pPr>
            <a:r>
              <a:rPr lang="en-GB" sz="1800" dirty="0"/>
              <a:t>gaining better insight for surface patterns</a:t>
            </a:r>
          </a:p>
          <a:p>
            <a:pPr marL="285750" indent="-285750" algn="just">
              <a:lnSpc>
                <a:spcPct val="100000"/>
              </a:lnSpc>
              <a:spcBef>
                <a:spcPts val="0"/>
              </a:spcBef>
              <a:spcAft>
                <a:spcPts val="0"/>
              </a:spcAft>
              <a:buClr>
                <a:srgbClr val="0077E3"/>
              </a:buClr>
              <a:buFont typeface="Arial" charset="0"/>
              <a:buChar char="•"/>
            </a:pPr>
            <a:r>
              <a:rPr lang="en-GB" sz="1800" dirty="0"/>
              <a:t>having virtual tours through walkthroughs</a:t>
            </a:r>
          </a:p>
          <a:p>
            <a:pPr marL="285750" indent="-285750" algn="just">
              <a:lnSpc>
                <a:spcPct val="100000"/>
              </a:lnSpc>
              <a:spcBef>
                <a:spcPts val="0"/>
              </a:spcBef>
              <a:spcAft>
                <a:spcPts val="0"/>
              </a:spcAft>
              <a:buClr>
                <a:srgbClr val="0077E3"/>
              </a:buClr>
              <a:buFont typeface="Arial" charset="0"/>
              <a:buChar char="•"/>
            </a:pPr>
            <a:r>
              <a:rPr lang="en-GB" sz="1800" dirty="0"/>
              <a:t>getting renderings with customised interiors</a:t>
            </a:r>
          </a:p>
          <a:p>
            <a:pPr marL="285750" indent="-285750" algn="just">
              <a:lnSpc>
                <a:spcPct val="100000"/>
              </a:lnSpc>
              <a:spcBef>
                <a:spcPts val="0"/>
              </a:spcBef>
              <a:spcAft>
                <a:spcPts val="0"/>
              </a:spcAft>
              <a:buClr>
                <a:srgbClr val="0077E3"/>
              </a:buClr>
              <a:buFont typeface="Arial" charset="0"/>
              <a:buChar char="•"/>
            </a:pPr>
            <a:r>
              <a:rPr lang="en-GB" sz="1800" dirty="0"/>
              <a:t>achieving more at a lower cost</a:t>
            </a:r>
          </a:p>
          <a:p>
            <a:pPr marL="285750" indent="-285750" algn="just">
              <a:lnSpc>
                <a:spcPct val="100000"/>
              </a:lnSpc>
              <a:spcBef>
                <a:spcPts val="0"/>
              </a:spcBef>
              <a:spcAft>
                <a:spcPts val="0"/>
              </a:spcAft>
              <a:buClr>
                <a:srgbClr val="0077E3"/>
              </a:buClr>
              <a:buFont typeface="Arial" charset="0"/>
              <a:buChar char="•"/>
            </a:pPr>
            <a:r>
              <a:rPr lang="en-GB" sz="1800" dirty="0"/>
              <a:t>achieving better collaboration between teams involved in the construction process. </a:t>
            </a:r>
          </a:p>
          <a:p>
            <a:pPr marL="285750" indent="-285750" algn="just">
              <a:lnSpc>
                <a:spcPct val="100000"/>
              </a:lnSpc>
              <a:spcBef>
                <a:spcPts val="0"/>
              </a:spcBef>
              <a:spcAft>
                <a:spcPts val="0"/>
              </a:spcAft>
              <a:buClr>
                <a:srgbClr val="0077E3"/>
              </a:buClr>
              <a:buFont typeface="Arial" charset="0"/>
              <a:buChar char="•"/>
            </a:pPr>
            <a:endParaRPr lang="en-GB" sz="1800" dirty="0"/>
          </a:p>
          <a:p>
            <a:pPr algn="just">
              <a:spcBef>
                <a:spcPts val="0"/>
              </a:spcBef>
              <a:spcAft>
                <a:spcPts val="0"/>
              </a:spcAft>
              <a:buClr>
                <a:srgbClr val="0077E3"/>
              </a:buClr>
            </a:pPr>
            <a:r>
              <a:rPr lang="en-GB" sz="1200" dirty="0"/>
              <a:t>Source: </a:t>
            </a:r>
            <a:r>
              <a:rPr lang="en-US" sz="1200" dirty="0">
                <a:hlinkClick r:id="rId3"/>
              </a:rPr>
              <a:t>https://www.geospatialworld.net/blogs/3d-modeling-construction-benefiting/</a:t>
            </a:r>
            <a:endParaRPr lang="en-US" sz="1200" dirty="0"/>
          </a:p>
          <a:p>
            <a:pPr marL="285750" indent="-285750" algn="just">
              <a:lnSpc>
                <a:spcPct val="100000"/>
              </a:lnSpc>
              <a:spcBef>
                <a:spcPts val="0"/>
              </a:spcBef>
              <a:spcAft>
                <a:spcPts val="0"/>
              </a:spcAft>
              <a:buClr>
                <a:srgbClr val="0077E3"/>
              </a:buClr>
              <a:buFont typeface="Arial" charset="0"/>
              <a:buChar char="•"/>
            </a:pPr>
            <a:endParaRPr lang="en-GB" sz="1800" dirty="0"/>
          </a:p>
          <a:p>
            <a:pPr algn="just">
              <a:lnSpc>
                <a:spcPct val="100000"/>
              </a:lnSpc>
              <a:spcBef>
                <a:spcPts val="0"/>
              </a:spcBef>
              <a:spcAft>
                <a:spcPts val="0"/>
              </a:spcAft>
            </a:pPr>
            <a:endParaRPr lang="en-GB" sz="1200" dirty="0"/>
          </a:p>
        </p:txBody>
      </p:sp>
    </p:spTree>
    <p:extLst>
      <p:ext uri="{BB962C8B-B14F-4D97-AF65-F5344CB8AC3E}">
        <p14:creationId xmlns:p14="http://schemas.microsoft.com/office/powerpoint/2010/main" val="3220335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What is digital engineering?</a:t>
            </a:r>
          </a:p>
        </p:txBody>
      </p:sp>
      <p:sp>
        <p:nvSpPr>
          <p:cNvPr id="3075" name="Content Placeholder 2"/>
          <p:cNvSpPr>
            <a:spLocks noGrp="1"/>
          </p:cNvSpPr>
          <p:nvPr>
            <p:ph sz="quarter" idx="10"/>
          </p:nvPr>
        </p:nvSpPr>
        <p:spPr/>
        <p:txBody>
          <a:bodyPr/>
          <a:lstStyle/>
          <a:p>
            <a:r>
              <a:rPr lang="en-GB" sz="1800" dirty="0"/>
              <a:t>Digital engineering is the fusion of advanced digital technologies with product engineering capabilities in a digital environment. ​Its progressive development in the manufacturing and automotive industry is now being rivalled in the construction industry. A prime example of its use is in building information modelling (B.I.M.).</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7664" y="3221559"/>
            <a:ext cx="5752052" cy="250789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Industrial strategy: Construction 2025</a:t>
            </a:r>
            <a:endParaRPr lang="en-US" dirty="0"/>
          </a:p>
        </p:txBody>
      </p:sp>
      <p:sp>
        <p:nvSpPr>
          <p:cNvPr id="9" name="TextBox 8">
            <a:extLst>
              <a:ext uri="{FF2B5EF4-FFF2-40B4-BE49-F238E27FC236}">
                <a16:creationId xmlns:a16="http://schemas.microsoft.com/office/drawing/2014/main" id="{22EC6653-4C89-8C40-916C-C095AFDCEBC1}"/>
              </a:ext>
            </a:extLst>
          </p:cNvPr>
          <p:cNvSpPr txBox="1"/>
          <p:nvPr/>
        </p:nvSpPr>
        <p:spPr>
          <a:xfrm>
            <a:off x="387694" y="1390588"/>
            <a:ext cx="8229600" cy="4801314"/>
          </a:xfrm>
          <a:prstGeom prst="rect">
            <a:avLst/>
          </a:prstGeom>
          <a:noFill/>
        </p:spPr>
        <p:txBody>
          <a:bodyPr wrap="square" rtlCol="0">
            <a:spAutoFit/>
          </a:bodyPr>
          <a:lstStyle/>
          <a:p>
            <a:pPr>
              <a:lnSpc>
                <a:spcPct val="100000"/>
              </a:lnSpc>
              <a:spcBef>
                <a:spcPts val="0"/>
              </a:spcBef>
              <a:spcAft>
                <a:spcPts val="0"/>
              </a:spcAft>
            </a:pPr>
            <a:r>
              <a:rPr lang="en-GB" sz="1800" dirty="0"/>
              <a:t>Working together, industry and government have developed a clear and defined set of aspirations for UK construction:</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People </a:t>
            </a:r>
            <a:r>
              <a:rPr lang="mr-IN" sz="1800" b="1" dirty="0"/>
              <a:t>–</a:t>
            </a:r>
            <a:r>
              <a:rPr lang="en-GB" sz="1800" b="1" dirty="0"/>
              <a:t> </a:t>
            </a:r>
            <a:r>
              <a:rPr lang="en-GB" sz="1800" dirty="0"/>
              <a:t>An industry that is known for its talented and diverse workforce.</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SMART</a:t>
            </a:r>
            <a:r>
              <a:rPr lang="en-GB" sz="1800" dirty="0"/>
              <a:t> </a:t>
            </a:r>
            <a:r>
              <a:rPr lang="mr-IN" sz="1800" b="1" dirty="0"/>
              <a:t>– </a:t>
            </a:r>
            <a:r>
              <a:rPr lang="en-GB" sz="1800" dirty="0"/>
              <a:t>An industry that is efficient and technologically advanced.</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Sustainable </a:t>
            </a:r>
            <a:r>
              <a:rPr lang="mr-IN" sz="1800" b="1" dirty="0"/>
              <a:t>– </a:t>
            </a:r>
            <a:r>
              <a:rPr lang="en-GB" sz="1800" dirty="0"/>
              <a:t>An industry that leads the world in low-carbon and green construction exports.</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Growth</a:t>
            </a:r>
            <a:r>
              <a:rPr lang="en-GB" sz="1800" dirty="0"/>
              <a:t> </a:t>
            </a:r>
            <a:r>
              <a:rPr lang="mr-IN" sz="1800" b="1" dirty="0"/>
              <a:t>– </a:t>
            </a:r>
            <a:r>
              <a:rPr lang="en-GB" sz="1800" dirty="0"/>
              <a:t>An industry that drives growth across the entire economy.</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Leadership</a:t>
            </a:r>
            <a:r>
              <a:rPr lang="en-GB" sz="1800" dirty="0"/>
              <a:t> </a:t>
            </a:r>
            <a:r>
              <a:rPr lang="mr-IN" sz="1800" b="1" dirty="0"/>
              <a:t>– </a:t>
            </a:r>
            <a:r>
              <a:rPr lang="en-GB" sz="1800" dirty="0"/>
              <a:t>An</a:t>
            </a:r>
            <a:r>
              <a:rPr lang="en-GB" sz="1800" b="1" dirty="0"/>
              <a:t> </a:t>
            </a:r>
            <a:r>
              <a:rPr lang="en-GB" sz="1800" dirty="0"/>
              <a:t>industry with clear leadership from a Construction Leadership Council.</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You can access the full document here: </a:t>
            </a:r>
            <a:r>
              <a:rPr lang="en-US" sz="1800" dirty="0">
                <a:hlinkClick r:id="rId3"/>
              </a:rPr>
              <a:t>Construction 2025: strategy - GOV.UK (www.gov.uk)</a:t>
            </a:r>
            <a:r>
              <a:rPr lang="en-US" sz="1800" dirty="0"/>
              <a:t>.</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This document highlights how digital engineering and technology are expected to play a large role in construction in the future.</a:t>
            </a:r>
            <a:endParaRPr lang="en-GB" sz="1800" dirty="0"/>
          </a:p>
          <a:p>
            <a:pPr>
              <a:lnSpc>
                <a:spcPct val="100000"/>
              </a:lnSpc>
              <a:spcBef>
                <a:spcPts val="0"/>
              </a:spcBef>
              <a:spcAft>
                <a:spcPts val="0"/>
              </a:spcAft>
            </a:pPr>
            <a:endParaRPr lang="en-GB" sz="1800" dirty="0"/>
          </a:p>
        </p:txBody>
      </p:sp>
    </p:spTree>
    <p:extLst>
      <p:ext uri="{BB962C8B-B14F-4D97-AF65-F5344CB8AC3E}">
        <p14:creationId xmlns:p14="http://schemas.microsoft.com/office/powerpoint/2010/main" val="2037567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Industrial strategy: Construction 2025</a:t>
            </a:r>
            <a:endParaRPr lang="en-US" dirty="0"/>
          </a:p>
        </p:txBody>
      </p:sp>
      <p:sp>
        <p:nvSpPr>
          <p:cNvPr id="9" name="TextBox 8">
            <a:extLst>
              <a:ext uri="{FF2B5EF4-FFF2-40B4-BE49-F238E27FC236}">
                <a16:creationId xmlns:a16="http://schemas.microsoft.com/office/drawing/2014/main" id="{22EC6653-4C89-8C40-916C-C095AFDCEBC1}"/>
              </a:ext>
            </a:extLst>
          </p:cNvPr>
          <p:cNvSpPr txBox="1"/>
          <p:nvPr/>
        </p:nvSpPr>
        <p:spPr>
          <a:xfrm>
            <a:off x="334204" y="1468687"/>
            <a:ext cx="8368612" cy="4247317"/>
          </a:xfrm>
          <a:prstGeom prst="rect">
            <a:avLst/>
          </a:prstGeom>
          <a:noFill/>
        </p:spPr>
        <p:txBody>
          <a:bodyPr wrap="square" rtlCol="0">
            <a:spAutoFit/>
          </a:bodyPr>
          <a:lstStyle/>
          <a:p>
            <a:pPr>
              <a:lnSpc>
                <a:spcPct val="100000"/>
              </a:lnSpc>
              <a:spcBef>
                <a:spcPts val="0"/>
              </a:spcBef>
              <a:spcAft>
                <a:spcPts val="0"/>
              </a:spcAft>
            </a:pPr>
            <a:r>
              <a:rPr lang="en-GB" sz="1800" b="1" dirty="0"/>
              <a:t>SMART: </a:t>
            </a:r>
            <a:r>
              <a:rPr lang="en-GB" sz="1800" dirty="0"/>
              <a:t>An industry that is efficient and technologically advanced:</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Invest in smart construction and digital design:  </a:t>
            </a:r>
            <a:r>
              <a:rPr lang="en-GB" sz="1800" dirty="0"/>
              <a:t>The radical changes promised by the rise of the digital economy will have profound implications for UK construction. UK construction businesses must be ready to secure their share of the forecast £200 billion p.a. global market for integrated city systems by 2030.</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Bring forward more research and innovation:  </a:t>
            </a:r>
            <a:r>
              <a:rPr lang="en-GB" sz="1800" dirty="0"/>
              <a:t>To meet the local and global opportunities presented by green construction, smart construction and digital design, UK construction must invest in people and technology. </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Building information modelling: </a:t>
            </a:r>
            <a:r>
              <a:rPr lang="en-GB" sz="1800" dirty="0"/>
              <a:t>Industry and government have made a good start through their joint commitment to the building information modelling (BIM) programme.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Structural analysis simulations</a:t>
            </a:r>
            <a:endParaRPr lang="en-US" dirty="0"/>
          </a:p>
        </p:txBody>
      </p:sp>
      <p:sp>
        <p:nvSpPr>
          <p:cNvPr id="3" name="Content Placeholder 2"/>
          <p:cNvSpPr>
            <a:spLocks noGrp="1"/>
          </p:cNvSpPr>
          <p:nvPr>
            <p:ph sz="quarter" idx="10"/>
          </p:nvPr>
        </p:nvSpPr>
        <p:spPr>
          <a:xfrm>
            <a:off x="457200" y="1461039"/>
            <a:ext cx="8229600" cy="4248000"/>
          </a:xfrm>
        </p:spPr>
        <p:txBody>
          <a:bodyPr/>
          <a:lstStyle/>
          <a:p>
            <a:pPr>
              <a:lnSpc>
                <a:spcPct val="100000"/>
              </a:lnSpc>
              <a:spcBef>
                <a:spcPts val="0"/>
              </a:spcBef>
              <a:spcAft>
                <a:spcPts val="0"/>
              </a:spcAft>
            </a:pPr>
            <a:r>
              <a:rPr lang="en-GB" sz="1800" dirty="0"/>
              <a:t>Structural analysis is the determination of the effects of loads on physical structures and their components. Structural analysis is at component and building structure level.</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What are the types of structural analysis?</a:t>
            </a:r>
          </a:p>
          <a:p>
            <a:pPr>
              <a:lnSpc>
                <a:spcPct val="100000"/>
              </a:lnSpc>
              <a:spcBef>
                <a:spcPts val="0"/>
              </a:spcBef>
              <a:spcAft>
                <a:spcPts val="0"/>
              </a:spcAft>
            </a:pPr>
            <a:endParaRPr lang="en-US"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Hand calculations and prototype testing.</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Finite element analysis.</a:t>
            </a:r>
          </a:p>
          <a:p>
            <a:pPr>
              <a:lnSpc>
                <a:spcPct val="100000"/>
              </a:lnSpc>
              <a:spcBef>
                <a:spcPts val="0"/>
              </a:spcBef>
              <a:spcAft>
                <a:spcPts val="0"/>
              </a:spcAft>
              <a:buClr>
                <a:srgbClr val="0077E3"/>
              </a:buClr>
            </a:pPr>
            <a:r>
              <a:rPr lang="en-GB" sz="1600" dirty="0"/>
              <a:t>	</a:t>
            </a:r>
            <a:endParaRPr lang="en-US" dirty="0"/>
          </a:p>
        </p:txBody>
      </p:sp>
      <p:sp>
        <p:nvSpPr>
          <p:cNvPr id="5" name="Content Placeholder 2">
            <a:extLst>
              <a:ext uri="{FF2B5EF4-FFF2-40B4-BE49-F238E27FC236}">
                <a16:creationId xmlns:a16="http://schemas.microsoft.com/office/drawing/2014/main" id="{85A1E352-2DA0-C340-9C14-1A681402C437}"/>
              </a:ext>
            </a:extLst>
          </p:cNvPr>
          <p:cNvSpPr txBox="1">
            <a:spLocks/>
          </p:cNvSpPr>
          <p:nvPr/>
        </p:nvSpPr>
        <p:spPr bwMode="auto">
          <a:xfrm>
            <a:off x="6399788" y="5472149"/>
            <a:ext cx="2386608" cy="5053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endParaRPr lang="en-US" kern="0" dirty="0"/>
          </a:p>
        </p:txBody>
      </p:sp>
      <p:sp>
        <p:nvSpPr>
          <p:cNvPr id="7" name="TextBox 6">
            <a:extLst>
              <a:ext uri="{FF2B5EF4-FFF2-40B4-BE49-F238E27FC236}">
                <a16:creationId xmlns:a16="http://schemas.microsoft.com/office/drawing/2014/main" id="{5E562D7B-5AA4-ED41-AE3B-6B64AF0140B2}"/>
              </a:ext>
            </a:extLst>
          </p:cNvPr>
          <p:cNvSpPr txBox="1"/>
          <p:nvPr/>
        </p:nvSpPr>
        <p:spPr>
          <a:xfrm>
            <a:off x="5628388" y="3379561"/>
            <a:ext cx="3032304" cy="1477328"/>
          </a:xfrm>
          <a:prstGeom prst="rect">
            <a:avLst/>
          </a:prstGeom>
          <a:noFill/>
        </p:spPr>
        <p:txBody>
          <a:bodyPr wrap="square" rtlCol="0">
            <a:spAutoFit/>
          </a:bodyPr>
          <a:lstStyle/>
          <a:p>
            <a:r>
              <a:rPr lang="en-GB" sz="1800" dirty="0"/>
              <a:t>Structural analysis software such as Autodesk REVIT is a digital engineering solution, which offers BIM structural analysis software.</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2148696"/>
            <a:ext cx="2076366" cy="1077634"/>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57810" y="2203888"/>
            <a:ext cx="1970023" cy="1022442"/>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604" y="3717032"/>
            <a:ext cx="4877641" cy="274611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Wind load simulations</a:t>
            </a:r>
            <a:br>
              <a:rPr lang="en-GB" dirty="0"/>
            </a:br>
            <a:br>
              <a:rPr lang="en-GB" dirty="0"/>
            </a:br>
            <a:endParaRPr lang="en-US" dirty="0"/>
          </a:p>
        </p:txBody>
      </p:sp>
      <p:sp>
        <p:nvSpPr>
          <p:cNvPr id="7" name="TextBox 6">
            <a:extLst>
              <a:ext uri="{FF2B5EF4-FFF2-40B4-BE49-F238E27FC236}">
                <a16:creationId xmlns:a16="http://schemas.microsoft.com/office/drawing/2014/main" id="{E53726E2-9043-B24C-AE7A-5A8340A7DB8C}"/>
              </a:ext>
            </a:extLst>
          </p:cNvPr>
          <p:cNvSpPr txBox="1"/>
          <p:nvPr/>
        </p:nvSpPr>
        <p:spPr>
          <a:xfrm>
            <a:off x="251520" y="1484784"/>
            <a:ext cx="8299402" cy="2862322"/>
          </a:xfrm>
          <a:prstGeom prst="rect">
            <a:avLst/>
          </a:prstGeom>
          <a:noFill/>
        </p:spPr>
        <p:txBody>
          <a:bodyPr wrap="square" rtlCol="0">
            <a:spAutoFit/>
          </a:bodyPr>
          <a:lstStyle/>
          <a:p>
            <a:pPr marL="285750" indent="-285750" algn="just">
              <a:buClr>
                <a:srgbClr val="0077E3"/>
              </a:buClr>
              <a:buFont typeface="Arial" panose="020B0604020202020204" pitchFamily="34" charset="0"/>
              <a:buChar char="•"/>
            </a:pPr>
            <a:r>
              <a:rPr lang="en-GB" sz="1800" b="1" dirty="0"/>
              <a:t>Uplift load </a:t>
            </a:r>
            <a:r>
              <a:rPr lang="en-GB" sz="1800" dirty="0"/>
              <a:t>– Wind flow pressures that create a strong lifting effect, much like the effect on airplane wings. Wind flow under a roof pushes upward; wind flow over a roof pulls upward.</a:t>
            </a:r>
          </a:p>
          <a:p>
            <a:pPr marL="285750" indent="-285750" algn="just">
              <a:buClr>
                <a:srgbClr val="0077E3"/>
              </a:buClr>
              <a:buFont typeface="Arial" panose="020B0604020202020204" pitchFamily="34" charset="0"/>
              <a:buChar char="•"/>
            </a:pPr>
            <a:r>
              <a:rPr lang="en-GB" sz="1800" b="1" dirty="0"/>
              <a:t>Shear load </a:t>
            </a:r>
            <a:r>
              <a:rPr lang="en-GB" sz="1800" dirty="0"/>
              <a:t>– Horizontal wind pressure that could cause racking of walls, making a building tilt.</a:t>
            </a:r>
          </a:p>
          <a:p>
            <a:pPr marL="285750" indent="-285750" algn="just">
              <a:buClr>
                <a:srgbClr val="0077E3"/>
              </a:buClr>
              <a:buFont typeface="Arial" panose="020B0604020202020204" pitchFamily="34" charset="0"/>
              <a:buChar char="•"/>
            </a:pPr>
            <a:r>
              <a:rPr lang="en-GB" sz="1800" b="1" dirty="0"/>
              <a:t>Lateral load </a:t>
            </a:r>
            <a:r>
              <a:rPr lang="en-GB" sz="1800" dirty="0"/>
              <a:t>– Horizontal pushing and pulling pressure on walls that could make a structure slide off the foundation or overturn. </a:t>
            </a:r>
          </a:p>
          <a:p>
            <a:pPr marL="285750" indent="-285750" algn="just">
              <a:buClr>
                <a:srgbClr val="0077E3"/>
              </a:buClr>
              <a:buFont typeface="Arial" panose="020B0604020202020204" pitchFamily="34" charset="0"/>
              <a:buChar char="•"/>
            </a:pPr>
            <a:endParaRPr lang="en-GB" sz="800" dirty="0"/>
          </a:p>
          <a:p>
            <a:pPr>
              <a:buClr>
                <a:srgbClr val="0077E3"/>
              </a:buClr>
            </a:pPr>
            <a:r>
              <a:rPr lang="en-GB" sz="1400" dirty="0"/>
              <a:t>     Source: </a:t>
            </a:r>
            <a:r>
              <a:rPr lang="en-US" sz="1400" dirty="0">
                <a:hlinkClick r:id="rId3"/>
              </a:rPr>
              <a:t>https://campus.extension.org/mod/book/tool/print/index.php?id=6418&amp;chapterid=6747</a:t>
            </a:r>
            <a:endParaRPr lang="en-US" sz="1400" dirty="0"/>
          </a:p>
          <a:p>
            <a:pPr>
              <a:buClr>
                <a:srgbClr val="0077E3"/>
              </a:buClr>
            </a:pPr>
            <a:endParaRPr lang="en-GB" sz="1400" dirty="0"/>
          </a:p>
          <a:p>
            <a:pPr marL="285750" indent="-285750" algn="just">
              <a:buClr>
                <a:srgbClr val="0077E3"/>
              </a:buClr>
              <a:buFont typeface="Arial" panose="020B0604020202020204" pitchFamily="34" charset="0"/>
              <a:buChar char="•"/>
            </a:pPr>
            <a:endParaRPr lang="en-GB" sz="1800" dirty="0"/>
          </a:p>
        </p:txBody>
      </p:sp>
      <p:pic>
        <p:nvPicPr>
          <p:cNvPr id="8" name="Picture 7" descr="A picture containing sky, outdoor, building&#10;&#10;Description automatically generated">
            <a:extLst>
              <a:ext uri="{FF2B5EF4-FFF2-40B4-BE49-F238E27FC236}">
                <a16:creationId xmlns:a16="http://schemas.microsoft.com/office/drawing/2014/main" id="{05C4D37A-364C-4A47-AD76-6FB4BAA675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03848" y="4005064"/>
            <a:ext cx="3048000" cy="2039112"/>
          </a:xfrm>
          <a:prstGeom prst="rect">
            <a:avLst/>
          </a:prstGeom>
        </p:spPr>
      </p:pic>
    </p:spTree>
    <p:extLst>
      <p:ext uri="{BB962C8B-B14F-4D97-AF65-F5344CB8AC3E}">
        <p14:creationId xmlns:p14="http://schemas.microsoft.com/office/powerpoint/2010/main" val="3880771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rendering of building assets</a:t>
            </a:r>
          </a:p>
        </p:txBody>
      </p:sp>
      <p:sp>
        <p:nvSpPr>
          <p:cNvPr id="3" name="Content Placeholder 2"/>
          <p:cNvSpPr>
            <a:spLocks noGrp="1"/>
          </p:cNvSpPr>
          <p:nvPr>
            <p:ph sz="quarter" idx="10"/>
          </p:nvPr>
        </p:nvSpPr>
        <p:spPr>
          <a:xfrm>
            <a:off x="457200" y="1512000"/>
            <a:ext cx="8229600" cy="1124912"/>
          </a:xfrm>
        </p:spPr>
        <p:txBody>
          <a:bodyPr/>
          <a:lstStyle/>
          <a:p>
            <a:pPr>
              <a:lnSpc>
                <a:spcPct val="100000"/>
              </a:lnSpc>
              <a:spcBef>
                <a:spcPts val="0"/>
              </a:spcBef>
              <a:spcAft>
                <a:spcPts val="0"/>
              </a:spcAft>
            </a:pPr>
            <a:r>
              <a:rPr lang="en-GB" sz="1800" dirty="0"/>
              <a:t>Computer generated images (CGI) is also known as 3D rendering. CGI is a very broad term that refers to processes involving the use of computer software to create images. Until relatively recently, CGI was used predominately to create photo-realistic images of buildings before they had been completed on site.</a:t>
            </a:r>
          </a:p>
          <a:p>
            <a:r>
              <a:rPr lang="en-GB" sz="1200" dirty="0"/>
              <a:t>Source: </a:t>
            </a:r>
            <a:r>
              <a:rPr lang="en-US" sz="1200" dirty="0">
                <a:hlinkClick r:id="rId2"/>
              </a:rPr>
              <a:t>https://www.designingbuildings.co.uk/wiki/Computer_generated_imagery_(CGI)</a:t>
            </a:r>
            <a:endParaRPr lang="en-GB" sz="1800" dirty="0"/>
          </a:p>
          <a:p>
            <a:pPr marL="4394200" latinLnBrk="0">
              <a:buClr>
                <a:srgbClr val="0077E3"/>
              </a:buClr>
            </a:pPr>
            <a:r>
              <a:rPr lang="en-GB" sz="1800" dirty="0"/>
              <a:t>Detailed architectural drawing, or design plans only go so far in helping people to create pictures in their heads. A 3D visualisation within an environmental context, however, will lodge in the mind for several days. This kind of drawing is also known as an artist's impression. </a:t>
            </a:r>
            <a:endParaRPr lang="en-US" sz="18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4045" y="3321860"/>
            <a:ext cx="3944056" cy="2528140"/>
          </a:xfrm>
          <a:prstGeom prst="rect">
            <a:avLst/>
          </a:prstGeom>
        </p:spPr>
      </p:pic>
    </p:spTree>
    <p:extLst>
      <p:ext uri="{BB962C8B-B14F-4D97-AF65-F5344CB8AC3E}">
        <p14:creationId xmlns:p14="http://schemas.microsoft.com/office/powerpoint/2010/main" val="904343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CGI to view proposed built assets</a:t>
            </a:r>
          </a:p>
        </p:txBody>
      </p:sp>
      <p:sp>
        <p:nvSpPr>
          <p:cNvPr id="5" name="TextBox 4">
            <a:extLst>
              <a:ext uri="{FF2B5EF4-FFF2-40B4-BE49-F238E27FC236}">
                <a16:creationId xmlns:a16="http://schemas.microsoft.com/office/drawing/2014/main" id="{F9610161-9DD4-2C46-BA8F-E253189E2C6F}"/>
              </a:ext>
            </a:extLst>
          </p:cNvPr>
          <p:cNvSpPr txBox="1"/>
          <p:nvPr/>
        </p:nvSpPr>
        <p:spPr>
          <a:xfrm>
            <a:off x="287524" y="1438599"/>
            <a:ext cx="5076564" cy="2800767"/>
          </a:xfrm>
          <a:prstGeom prst="rect">
            <a:avLst/>
          </a:prstGeom>
          <a:noFill/>
        </p:spPr>
        <p:txBody>
          <a:bodyPr wrap="square" rtlCol="0">
            <a:spAutoFit/>
          </a:bodyPr>
          <a:lstStyle/>
          <a:p>
            <a:pPr algn="just"/>
            <a:r>
              <a:rPr lang="en-GB" sz="1800" b="1" dirty="0"/>
              <a:t>Step by step of the CGI production process</a:t>
            </a:r>
          </a:p>
          <a:p>
            <a:pPr algn="just"/>
            <a:endParaRPr lang="en-GB" sz="1800" b="1" dirty="0"/>
          </a:p>
          <a:p>
            <a:pPr marL="285750" indent="-285750" algn="just">
              <a:buClr>
                <a:srgbClr val="0077E3"/>
              </a:buClr>
              <a:buFont typeface="Arial" panose="020B0604020202020204" pitchFamily="34" charset="0"/>
              <a:buChar char="•"/>
            </a:pPr>
            <a:r>
              <a:rPr lang="en-GB" sz="1800" b="1" dirty="0"/>
              <a:t>Site photography</a:t>
            </a:r>
            <a:r>
              <a:rPr lang="en-GB" sz="1800" dirty="0"/>
              <a:t> – in order to capture the lighting conditions and the context created by the natural environment.</a:t>
            </a:r>
          </a:p>
          <a:p>
            <a:pPr marL="285750" indent="-285750" algn="just">
              <a:buClr>
                <a:srgbClr val="0077E3"/>
              </a:buClr>
              <a:buFont typeface="Arial" panose="020B0604020202020204" pitchFamily="34" charset="0"/>
              <a:buChar char="•"/>
            </a:pPr>
            <a:r>
              <a:rPr lang="en-GB" sz="1800" b="1" dirty="0"/>
              <a:t>3D Modelling </a:t>
            </a:r>
            <a:r>
              <a:rPr lang="en-GB" sz="1800" dirty="0"/>
              <a:t>– using CAD drawings, a 3D model of the property is created. Finishes are then added, such as the texture of the bricks, or sunlight reflecting on windows.</a:t>
            </a:r>
          </a:p>
          <a:p>
            <a:pPr algn="just"/>
            <a:endParaRPr lang="en-GB" sz="1400"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1468498"/>
            <a:ext cx="3250704" cy="2085803"/>
          </a:xfrm>
          <a:prstGeom prst="rect">
            <a:avLst/>
          </a:prstGeom>
        </p:spPr>
      </p:pic>
      <p:sp>
        <p:nvSpPr>
          <p:cNvPr id="6" name="TextBox 5">
            <a:extLst>
              <a:ext uri="{FF2B5EF4-FFF2-40B4-BE49-F238E27FC236}">
                <a16:creationId xmlns:a16="http://schemas.microsoft.com/office/drawing/2014/main" id="{5AF5EE57-E1E4-4248-8DF6-D073B899F40B}"/>
              </a:ext>
            </a:extLst>
          </p:cNvPr>
          <p:cNvSpPr txBox="1"/>
          <p:nvPr/>
        </p:nvSpPr>
        <p:spPr>
          <a:xfrm>
            <a:off x="287524" y="3933056"/>
            <a:ext cx="8590539" cy="1754326"/>
          </a:xfrm>
          <a:prstGeom prst="rect">
            <a:avLst/>
          </a:prstGeom>
          <a:noFill/>
        </p:spPr>
        <p:txBody>
          <a:bodyPr wrap="square">
            <a:spAutoFit/>
          </a:bodyPr>
          <a:lstStyle/>
          <a:p>
            <a:pPr marL="285750" indent="-285750" algn="just">
              <a:buClr>
                <a:srgbClr val="0077E3"/>
              </a:buClr>
              <a:buFont typeface="Arial" panose="020B0604020202020204" pitchFamily="34" charset="0"/>
              <a:buChar char="•"/>
            </a:pPr>
            <a:r>
              <a:rPr lang="en-GB" sz="1800" b="1" dirty="0"/>
              <a:t>Rendering</a:t>
            </a:r>
            <a:r>
              <a:rPr lang="en-GB" sz="1800" dirty="0"/>
              <a:t> – the CGI model is ‘situated’ within the context captured by the onsite photography. The model information and finish is then rendered. Now the image looks like a high quality photograph.</a:t>
            </a:r>
          </a:p>
          <a:p>
            <a:pPr marL="285750" indent="-285750" algn="just">
              <a:buClr>
                <a:srgbClr val="0077E3"/>
              </a:buClr>
              <a:buFont typeface="Arial" panose="020B0604020202020204" pitchFamily="34" charset="0"/>
              <a:buChar char="•"/>
            </a:pPr>
            <a:r>
              <a:rPr lang="en-GB" sz="1800" b="1" dirty="0"/>
              <a:t>Detail work </a:t>
            </a:r>
            <a:r>
              <a:rPr lang="en-GB" sz="1800" dirty="0"/>
              <a:t>– is done to complete the image. Masking is applied to ensure the property CGI looks ‘real’ within its surrounding environment. Contrast is applied and people may be added for scale.</a:t>
            </a:r>
          </a:p>
        </p:txBody>
      </p:sp>
    </p:spTree>
    <p:extLst>
      <p:ext uri="{BB962C8B-B14F-4D97-AF65-F5344CB8AC3E}">
        <p14:creationId xmlns:p14="http://schemas.microsoft.com/office/powerpoint/2010/main" val="17989988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Augmented reality (AR) underground asset mapping </a:t>
            </a:r>
            <a:endParaRPr lang="en-US" dirty="0"/>
          </a:p>
        </p:txBody>
      </p:sp>
      <p:sp>
        <p:nvSpPr>
          <p:cNvPr id="6" name="TextBox 5">
            <a:extLst>
              <a:ext uri="{FF2B5EF4-FFF2-40B4-BE49-F238E27FC236}">
                <a16:creationId xmlns:a16="http://schemas.microsoft.com/office/drawing/2014/main" id="{EE7A1FCF-6FEB-48D6-9D56-99E06C835B01}"/>
              </a:ext>
            </a:extLst>
          </p:cNvPr>
          <p:cNvSpPr txBox="1"/>
          <p:nvPr/>
        </p:nvSpPr>
        <p:spPr>
          <a:xfrm>
            <a:off x="539552" y="3429000"/>
            <a:ext cx="8064896" cy="3354765"/>
          </a:xfrm>
          <a:prstGeom prst="rect">
            <a:avLst/>
          </a:prstGeom>
          <a:noFill/>
        </p:spPr>
        <p:txBody>
          <a:bodyPr wrap="square" rtlCol="0">
            <a:spAutoFit/>
          </a:bodyPr>
          <a:lstStyle/>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Pipes can be located to within 5cm and video capture of geospatial information can be made prior to an excavation. </a:t>
            </a:r>
          </a:p>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resulting footage is used to create detailed 3D point cloud models that ensure accurate visual records and ‘x-ray vision’ of the utility layout and geology for future works. </a:t>
            </a:r>
          </a:p>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It makes working on underground systems safer and simpler, allows projects to be delivered more quickly and efficiently, and keeps disruption to the public to a minimum.</a:t>
            </a:r>
          </a:p>
          <a:p>
            <a:pPr>
              <a:spcBef>
                <a:spcPts val="0"/>
              </a:spcBef>
              <a:spcAft>
                <a:spcPts val="0"/>
              </a:spcAft>
              <a:buClr>
                <a:srgbClr val="0077E3"/>
              </a:buClr>
              <a:defRPr/>
            </a:pPr>
            <a:r>
              <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Source: </a:t>
            </a:r>
            <a:r>
              <a:rPr lang="en-US" sz="1200" dirty="0">
                <a:hlinkClick r:id="rId2"/>
              </a:rPr>
              <a:t>https://constructionmanagement.co.uk/morrison-us-maps-underground-services-with-ar-tech/</a:t>
            </a:r>
            <a:endParaRPr lang="en-US" sz="1200" dirty="0"/>
          </a:p>
          <a:p>
            <a:pPr marR="0" lvl="0" defTabSz="914400" rtl="0" eaLnBrk="1" fontAlgn="base" latinLnBrk="0" hangingPunct="1">
              <a:lnSpc>
                <a:spcPct val="100000"/>
              </a:lnSpc>
              <a:spcBef>
                <a:spcPts val="0"/>
              </a:spcBef>
              <a:spcAft>
                <a:spcPts val="0"/>
              </a:spcAft>
              <a:buClr>
                <a:srgbClr val="0077E3"/>
              </a:buClr>
              <a:buSzTx/>
              <a:tabLst/>
              <a:defRPr/>
            </a:pPr>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lang="en-GB" sz="1100" dirty="0">
              <a:solidFill>
                <a:srgbClr val="000000"/>
              </a:solidFill>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lang="en-GB" sz="1100" dirty="0">
              <a:solidFill>
                <a:srgbClr val="000000"/>
              </a:solidFill>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4" name="Picture 3" descr="A picture containing ground, outdoor, rock, pile&#10;&#10;Description automatically generated">
            <a:extLst>
              <a:ext uri="{FF2B5EF4-FFF2-40B4-BE49-F238E27FC236}">
                <a16:creationId xmlns:a16="http://schemas.microsoft.com/office/drawing/2014/main" id="{7972129D-7998-43FD-86A0-9580F6BA10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003" y="1497237"/>
            <a:ext cx="2736304" cy="1825114"/>
          </a:xfrm>
          <a:prstGeom prst="rect">
            <a:avLst/>
          </a:prstGeom>
        </p:spPr>
      </p:pic>
      <p:sp>
        <p:nvSpPr>
          <p:cNvPr id="8" name="TextBox 7">
            <a:extLst>
              <a:ext uri="{FF2B5EF4-FFF2-40B4-BE49-F238E27FC236}">
                <a16:creationId xmlns:a16="http://schemas.microsoft.com/office/drawing/2014/main" id="{6F61E6F0-C9FF-47CC-B231-AFF7C7C94EF0}"/>
              </a:ext>
            </a:extLst>
          </p:cNvPr>
          <p:cNvSpPr txBox="1"/>
          <p:nvPr/>
        </p:nvSpPr>
        <p:spPr>
          <a:xfrm>
            <a:off x="3749997" y="1497237"/>
            <a:ext cx="4572000" cy="2031325"/>
          </a:xfrm>
          <a:prstGeom prst="rect">
            <a:avLst/>
          </a:prstGeom>
          <a:noFill/>
        </p:spPr>
        <p:txBody>
          <a:bodyPr wrap="square">
            <a:spAutoFit/>
          </a:bodyPr>
          <a:lstStyle/>
          <a:p>
            <a:pPr>
              <a:spcBef>
                <a:spcPts val="0"/>
              </a:spcBef>
              <a:spcAft>
                <a:spcPts val="0"/>
              </a:spcAf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2D and 3D augmented reality (AR) systems can be used to view and map underground services prior to excavation to plan and manage works more effectively</a:t>
            </a:r>
            <a:r>
              <a:rPr lang="en-GB" sz="1800" dirty="0">
                <a:solidFill>
                  <a:srgbClr val="000000"/>
                </a:solidFill>
              </a:rPr>
              <a:t>. This can be accessed by smart phones and tablets on site or remotely. </a:t>
            </a:r>
          </a:p>
          <a:p>
            <a:pPr marR="0" lvl="0" algn="just" defTabSz="914400" rtl="0" eaLnBrk="1" fontAlgn="base" latinLnBrk="0" hangingPunct="1">
              <a:lnSpc>
                <a:spcPct val="100000"/>
              </a:lnSpc>
              <a:spcBef>
                <a:spcPts val="0"/>
              </a:spcBef>
              <a:spcAft>
                <a:spcPts val="0"/>
              </a:spcAft>
              <a:buClrTx/>
              <a:buSzTx/>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E22EA1-2B51-496B-BDFB-CC5A89C6A5E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64D1FC8-264D-4F03-9A0E-643D01F0DFDD}">
  <ds:schemaRefs>
    <ds:schemaRef ds:uri="http://schemas.microsoft.com/sharepoint/v3/contenttype/forms"/>
  </ds:schemaRefs>
</ds:datastoreItem>
</file>

<file path=customXml/itemProps3.xml><?xml version="1.0" encoding="utf-8"?>
<ds:datastoreItem xmlns:ds="http://schemas.openxmlformats.org/officeDocument/2006/customXml" ds:itemID="{4FF61084-CD8F-44B5-824A-40FF3044E5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1243</TotalTime>
  <Words>1555</Words>
  <Application>Microsoft Office PowerPoint</Application>
  <PresentationFormat>On-screen Show (4:3)</PresentationFormat>
  <Paragraphs>121</Paragraphs>
  <Slides>14</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Lucida Grande</vt:lpstr>
      <vt:lpstr>Times New Roman</vt:lpstr>
      <vt:lpstr>Default Design</vt:lpstr>
      <vt:lpstr>PowerPoint 2: Digital engineering techniques </vt:lpstr>
      <vt:lpstr>What is digital engineering?</vt:lpstr>
      <vt:lpstr>Industrial strategy: Construction 2025</vt:lpstr>
      <vt:lpstr>Industrial strategy: Construction 2025</vt:lpstr>
      <vt:lpstr>Structural analysis simulations</vt:lpstr>
      <vt:lpstr>Wind load simulations  </vt:lpstr>
      <vt:lpstr>3D rendering of building assets</vt:lpstr>
      <vt:lpstr>Using CGI to view proposed built assets</vt:lpstr>
      <vt:lpstr>Augmented reality (AR) underground asset mapping </vt:lpstr>
      <vt:lpstr>3D modelling</vt:lpstr>
      <vt:lpstr>3D modelling</vt:lpstr>
      <vt:lpstr>3D modelling and animation</vt:lpstr>
      <vt:lpstr>3D modelling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147</cp:revision>
  <dcterms:created xsi:type="dcterms:W3CDTF">2013-05-28T00:38:54Z</dcterms:created>
  <dcterms:modified xsi:type="dcterms:W3CDTF">2022-09-27T10:40:35Z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