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6"/>
  </p:notesMasterIdLst>
  <p:handoutMasterIdLst>
    <p:handoutMasterId r:id="rId17"/>
  </p:handoutMasterIdLst>
  <p:sldIdLst>
    <p:sldId id="256" r:id="rId5"/>
    <p:sldId id="328" r:id="rId6"/>
    <p:sldId id="363" r:id="rId7"/>
    <p:sldId id="331" r:id="rId8"/>
    <p:sldId id="341" r:id="rId9"/>
    <p:sldId id="342" r:id="rId10"/>
    <p:sldId id="358" r:id="rId11"/>
    <p:sldId id="359" r:id="rId12"/>
    <p:sldId id="360" r:id="rId13"/>
    <p:sldId id="343" r:id="rId14"/>
    <p:sldId id="267" r:id="rId15"/>
  </p:sldIdLst>
  <p:sldSz cx="9144000" cy="6858000" type="screen4x3"/>
  <p:notesSz cx="6797675" cy="9926638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robert6p" initials="r" lastIdx="5" clrIdx="1">
    <p:extLst>
      <p:ext uri="{19B8F6BF-5375-455C-9EA6-DF929625EA0E}">
        <p15:presenceInfo xmlns:p15="http://schemas.microsoft.com/office/powerpoint/2012/main" userId="robert6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32" autoAdjust="0"/>
    <p:restoredTop sz="86395"/>
  </p:normalViewPr>
  <p:slideViewPr>
    <p:cSldViewPr showGuides="1">
      <p:cViewPr varScale="1">
        <p:scale>
          <a:sx n="49" d="100"/>
          <a:sy n="49" d="100"/>
        </p:scale>
        <p:origin x="24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3880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272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76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</a:t>
            </a:r>
            <a:r>
              <a:rPr lang="en-US" sz="900" baseline="0">
                <a:ea typeface="Arial" pitchFamily="-105" charset="0"/>
                <a:cs typeface="Arial" pitchFamily="-105" charset="0"/>
              </a:rPr>
              <a:t>of 11</a:t>
            </a: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34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</a:t>
            </a:r>
            <a:r>
              <a:rPr lang="en-GB" sz="2400" b="1" dirty="0"/>
              <a:t>Types of maintenance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13. Maintenance principles</a:t>
            </a:r>
          </a:p>
          <a:p>
            <a:endParaRPr lang="en-GB" sz="2400" b="1" dirty="0"/>
          </a:p>
          <a:p>
            <a:r>
              <a:rPr lang="en-GB" sz="2400" b="1" dirty="0"/>
              <a:t>13.1 Types of maintenance</a:t>
            </a:r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Timeframes for PPM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timeframes set for PPM activities are usually set in relation to how often the system or component will be used and for how long.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For example, if a domestic central heating system in a holiday home is only used for 12 hours a day for 3 months of the year then a yearly check would be adequate. However, if an industrial/commercial central heating system in a hospital is running for 24 hours a day, 365 days a year, then the timeframes between PPM activities will need to be reduced to, say, every 3 months.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addition, for systems such as those in hospitals, there should be a back-up supply to ensure continuity of service, should the primary system fail.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231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At the end of the session learners should be able to: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understand the different types of maintenance</a:t>
            </a:r>
          </a:p>
          <a:p>
            <a:pPr lvl="4">
              <a:defRPr/>
            </a:pPr>
            <a:r>
              <a:rPr lang="en-US" dirty="0"/>
              <a:t>planned preventative maintenance (PPM)</a:t>
            </a:r>
          </a:p>
          <a:p>
            <a:pPr lvl="4">
              <a:defRPr/>
            </a:pPr>
            <a:r>
              <a:rPr lang="en-US" dirty="0"/>
              <a:t>reactive maintenance (sometimes referred to as corrective maintenance)</a:t>
            </a:r>
          </a:p>
          <a:p>
            <a:pPr lvl="1">
              <a:defRPr/>
            </a:pPr>
            <a:r>
              <a:rPr lang="en-US" dirty="0"/>
              <a:t>understand the different types of maintenance plan</a:t>
            </a:r>
          </a:p>
          <a:p>
            <a:pPr lvl="1">
              <a:defRPr/>
            </a:pPr>
            <a:r>
              <a:rPr lang="en-US" dirty="0"/>
              <a:t>describe typical timeframes between maintenance tasks.</a:t>
            </a:r>
          </a:p>
          <a:p>
            <a:pPr marL="215900" lvl="4" indent="0"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69967-377A-42D7-9645-67A71CBA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08FDC-88A9-430C-886C-52C66C15E45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sz="2400" dirty="0"/>
              <a:t>Why do you think it is important to complete regular maintenance on tools, machinery and appliances?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6AF479-4C61-4D4D-9AC8-217666573E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7" y="2765902"/>
            <a:ext cx="4488903" cy="299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97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Maintenance falls into two categories:</a:t>
            </a:r>
          </a:p>
          <a:p>
            <a:pPr lvl="1"/>
            <a:r>
              <a:rPr lang="en-US" b="1" dirty="0"/>
              <a:t>planned </a:t>
            </a:r>
            <a:r>
              <a:rPr lang="en-US" dirty="0"/>
              <a:t>preventative maintenance (PPM)</a:t>
            </a:r>
          </a:p>
          <a:p>
            <a:pPr lvl="1"/>
            <a:r>
              <a:rPr lang="en-US" b="1" dirty="0"/>
              <a:t>reactive </a:t>
            </a:r>
            <a:r>
              <a:rPr lang="en-US" dirty="0"/>
              <a:t>maintenance.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have important roles to play in the BSE sector.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811AFD-8113-4B1A-9E37-B24812F5D0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3606908"/>
            <a:ext cx="3384376" cy="22562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Planned preventative maintenance (PPM)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On larger BSE installations and systems, it may be beneficial to have a planned maintenance schedule, which allows the installation to be checked and serviced at regular intervals to: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identify any possible failing components 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ensure the system is working at optimum performance.</a:t>
            </a:r>
          </a:p>
          <a:p>
            <a:r>
              <a:rPr lang="en-US" dirty="0"/>
              <a:t>All maintenance activities should be </a:t>
            </a:r>
            <a:br>
              <a:rPr lang="en-US" dirty="0"/>
            </a:br>
            <a:r>
              <a:rPr lang="en-US" dirty="0"/>
              <a:t>recorded in a maintenance logbook, </a:t>
            </a:r>
            <a:br>
              <a:rPr lang="en-US" dirty="0"/>
            </a:br>
            <a:r>
              <a:rPr lang="en-US" dirty="0"/>
              <a:t>including the results of any tests </a:t>
            </a:r>
            <a:br>
              <a:rPr lang="en-US" dirty="0"/>
            </a:br>
            <a:r>
              <a:rPr lang="en-US" dirty="0"/>
              <a:t>conducted, and the results documented </a:t>
            </a:r>
            <a:br>
              <a:rPr lang="en-US" dirty="0"/>
            </a:br>
            <a:r>
              <a:rPr lang="en-US" dirty="0"/>
              <a:t>for future reference.</a:t>
            </a:r>
          </a:p>
        </p:txBody>
      </p:sp>
      <p:pic>
        <p:nvPicPr>
          <p:cNvPr id="8" name="Picture 7" descr="A picture containing person, person, camera&#10;&#10;Description automatically generated">
            <a:extLst>
              <a:ext uri="{FF2B5EF4-FFF2-40B4-BE49-F238E27FC236}">
                <a16:creationId xmlns:a16="http://schemas.microsoft.com/office/drawing/2014/main" id="{5FDB6DF1-0A43-4C50-8C63-B5EBEBEDED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3776408"/>
            <a:ext cx="3106688" cy="207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55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PPM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For example, typical PPM activities for a gas, plumbing and heating engineer include:</a:t>
            </a:r>
          </a:p>
          <a:p>
            <a:pPr lvl="1"/>
            <a:r>
              <a:rPr lang="en-US" dirty="0"/>
              <a:t>checking and setting float-operated valves to the correct levels</a:t>
            </a:r>
          </a:p>
          <a:p>
            <a:pPr lvl="1"/>
            <a:r>
              <a:rPr lang="en-US" dirty="0"/>
              <a:t>cleaning out sediment in cold water cisterns</a:t>
            </a:r>
          </a:p>
          <a:p>
            <a:pPr lvl="1"/>
            <a:r>
              <a:rPr lang="en-US" dirty="0"/>
              <a:t>routine boiler maintenance/servicing</a:t>
            </a:r>
          </a:p>
          <a:p>
            <a:pPr lvl="1"/>
            <a:r>
              <a:rPr lang="en-US" dirty="0"/>
              <a:t>checking and re-washering taps</a:t>
            </a:r>
          </a:p>
          <a:p>
            <a:pPr lvl="1"/>
            <a:r>
              <a:rPr lang="en-US" dirty="0"/>
              <a:t>testing above-ground drainage systems</a:t>
            </a:r>
          </a:p>
          <a:p>
            <a:pPr lvl="1"/>
            <a:r>
              <a:rPr lang="en-US" dirty="0"/>
              <a:t>checking the operation of any safety valves</a:t>
            </a:r>
            <a:br>
              <a:rPr lang="en-US" dirty="0"/>
            </a:br>
            <a:r>
              <a:rPr lang="en-US" dirty="0"/>
              <a:t>and external controls such as stop taps, motorised valves and thermostats.</a:t>
            </a: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8" name="Picture 7" descr="A picture containing person, indoor, hand, tool&#10;&#10;Description automatically generated">
            <a:extLst>
              <a:ext uri="{FF2B5EF4-FFF2-40B4-BE49-F238E27FC236}">
                <a16:creationId xmlns:a16="http://schemas.microsoft.com/office/drawing/2014/main" id="{DD7B45FD-E34D-4E28-8373-C7B732A1C9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2780928"/>
            <a:ext cx="2627784" cy="175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6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Reactive 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Typical reactive maintenance scenarios for a gas, plumbing and heating engineer would include:</a:t>
            </a:r>
          </a:p>
          <a:p>
            <a:pPr lvl="1"/>
            <a:r>
              <a:rPr lang="en-US" dirty="0"/>
              <a:t>burst pipes</a:t>
            </a:r>
          </a:p>
          <a:p>
            <a:pPr lvl="1"/>
            <a:r>
              <a:rPr lang="en-US" dirty="0"/>
              <a:t>boiler breakdowns</a:t>
            </a:r>
          </a:p>
          <a:p>
            <a:pPr lvl="1"/>
            <a:r>
              <a:rPr lang="en-US" dirty="0"/>
              <a:t>blockages</a:t>
            </a:r>
          </a:p>
          <a:p>
            <a:pPr lvl="1"/>
            <a:r>
              <a:rPr lang="en-US" dirty="0"/>
              <a:t>dripping taps</a:t>
            </a:r>
          </a:p>
          <a:p>
            <a:pPr lvl="1"/>
            <a:r>
              <a:rPr lang="en-US" dirty="0"/>
              <a:t>running overflows</a:t>
            </a:r>
          </a:p>
          <a:p>
            <a:pPr lvl="1"/>
            <a:r>
              <a:rPr lang="en-US" dirty="0"/>
              <a:t>no heating or hot water.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182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many different systems in the building services engineering sector which all require different PPM as well as having potential reactive maintenance requirements.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include:</a:t>
            </a:r>
          </a:p>
          <a:p>
            <a:pPr lvl="1"/>
            <a:r>
              <a:rPr lang="en-US" dirty="0"/>
              <a:t>heating systems</a:t>
            </a:r>
          </a:p>
          <a:p>
            <a:pPr lvl="1"/>
            <a:r>
              <a:rPr lang="en-US" dirty="0"/>
              <a:t>boiler systems (service and repair by a </a:t>
            </a:r>
            <a:br>
              <a:rPr lang="en-US" dirty="0"/>
            </a:br>
            <a:r>
              <a:rPr lang="en-US" dirty="0"/>
              <a:t>Gas Safe registered engineer)</a:t>
            </a:r>
          </a:p>
          <a:p>
            <a:pPr lvl="1"/>
            <a:r>
              <a:rPr lang="en-US" dirty="0"/>
              <a:t>water services</a:t>
            </a:r>
          </a:p>
          <a:p>
            <a:pPr lvl="1"/>
            <a:r>
              <a:rPr lang="en-US" dirty="0"/>
              <a:t>firefighting equipment</a:t>
            </a:r>
          </a:p>
          <a:p>
            <a:pPr lvl="1"/>
            <a:r>
              <a:rPr lang="en-US" dirty="0"/>
              <a:t>fire detection and smoke alarm systems</a:t>
            </a:r>
          </a:p>
          <a:p>
            <a:pPr lvl="1"/>
            <a:r>
              <a:rPr lang="en-US" dirty="0"/>
              <a:t>intruder alarm systems.</a:t>
            </a:r>
          </a:p>
          <a:p>
            <a:endParaRPr lang="en-US" dirty="0"/>
          </a:p>
        </p:txBody>
      </p:sp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63D15BC8-6FC6-45E1-BA45-3BD51B5008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4108" y="2616157"/>
            <a:ext cx="3271820" cy="218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437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Other systems in the sector requiring PPM and possible reactive maintenance are:</a:t>
            </a:r>
          </a:p>
          <a:p>
            <a:pPr lvl="1"/>
            <a:r>
              <a:rPr lang="en-US" dirty="0"/>
              <a:t>wiring and electrical installation systems</a:t>
            </a:r>
          </a:p>
          <a:p>
            <a:pPr lvl="1"/>
            <a:r>
              <a:rPr lang="en-US" dirty="0"/>
              <a:t>ventilation systems</a:t>
            </a:r>
          </a:p>
          <a:p>
            <a:pPr lvl="1"/>
            <a:r>
              <a:rPr lang="en-US" dirty="0"/>
              <a:t>air conditioning systems</a:t>
            </a:r>
          </a:p>
          <a:p>
            <a:pPr lvl="1"/>
            <a:r>
              <a:rPr lang="en-US" dirty="0"/>
              <a:t>drainage systems</a:t>
            </a:r>
          </a:p>
          <a:p>
            <a:pPr lvl="1"/>
            <a:r>
              <a:rPr lang="en-US" dirty="0"/>
              <a:t>lighting systems, including emergency lighting</a:t>
            </a:r>
          </a:p>
          <a:p>
            <a:pPr lvl="1"/>
            <a:r>
              <a:rPr lang="en-US" dirty="0"/>
              <a:t>communication and data systems.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PPM ensures continuous and uninterrupted system functioning.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5115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0E4E60C-724B-4497-A5B8-60EEEA9E9E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F24509-C827-48BB-AC59-5B939C555F58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4b678ced-8ee3-4992-8a93-8a291cb51b09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02A2E84-3AA7-47C1-88A5-A6B204FCA5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545</Words>
  <Application>Microsoft Office PowerPoint</Application>
  <PresentationFormat>On-screen Show (4:3)</PresentationFormat>
  <Paragraphs>68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1_Default Design</vt:lpstr>
      <vt:lpstr>PowerPoint 1: Types of maintenance</vt:lpstr>
      <vt:lpstr>Learning objectives</vt:lpstr>
      <vt:lpstr>Question</vt:lpstr>
      <vt:lpstr>Types of maintenance</vt:lpstr>
      <vt:lpstr>Planned preventative maintenance (PPM)</vt:lpstr>
      <vt:lpstr>PPM</vt:lpstr>
      <vt:lpstr>Reactive maintenance</vt:lpstr>
      <vt:lpstr>System types</vt:lpstr>
      <vt:lpstr>System types</vt:lpstr>
      <vt:lpstr>Timeframes for PPM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169</cp:revision>
  <cp:lastPrinted>2021-05-05T14:19:13Z</cp:lastPrinted>
  <dcterms:created xsi:type="dcterms:W3CDTF">2013-05-28T00:38:54Z</dcterms:created>
  <dcterms:modified xsi:type="dcterms:W3CDTF">2021-08-11T13:01:46Z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