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19"/>
  </p:notesMasterIdLst>
  <p:handoutMasterIdLst>
    <p:handoutMasterId r:id="rId20"/>
  </p:handoutMasterIdLst>
  <p:sldIdLst>
    <p:sldId id="256" r:id="rId5"/>
    <p:sldId id="328" r:id="rId6"/>
    <p:sldId id="341" r:id="rId7"/>
    <p:sldId id="331" r:id="rId8"/>
    <p:sldId id="363" r:id="rId9"/>
    <p:sldId id="364" r:id="rId10"/>
    <p:sldId id="370" r:id="rId11"/>
    <p:sldId id="365" r:id="rId12"/>
    <p:sldId id="366" r:id="rId13"/>
    <p:sldId id="367" r:id="rId14"/>
    <p:sldId id="368" r:id="rId15"/>
    <p:sldId id="371" r:id="rId16"/>
    <p:sldId id="369" r:id="rId17"/>
    <p:sldId id="267" r:id="rId18"/>
  </p:sldIdLst>
  <p:sldSz cx="9144000" cy="6858000" type="screen4x3"/>
  <p:notesSz cx="6797675" cy="9926638"/>
  <p:custDataLst>
    <p:tags r:id="rId21"/>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wen Roberts" initials="AR" lastIdx="11" clrIdx="0">
    <p:extLst>
      <p:ext uri="{19B8F6BF-5375-455C-9EA6-DF929625EA0E}">
        <p15:presenceInfo xmlns:p15="http://schemas.microsoft.com/office/powerpoint/2012/main" userId="acb94dfec5711bca" providerId="Windows Live"/>
      </p:ext>
    </p:extLst>
  </p:cmAuthor>
  <p:cmAuthor id="2" name="robert6p" initials="r" lastIdx="4" clrIdx="1">
    <p:extLst>
      <p:ext uri="{19B8F6BF-5375-455C-9EA6-DF929625EA0E}">
        <p15:presenceInfo xmlns:p15="http://schemas.microsoft.com/office/powerpoint/2012/main" userId="robert6p" providerId="None"/>
      </p:ext>
    </p:extLst>
  </p:cmAuthor>
  <p:cmAuthor id="3" name="Grant Dodd" initials="GD" lastIdx="5" clrIdx="2">
    <p:extLst>
      <p:ext uri="{19B8F6BF-5375-455C-9EA6-DF929625EA0E}">
        <p15:presenceInfo xmlns:p15="http://schemas.microsoft.com/office/powerpoint/2012/main" userId="Grant Dodd"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0DD1123-2310-482F-B091-6F3C6E8997C1}" v="2" dt="2021-05-21T13:07:09.04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872" autoAdjust="0"/>
    <p:restoredTop sz="86395"/>
  </p:normalViewPr>
  <p:slideViewPr>
    <p:cSldViewPr showGuides="1">
      <p:cViewPr varScale="1">
        <p:scale>
          <a:sx n="50" d="100"/>
          <a:sy n="50" d="100"/>
        </p:scale>
        <p:origin x="120" y="40"/>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tags" Target="tags/tag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commentAuthors" Target="commentAuthors.xml"/><Relationship Id="rId27" Type="http://schemas.microsoft.com/office/2015/10/relationships/revisionInfo" Target="revisionInfo.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50443" y="0"/>
            <a:ext cx="2945659" cy="496332"/>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8/11/2021</a:t>
            </a:fld>
            <a:endParaRPr lang="en-US" dirty="0"/>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50443"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79768" y="4715153"/>
            <a:ext cx="5438140" cy="44669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50443"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a:pPr/>
              <a:t>3</a:t>
            </a:fld>
            <a:endParaRPr lang="en-GB" dirty="0"/>
          </a:p>
        </p:txBody>
      </p:sp>
    </p:spTree>
    <p:extLst>
      <p:ext uri="{BB962C8B-B14F-4D97-AF65-F5344CB8AC3E}">
        <p14:creationId xmlns:p14="http://schemas.microsoft.com/office/powerpoint/2010/main" val="10527532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6433657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14</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5"/>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2754615000"/>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672449" y="4005064"/>
            <a:ext cx="7427168" cy="1624335"/>
          </a:xfrm>
        </p:spPr>
        <p:txBody>
          <a:bodyPr anchor="t"/>
          <a:lstStyle/>
          <a:p>
            <a:pPr eaLnBrk="1" hangingPunct="1"/>
            <a:r>
              <a:rPr lang="en-GB" dirty="0">
                <a:ea typeface="ＭＳ Ｐゴシック" pitchFamily="-105" charset="-128"/>
                <a:cs typeface="ＭＳ Ｐゴシック" pitchFamily="-105" charset="-128"/>
              </a:rPr>
              <a:t>PowerPoint 2: </a:t>
            </a:r>
            <a:r>
              <a:rPr lang="en-GB" sz="2400" b="1" dirty="0"/>
              <a:t>Maintenance plans and timeframes</a:t>
            </a:r>
            <a:endParaRPr lang="en-GB" dirty="0">
              <a:ea typeface="ＭＳ Ｐゴシック" pitchFamily="-105" charset="-128"/>
              <a:cs typeface="ＭＳ Ｐゴシック" pitchFamily="-105" charset="-128"/>
            </a:endParaRP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685800" y="1700808"/>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endParaRPr lang="en-GB" sz="2400" b="1" dirty="0"/>
          </a:p>
          <a:p>
            <a:endParaRPr lang="en-GB" sz="2400" b="1" dirty="0"/>
          </a:p>
          <a:p>
            <a:r>
              <a:rPr lang="en-GB" sz="2400" b="1" dirty="0"/>
              <a:t>13. Maintenance principles</a:t>
            </a:r>
          </a:p>
          <a:p>
            <a:endParaRPr lang="en-GB" sz="2400" b="1" dirty="0"/>
          </a:p>
          <a:p>
            <a:r>
              <a:rPr lang="en-GB" sz="2400" b="1" dirty="0"/>
              <a:t>13.2 Maintenance plans</a:t>
            </a:r>
          </a:p>
          <a:p>
            <a:r>
              <a:rPr lang="en-GB" sz="2400" b="1" dirty="0"/>
              <a:t>13.3 Typical timeframes between maintenance tasks</a:t>
            </a:r>
          </a:p>
          <a:p>
            <a:endParaRPr lang="en-GB" sz="2400" b="1" dirty="0"/>
          </a:p>
          <a:p>
            <a:r>
              <a:rPr lang="en-GB" sz="2400" dirty="0">
                <a:effectLst/>
              </a:rPr>
              <a:t> </a:t>
            </a:r>
            <a:endParaRPr lang="en-GB" sz="24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6961" y="968670"/>
            <a:ext cx="8229600" cy="382588"/>
          </a:xfrm>
        </p:spPr>
        <p:txBody>
          <a:bodyPr/>
          <a:lstStyle/>
          <a:p>
            <a:r>
              <a:rPr lang="en-US" dirty="0"/>
              <a:t>Plans for drainage systems</a:t>
            </a:r>
          </a:p>
        </p:txBody>
      </p:sp>
      <p:sp>
        <p:nvSpPr>
          <p:cNvPr id="3" name="Content Placeholder 2"/>
          <p:cNvSpPr>
            <a:spLocks noGrp="1"/>
          </p:cNvSpPr>
          <p:nvPr>
            <p:ph sz="quarter" idx="10"/>
          </p:nvPr>
        </p:nvSpPr>
        <p:spPr>
          <a:xfrm>
            <a:off x="446961" y="1467663"/>
            <a:ext cx="8229600" cy="4797320"/>
          </a:xfrm>
        </p:spPr>
        <p:txBody>
          <a:bodyPr/>
          <a:lstStyle/>
          <a:p>
            <a:r>
              <a:rPr lang="en-US" dirty="0">
                <a:ea typeface="ＭＳ Ｐゴシック" pitchFamily="-105" charset="-128"/>
                <a:cs typeface="ＭＳ Ｐゴシック" pitchFamily="-105" charset="-128"/>
              </a:rPr>
              <a:t>Annual PPM checks include:</a:t>
            </a:r>
          </a:p>
          <a:p>
            <a:pPr lvl="1"/>
            <a:r>
              <a:rPr lang="en-GB" dirty="0"/>
              <a:t>checking gutters and downpipes for sagging, </a:t>
            </a:r>
            <a:br>
              <a:rPr lang="en-GB" dirty="0"/>
            </a:br>
            <a:r>
              <a:rPr lang="en-GB" dirty="0"/>
              <a:t>blockages or leaks</a:t>
            </a:r>
          </a:p>
          <a:p>
            <a:pPr lvl="1"/>
            <a:r>
              <a:rPr lang="en-GB" dirty="0"/>
              <a:t>cleaning and testing water traps for blockages </a:t>
            </a:r>
            <a:br>
              <a:rPr lang="en-GB" dirty="0"/>
            </a:br>
            <a:r>
              <a:rPr lang="en-GB" dirty="0"/>
              <a:t>and trap retention</a:t>
            </a:r>
          </a:p>
          <a:p>
            <a:pPr lvl="1"/>
            <a:r>
              <a:rPr lang="en-GB" dirty="0"/>
              <a:t>checking water levels in WC cisterns</a:t>
            </a:r>
          </a:p>
          <a:p>
            <a:pPr lvl="1"/>
            <a:r>
              <a:rPr lang="en-GB" dirty="0"/>
              <a:t>inspecting waste and soil pipes for adequate support and size </a:t>
            </a:r>
          </a:p>
          <a:p>
            <a:pPr lvl="1"/>
            <a:r>
              <a:rPr lang="en-GB" dirty="0"/>
              <a:t>checking float-operated valves</a:t>
            </a:r>
          </a:p>
          <a:p>
            <a:pPr lvl="1"/>
            <a:r>
              <a:rPr lang="en-US" dirty="0"/>
              <a:t>ensuring any condensate connections are installed correctly</a:t>
            </a:r>
          </a:p>
          <a:p>
            <a:pPr lvl="1"/>
            <a:r>
              <a:rPr lang="en-GB" dirty="0"/>
              <a:t>checking that any air admittance valves are working as intended.</a:t>
            </a:r>
          </a:p>
          <a:p>
            <a:endParaRPr lang="en-US" dirty="0"/>
          </a:p>
        </p:txBody>
      </p:sp>
      <p:pic>
        <p:nvPicPr>
          <p:cNvPr id="7" name="Picture 6" descr="A picture containing building&#10;&#10;Description automatically generated">
            <a:extLst>
              <a:ext uri="{FF2B5EF4-FFF2-40B4-BE49-F238E27FC236}">
                <a16:creationId xmlns:a16="http://schemas.microsoft.com/office/drawing/2014/main" id="{85A9DF95-BB0E-40BE-8F73-A20DAD6765E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975357" y="1628800"/>
            <a:ext cx="2689188" cy="1800200"/>
          </a:xfrm>
          <a:prstGeom prst="rect">
            <a:avLst/>
          </a:prstGeom>
        </p:spPr>
      </p:pic>
    </p:spTree>
    <p:extLst>
      <p:ext uri="{BB962C8B-B14F-4D97-AF65-F5344CB8AC3E}">
        <p14:creationId xmlns:p14="http://schemas.microsoft.com/office/powerpoint/2010/main" val="16741983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Plans for lighting systems</a:t>
            </a:r>
          </a:p>
        </p:txBody>
      </p:sp>
      <p:sp>
        <p:nvSpPr>
          <p:cNvPr id="3" name="Content Placeholder 2"/>
          <p:cNvSpPr>
            <a:spLocks noGrp="1"/>
          </p:cNvSpPr>
          <p:nvPr>
            <p:ph sz="quarter" idx="10"/>
          </p:nvPr>
        </p:nvSpPr>
        <p:spPr>
          <a:xfrm>
            <a:off x="539552" y="1743915"/>
            <a:ext cx="3960440" cy="892997"/>
          </a:xfrm>
        </p:spPr>
        <p:txBody>
          <a:bodyPr/>
          <a:lstStyle/>
          <a:p>
            <a:r>
              <a:rPr lang="en-US" dirty="0">
                <a:ea typeface="ＭＳ Ｐゴシック" pitchFamily="-105" charset="-128"/>
                <a:cs typeface="ＭＳ Ｐゴシック" pitchFamily="-105" charset="-128"/>
              </a:rPr>
              <a:t>Annual checks include:</a:t>
            </a:r>
          </a:p>
          <a:p>
            <a:endParaRPr lang="en-US" dirty="0"/>
          </a:p>
        </p:txBody>
      </p:sp>
      <p:pic>
        <p:nvPicPr>
          <p:cNvPr id="7" name="Picture 6">
            <a:extLst>
              <a:ext uri="{FF2B5EF4-FFF2-40B4-BE49-F238E27FC236}">
                <a16:creationId xmlns:a16="http://schemas.microsoft.com/office/drawing/2014/main" id="{8358129F-EDBD-4652-BCF6-316CD119DBF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779912" y="1988840"/>
            <a:ext cx="4637179" cy="3094853"/>
          </a:xfrm>
          <a:prstGeom prst="rect">
            <a:avLst/>
          </a:prstGeom>
        </p:spPr>
      </p:pic>
      <p:sp>
        <p:nvSpPr>
          <p:cNvPr id="8" name="TextBox 7">
            <a:extLst>
              <a:ext uri="{FF2B5EF4-FFF2-40B4-BE49-F238E27FC236}">
                <a16:creationId xmlns:a16="http://schemas.microsoft.com/office/drawing/2014/main" id="{9E47078D-CDC5-4007-BDF5-328A5659CE33}"/>
              </a:ext>
            </a:extLst>
          </p:cNvPr>
          <p:cNvSpPr txBox="1"/>
          <p:nvPr/>
        </p:nvSpPr>
        <p:spPr>
          <a:xfrm>
            <a:off x="-57884" y="2420888"/>
            <a:ext cx="3693780" cy="3170099"/>
          </a:xfrm>
          <a:prstGeom prst="rect">
            <a:avLst/>
          </a:prstGeom>
          <a:noFill/>
        </p:spPr>
        <p:txBody>
          <a:bodyPr wrap="square">
            <a:spAutoFit/>
          </a:bodyPr>
          <a:lstStyle/>
          <a:p>
            <a:pPr marL="800100" lvl="1" indent="-342900">
              <a:buClr>
                <a:srgbClr val="0077E3"/>
              </a:buClr>
              <a:buFont typeface="Arial" panose="020B0604020202020204" pitchFamily="34" charset="0"/>
              <a:buChar char="•"/>
            </a:pPr>
            <a:r>
              <a:rPr lang="en-US" dirty="0">
                <a:latin typeface="+mn-lt"/>
              </a:rPr>
              <a:t>checking the integrity of electrical circuits </a:t>
            </a:r>
          </a:p>
          <a:p>
            <a:pPr marL="800100" lvl="1" indent="-342900">
              <a:buClr>
                <a:srgbClr val="0077E3"/>
              </a:buClr>
              <a:buFont typeface="Arial" panose="020B0604020202020204" pitchFamily="34" charset="0"/>
              <a:buChar char="•"/>
            </a:pPr>
            <a:r>
              <a:rPr lang="en-US" dirty="0">
                <a:latin typeface="+mn-lt"/>
              </a:rPr>
              <a:t>checking cable assemblies: these should be</a:t>
            </a:r>
            <a:r>
              <a:rPr lang="en-GB" dirty="0">
                <a:latin typeface="+mn-lt"/>
              </a:rPr>
              <a:t> visually inspected and tested against </a:t>
            </a:r>
            <a:r>
              <a:rPr lang="en-GB" dirty="0"/>
              <a:t>Institution of Engineering and Technology (IET)</a:t>
            </a:r>
            <a:r>
              <a:rPr lang="en-GB" dirty="0">
                <a:effectLst/>
              </a:rPr>
              <a:t> </a:t>
            </a:r>
            <a:r>
              <a:rPr lang="en-GB" dirty="0">
                <a:latin typeface="+mn-lt"/>
              </a:rPr>
              <a:t>BS 7671</a:t>
            </a:r>
            <a:endParaRPr lang="en-US" dirty="0">
              <a:latin typeface="+mn-lt"/>
            </a:endParaRPr>
          </a:p>
        </p:txBody>
      </p:sp>
    </p:spTree>
    <p:extLst>
      <p:ext uri="{BB962C8B-B14F-4D97-AF65-F5344CB8AC3E}">
        <p14:creationId xmlns:p14="http://schemas.microsoft.com/office/powerpoint/2010/main" val="19840698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E77C4D-C9AF-45E7-AD94-1497571292AC}"/>
              </a:ext>
            </a:extLst>
          </p:cNvPr>
          <p:cNvSpPr>
            <a:spLocks noGrp="1"/>
          </p:cNvSpPr>
          <p:nvPr>
            <p:ph type="title"/>
          </p:nvPr>
        </p:nvSpPr>
        <p:spPr/>
        <p:txBody>
          <a:bodyPr/>
          <a:lstStyle/>
          <a:p>
            <a:r>
              <a:rPr lang="en-US" dirty="0"/>
              <a:t>Plans for lighting systems </a:t>
            </a:r>
            <a:endParaRPr lang="en-GB" dirty="0"/>
          </a:p>
        </p:txBody>
      </p:sp>
      <p:sp>
        <p:nvSpPr>
          <p:cNvPr id="3" name="Content Placeholder 2">
            <a:extLst>
              <a:ext uri="{FF2B5EF4-FFF2-40B4-BE49-F238E27FC236}">
                <a16:creationId xmlns:a16="http://schemas.microsoft.com/office/drawing/2014/main" id="{B9649AA9-0CE8-48CC-BE28-C704B02AA259}"/>
              </a:ext>
            </a:extLst>
          </p:cNvPr>
          <p:cNvSpPr>
            <a:spLocks noGrp="1"/>
          </p:cNvSpPr>
          <p:nvPr>
            <p:ph sz="quarter" idx="10"/>
          </p:nvPr>
        </p:nvSpPr>
        <p:spPr/>
        <p:txBody>
          <a:bodyPr/>
          <a:lstStyle/>
          <a:p>
            <a:pPr lvl="1"/>
            <a:r>
              <a:rPr lang="en-US" dirty="0"/>
              <a:t>examining lighting fixtures for suitability </a:t>
            </a:r>
          </a:p>
          <a:p>
            <a:pPr lvl="1"/>
            <a:r>
              <a:rPr lang="en-GB" sz="2000" dirty="0">
                <a:effectLst/>
              </a:rPr>
              <a:t>cleaning lighting fixtures because dirt causes reduction of illumination</a:t>
            </a:r>
            <a:endParaRPr lang="en-US" dirty="0"/>
          </a:p>
          <a:p>
            <a:pPr lvl="1"/>
            <a:r>
              <a:rPr lang="en-US" dirty="0"/>
              <a:t>testing any residual circuit breakers, trip switches, </a:t>
            </a:r>
            <a:r>
              <a:rPr lang="en-GB" dirty="0"/>
              <a:t>residual current devices (RCDs), fuses and circuit breakers</a:t>
            </a:r>
          </a:p>
          <a:p>
            <a:pPr lvl="1"/>
            <a:r>
              <a:rPr lang="en-US" dirty="0"/>
              <a:t>identifying any possible areas for future faults</a:t>
            </a:r>
          </a:p>
          <a:p>
            <a:pPr lvl="1"/>
            <a:r>
              <a:rPr lang="en-US" dirty="0"/>
              <a:t>checking the operation of components, appliances and safety controls.</a:t>
            </a:r>
          </a:p>
          <a:p>
            <a:endParaRPr lang="en-GB" dirty="0"/>
          </a:p>
        </p:txBody>
      </p:sp>
    </p:spTree>
    <p:extLst>
      <p:ext uri="{BB962C8B-B14F-4D97-AF65-F5344CB8AC3E}">
        <p14:creationId xmlns:p14="http://schemas.microsoft.com/office/powerpoint/2010/main" val="27193694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Plans for communication and data systems</a:t>
            </a:r>
          </a:p>
        </p:txBody>
      </p:sp>
      <p:sp>
        <p:nvSpPr>
          <p:cNvPr id="3" name="Content Placeholder 2"/>
          <p:cNvSpPr>
            <a:spLocks noGrp="1"/>
          </p:cNvSpPr>
          <p:nvPr>
            <p:ph sz="quarter" idx="10"/>
          </p:nvPr>
        </p:nvSpPr>
        <p:spPr>
          <a:xfrm>
            <a:off x="457200" y="1512000"/>
            <a:ext cx="8229600" cy="4797320"/>
          </a:xfrm>
        </p:spPr>
        <p:txBody>
          <a:bodyPr/>
          <a:lstStyle/>
          <a:p>
            <a:r>
              <a:rPr lang="en-US" dirty="0">
                <a:ea typeface="ＭＳ Ｐゴシック" pitchFamily="-105" charset="-128"/>
                <a:cs typeface="ＭＳ Ｐゴシック" pitchFamily="-105" charset="-128"/>
              </a:rPr>
              <a:t>Annual checks include:</a:t>
            </a:r>
          </a:p>
          <a:p>
            <a:pPr lvl="1"/>
            <a:r>
              <a:rPr lang="en-GB" dirty="0"/>
              <a:t>visually examine cabling and connections </a:t>
            </a:r>
          </a:p>
          <a:p>
            <a:pPr lvl="1"/>
            <a:r>
              <a:rPr lang="en-GB" dirty="0"/>
              <a:t>testing and inspecting switches, routers, etc</a:t>
            </a:r>
          </a:p>
          <a:p>
            <a:pPr lvl="1"/>
            <a:r>
              <a:rPr lang="en-GB" dirty="0"/>
              <a:t>updating virus and malware software </a:t>
            </a:r>
          </a:p>
          <a:p>
            <a:pPr lvl="1"/>
            <a:r>
              <a:rPr lang="en-GB" dirty="0"/>
              <a:t>installing security patches </a:t>
            </a:r>
          </a:p>
          <a:p>
            <a:pPr lvl="1"/>
            <a:r>
              <a:rPr lang="en-GB" dirty="0"/>
              <a:t>installing application updates as appropriate </a:t>
            </a:r>
          </a:p>
          <a:p>
            <a:pPr lvl="1"/>
            <a:r>
              <a:rPr lang="en-GB" dirty="0"/>
              <a:t>removing dust and any obstructions from server intakes and vents </a:t>
            </a:r>
            <a:endParaRPr lang="en-US" dirty="0"/>
          </a:p>
          <a:p>
            <a:pPr lvl="1"/>
            <a:r>
              <a:rPr lang="en-US" dirty="0"/>
              <a:t>performing routine maintenance tasks (‘checkdisk’, ‘defrag’ and security and virus scans).</a:t>
            </a:r>
            <a:endParaRPr lang="en-GB" dirty="0"/>
          </a:p>
        </p:txBody>
      </p:sp>
      <p:pic>
        <p:nvPicPr>
          <p:cNvPr id="6" name="Picture 5" descr="A picture containing text, indoor, electronics, computer&#10;&#10;Description automatically generated">
            <a:extLst>
              <a:ext uri="{FF2B5EF4-FFF2-40B4-BE49-F238E27FC236}">
                <a16:creationId xmlns:a16="http://schemas.microsoft.com/office/drawing/2014/main" id="{A6DC138D-593E-48A1-818D-C28EC5BE600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796136" y="1858713"/>
            <a:ext cx="3078229" cy="2051947"/>
          </a:xfrm>
          <a:prstGeom prst="rect">
            <a:avLst/>
          </a:prstGeom>
        </p:spPr>
      </p:pic>
    </p:spTree>
    <p:extLst>
      <p:ext uri="{BB962C8B-B14F-4D97-AF65-F5344CB8AC3E}">
        <p14:creationId xmlns:p14="http://schemas.microsoft.com/office/powerpoint/2010/main" val="3480549305"/>
      </p:ext>
    </p:extLst>
  </p:cSld>
  <p:clrMapOvr>
    <a:overrideClrMapping bg1="lt1" tx1="dk1" bg2="lt2" tx2="dk2" accent1="accent1" accent2="accent2" accent3="accent3" accent4="accent4" accent5="accent5" accent6="accent6" hlink="hlink" folHlink="folHlink"/>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Objectives</a:t>
            </a:r>
          </a:p>
        </p:txBody>
      </p:sp>
      <p:sp>
        <p:nvSpPr>
          <p:cNvPr id="3075" name="Content Placeholder 2"/>
          <p:cNvSpPr>
            <a:spLocks noGrp="1"/>
          </p:cNvSpPr>
          <p:nvPr>
            <p:ph sz="quarter" idx="10"/>
          </p:nvPr>
        </p:nvSpPr>
        <p:spPr>
          <a:xfrm>
            <a:off x="457200" y="1512000"/>
            <a:ext cx="4330824" cy="4248000"/>
          </a:xfrm>
        </p:spPr>
        <p:txBody>
          <a:bodyPr/>
          <a:lstStyle/>
          <a:p>
            <a:pPr marL="0" indent="0"/>
            <a:r>
              <a:rPr lang="en-GB" dirty="0">
                <a:ea typeface="ＭＳ Ｐゴシック" pitchFamily="-105" charset="-128"/>
                <a:cs typeface="ＭＳ Ｐゴシック" pitchFamily="-105" charset="-128"/>
              </a:rPr>
              <a:t>At the end of the session learners should:</a:t>
            </a:r>
            <a:endParaRPr dirty="0">
              <a:ea typeface="ＭＳ Ｐゴシック" pitchFamily="-105" charset="-128"/>
              <a:cs typeface="ＭＳ Ｐゴシック" pitchFamily="-105" charset="-128"/>
            </a:endParaRPr>
          </a:p>
          <a:p>
            <a:pPr lvl="1"/>
            <a:r>
              <a:rPr lang="en-US" dirty="0"/>
              <a:t>understand the different types of maintenance plans for different BSE systems</a:t>
            </a:r>
          </a:p>
          <a:p>
            <a:pPr lvl="1">
              <a:defRPr/>
            </a:pPr>
            <a:r>
              <a:rPr lang="en-US" dirty="0"/>
              <a:t>be aware of the different timeframes between maintenance activities</a:t>
            </a:r>
          </a:p>
          <a:p>
            <a:pPr lvl="1">
              <a:defRPr/>
            </a:pPr>
            <a:r>
              <a:rPr lang="en-US" dirty="0"/>
              <a:t>describe the different tasks to be carried out during the maintenance of BSE systems.</a:t>
            </a:r>
          </a:p>
        </p:txBody>
      </p:sp>
      <p:pic>
        <p:nvPicPr>
          <p:cNvPr id="2" name="Picture 1">
            <a:extLst>
              <a:ext uri="{FF2B5EF4-FFF2-40B4-BE49-F238E27FC236}">
                <a16:creationId xmlns:a16="http://schemas.microsoft.com/office/drawing/2014/main" id="{A3769289-D5BC-4C1E-AFA4-70414EB9442F}"/>
              </a:ext>
            </a:extLst>
          </p:cNvPr>
          <p:cNvPicPr>
            <a:picLocks noChangeAspect="1"/>
          </p:cNvPicPr>
          <p:nvPr/>
        </p:nvPicPr>
        <p:blipFill>
          <a:blip r:embed="rId2"/>
          <a:stretch>
            <a:fillRect/>
          </a:stretch>
        </p:blipFill>
        <p:spPr>
          <a:xfrm>
            <a:off x="4914622" y="2060848"/>
            <a:ext cx="3618855" cy="2200328"/>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Planned preventative maintenance (PPM)</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As you have already learned, larger BSE installations and systems will benefit from having PPM schedules to:</a:t>
            </a:r>
          </a:p>
          <a:p>
            <a:pPr lvl="1"/>
            <a:r>
              <a:rPr lang="en-US" dirty="0">
                <a:ea typeface="ＭＳ Ｐゴシック" pitchFamily="-105" charset="-128"/>
                <a:cs typeface="ＭＳ Ｐゴシック" pitchFamily="-105" charset="-128"/>
              </a:rPr>
              <a:t>identify any failing </a:t>
            </a:r>
            <a:r>
              <a:rPr lang="en-US" dirty="0">
                <a:ea typeface="ＭＳ Ｐゴシック" pitchFamily="-105" charset="-128"/>
              </a:rPr>
              <a:t>components</a:t>
            </a:r>
          </a:p>
          <a:p>
            <a:pPr lvl="1"/>
            <a:r>
              <a:rPr lang="en-US" dirty="0">
                <a:ea typeface="ＭＳ Ｐゴシック" pitchFamily="-105" charset="-128"/>
                <a:cs typeface="ＭＳ Ｐゴシック" pitchFamily="-105" charset="-128"/>
              </a:rPr>
              <a:t>ensure the system is working at its optimum.</a:t>
            </a:r>
          </a:p>
        </p:txBody>
      </p:sp>
    </p:spTree>
    <p:extLst>
      <p:ext uri="{BB962C8B-B14F-4D97-AF65-F5344CB8AC3E}">
        <p14:creationId xmlns:p14="http://schemas.microsoft.com/office/powerpoint/2010/main" val="38345555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Plans for plumbing systems</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PPM activities for plumbing systems are typically carried out every 12 months, although as with all PPM activities, heavily used systems will likely need to be checked every 3 months. The engineer will, for example:</a:t>
            </a:r>
          </a:p>
          <a:p>
            <a:pPr lvl="1"/>
            <a:r>
              <a:rPr lang="en-US" dirty="0"/>
              <a:t>check and set float-operated valves</a:t>
            </a:r>
          </a:p>
          <a:p>
            <a:pPr lvl="1"/>
            <a:r>
              <a:rPr lang="en-US" dirty="0"/>
              <a:t>clean out sediment </a:t>
            </a:r>
          </a:p>
          <a:p>
            <a:pPr lvl="1"/>
            <a:r>
              <a:rPr lang="en-US" dirty="0"/>
              <a:t>re-washer taps if required</a:t>
            </a:r>
          </a:p>
          <a:p>
            <a:pPr lvl="1"/>
            <a:r>
              <a:rPr lang="en-US" dirty="0"/>
              <a:t>test drainage systems</a:t>
            </a:r>
          </a:p>
          <a:p>
            <a:pPr lvl="1"/>
            <a:r>
              <a:rPr lang="en-US" dirty="0"/>
              <a:t>check flow rates</a:t>
            </a:r>
          </a:p>
          <a:p>
            <a:pPr lvl="1"/>
            <a:r>
              <a:rPr lang="en-US" dirty="0"/>
              <a:t>check safety valves and external controls.</a:t>
            </a:r>
          </a:p>
          <a:p>
            <a:endParaRPr lang="en-US" dirty="0"/>
          </a:p>
        </p:txBody>
      </p:sp>
      <p:pic>
        <p:nvPicPr>
          <p:cNvPr id="10" name="Picture 9" descr="A picture containing person&#10;&#10;Description automatically generated">
            <a:extLst>
              <a:ext uri="{FF2B5EF4-FFF2-40B4-BE49-F238E27FC236}">
                <a16:creationId xmlns:a16="http://schemas.microsoft.com/office/drawing/2014/main" id="{870B982C-4D7C-454F-99E8-768F0F98BBD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796136" y="2636912"/>
            <a:ext cx="2736304" cy="1824568"/>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Plans for gas systems</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A gas engineer will typically service a system every 12 months (3 for heavily used systems, as is the case for all areas of PPM), and carry out checks such as:</a:t>
            </a:r>
          </a:p>
          <a:p>
            <a:pPr lvl="1"/>
            <a:r>
              <a:rPr lang="en-US" dirty="0"/>
              <a:t>setting gas valves and </a:t>
            </a:r>
            <a:br>
              <a:rPr lang="en-US" dirty="0"/>
            </a:br>
            <a:r>
              <a:rPr lang="en-US" dirty="0"/>
              <a:t>safety controls</a:t>
            </a:r>
          </a:p>
          <a:p>
            <a:pPr lvl="1"/>
            <a:r>
              <a:rPr lang="en-US" dirty="0"/>
              <a:t>testing sizing and leaks</a:t>
            </a:r>
          </a:p>
          <a:p>
            <a:pPr lvl="1"/>
            <a:r>
              <a:rPr lang="en-US" dirty="0"/>
              <a:t>boiler maintenance/servicing</a:t>
            </a:r>
          </a:p>
          <a:p>
            <a:pPr lvl="1"/>
            <a:r>
              <a:rPr lang="en-US" dirty="0"/>
              <a:t>checking ventilation parameters</a:t>
            </a:r>
          </a:p>
          <a:p>
            <a:pPr lvl="1"/>
            <a:r>
              <a:rPr lang="en-US" dirty="0"/>
              <a:t>testing flue integrity and flow</a:t>
            </a:r>
          </a:p>
          <a:p>
            <a:pPr lvl="1"/>
            <a:r>
              <a:rPr lang="en-US" dirty="0"/>
              <a:t>ensuring flue products are within manufacturer’s requirements</a:t>
            </a:r>
          </a:p>
          <a:p>
            <a:pPr lvl="1"/>
            <a:r>
              <a:rPr lang="en-US" dirty="0"/>
              <a:t>checking any safety valves and external controls.</a:t>
            </a:r>
          </a:p>
          <a:p>
            <a:endParaRPr lang="en-US" dirty="0"/>
          </a:p>
        </p:txBody>
      </p:sp>
      <p:pic>
        <p:nvPicPr>
          <p:cNvPr id="8" name="Picture 7" descr="A picture containing person, person, camera&#10;&#10;Description automatically generated">
            <a:extLst>
              <a:ext uri="{FF2B5EF4-FFF2-40B4-BE49-F238E27FC236}">
                <a16:creationId xmlns:a16="http://schemas.microsoft.com/office/drawing/2014/main" id="{C14B9D79-73FD-488A-A4D4-8DFF636ECD3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580112" y="2204864"/>
            <a:ext cx="2880320" cy="1920597"/>
          </a:xfrm>
          <a:prstGeom prst="rect">
            <a:avLst/>
          </a:prstGeom>
        </p:spPr>
      </p:pic>
    </p:spTree>
    <p:extLst>
      <p:ext uri="{BB962C8B-B14F-4D97-AF65-F5344CB8AC3E}">
        <p14:creationId xmlns:p14="http://schemas.microsoft.com/office/powerpoint/2010/main" val="12834375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Plans for wiring and electrical systems</a:t>
            </a:r>
          </a:p>
        </p:txBody>
      </p:sp>
      <p:sp>
        <p:nvSpPr>
          <p:cNvPr id="3" name="Content Placeholder 2"/>
          <p:cNvSpPr>
            <a:spLocks noGrp="1"/>
          </p:cNvSpPr>
          <p:nvPr>
            <p:ph sz="quarter" idx="10"/>
          </p:nvPr>
        </p:nvSpPr>
        <p:spPr>
          <a:xfrm>
            <a:off x="457200" y="1512000"/>
            <a:ext cx="8229600" cy="4797320"/>
          </a:xfrm>
        </p:spPr>
        <p:txBody>
          <a:bodyPr/>
          <a:lstStyle/>
          <a:p>
            <a:r>
              <a:rPr lang="en-US" dirty="0">
                <a:ea typeface="ＭＳ Ｐゴシック" pitchFamily="-105" charset="-128"/>
                <a:cs typeface="ＭＳ Ｐゴシック" pitchFamily="-105" charset="-128"/>
              </a:rPr>
              <a:t>Electrical engineers typically conduct PPM on systems every 12 months. Checks include:</a:t>
            </a:r>
          </a:p>
          <a:p>
            <a:pPr lvl="1"/>
            <a:r>
              <a:rPr lang="en-US" dirty="0"/>
              <a:t>checking the integrity </a:t>
            </a:r>
            <a:r>
              <a:rPr lang="en-US" dirty="0">
                <a:ea typeface="ＭＳ Ｐゴシック" pitchFamily="-105" charset="-128"/>
              </a:rPr>
              <a:t>of electrical circuits  (</a:t>
            </a:r>
            <a:r>
              <a:rPr lang="en-GB" dirty="0">
                <a:ea typeface="ＭＳ Ｐゴシック" pitchFamily="-105" charset="-128"/>
              </a:rPr>
              <a:t>continuity of earthing, cable insulation properties, polarity of switching)</a:t>
            </a:r>
            <a:endParaRPr lang="en-US" dirty="0">
              <a:ea typeface="ＭＳ Ｐゴシック" pitchFamily="-105" charset="-128"/>
            </a:endParaRPr>
          </a:p>
          <a:p>
            <a:pPr lvl="1"/>
            <a:r>
              <a:rPr lang="en-US" dirty="0"/>
              <a:t>checking cable </a:t>
            </a:r>
            <a:r>
              <a:rPr lang="en-US" dirty="0">
                <a:ea typeface="ＭＳ Ｐゴシック" pitchFamily="-105" charset="-128"/>
              </a:rPr>
              <a:t>assemblies (</a:t>
            </a:r>
            <a:r>
              <a:rPr lang="en-GB" dirty="0">
                <a:ea typeface="ＭＳ Ｐゴシック" pitchFamily="-105" charset="-128"/>
              </a:rPr>
              <a:t>prior to full testing, an inspection is carried out, using touch, sight, hearing and smell to detect signs of overheating or dissimilar metal corrosion, such as when copper and aluminium come into contact)</a:t>
            </a:r>
            <a:endParaRPr lang="en-US" dirty="0">
              <a:ea typeface="ＭＳ Ｐゴシック" pitchFamily="-105" charset="-128"/>
            </a:endParaRPr>
          </a:p>
          <a:p>
            <a:endParaRPr lang="en-US" dirty="0"/>
          </a:p>
        </p:txBody>
      </p:sp>
      <p:pic>
        <p:nvPicPr>
          <p:cNvPr id="12" name="Picture 11" descr="A picture containing text, person&#10;&#10;Description automatically generated">
            <a:extLst>
              <a:ext uri="{FF2B5EF4-FFF2-40B4-BE49-F238E27FC236}">
                <a16:creationId xmlns:a16="http://schemas.microsoft.com/office/drawing/2014/main" id="{EB525FDF-1A2D-42BA-BC68-4A0600052CA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915816" y="4365104"/>
            <a:ext cx="2808592" cy="1872208"/>
          </a:xfrm>
          <a:prstGeom prst="rect">
            <a:avLst/>
          </a:prstGeom>
        </p:spPr>
      </p:pic>
    </p:spTree>
    <p:extLst>
      <p:ext uri="{BB962C8B-B14F-4D97-AF65-F5344CB8AC3E}">
        <p14:creationId xmlns:p14="http://schemas.microsoft.com/office/powerpoint/2010/main" val="9692503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Plans for wiring and electrical systems</a:t>
            </a:r>
          </a:p>
        </p:txBody>
      </p:sp>
      <p:sp>
        <p:nvSpPr>
          <p:cNvPr id="3" name="Content Placeholder 2"/>
          <p:cNvSpPr>
            <a:spLocks noGrp="1"/>
          </p:cNvSpPr>
          <p:nvPr>
            <p:ph sz="quarter" idx="10"/>
          </p:nvPr>
        </p:nvSpPr>
        <p:spPr>
          <a:xfrm>
            <a:off x="457200" y="1512000"/>
            <a:ext cx="8229600" cy="4797320"/>
          </a:xfrm>
        </p:spPr>
        <p:txBody>
          <a:bodyPr/>
          <a:lstStyle/>
          <a:p>
            <a:pPr lvl="1"/>
            <a:r>
              <a:rPr lang="en-US" dirty="0"/>
              <a:t>examining plug outlets for </a:t>
            </a:r>
            <a:r>
              <a:rPr lang="en-US" dirty="0">
                <a:ea typeface="ＭＳ Ｐゴシック" pitchFamily="-105" charset="-128"/>
              </a:rPr>
              <a:t>suitability </a:t>
            </a:r>
            <a:r>
              <a:rPr lang="en-GB" dirty="0">
                <a:ea typeface="ＭＳ Ｐゴシック" pitchFamily="-105" charset="-128"/>
              </a:rPr>
              <a:t>(continuity of earthing, cable insulation properties, correct polarity of switching)</a:t>
            </a:r>
            <a:endParaRPr lang="en-US" dirty="0">
              <a:ea typeface="ＭＳ Ｐゴシック" pitchFamily="-105" charset="-128"/>
            </a:endParaRPr>
          </a:p>
          <a:p>
            <a:pPr lvl="1"/>
            <a:r>
              <a:rPr lang="en-US" dirty="0"/>
              <a:t>testing </a:t>
            </a:r>
            <a:r>
              <a:rPr lang="en-US" dirty="0">
                <a:ea typeface="ＭＳ Ｐゴシック" pitchFamily="-105" charset="-128"/>
              </a:rPr>
              <a:t>residual circuit breakers and trip switches</a:t>
            </a:r>
          </a:p>
          <a:p>
            <a:pPr lvl="1"/>
            <a:r>
              <a:rPr lang="en-US" dirty="0"/>
              <a:t>identifying any possible areas for future faults</a:t>
            </a:r>
          </a:p>
          <a:p>
            <a:pPr lvl="1"/>
            <a:r>
              <a:rPr lang="en-US" dirty="0"/>
              <a:t>checking the operation of any components, appliances and safety controls.</a:t>
            </a:r>
          </a:p>
          <a:p>
            <a:endParaRPr lang="en-US" dirty="0"/>
          </a:p>
        </p:txBody>
      </p:sp>
    </p:spTree>
    <p:extLst>
      <p:ext uri="{BB962C8B-B14F-4D97-AF65-F5344CB8AC3E}">
        <p14:creationId xmlns:p14="http://schemas.microsoft.com/office/powerpoint/2010/main" val="25848804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Plans for ventilation systems</a:t>
            </a:r>
          </a:p>
        </p:txBody>
      </p:sp>
      <p:sp>
        <p:nvSpPr>
          <p:cNvPr id="3" name="Content Placeholder 2"/>
          <p:cNvSpPr>
            <a:spLocks noGrp="1"/>
          </p:cNvSpPr>
          <p:nvPr>
            <p:ph sz="quarter" idx="10"/>
          </p:nvPr>
        </p:nvSpPr>
        <p:spPr>
          <a:xfrm>
            <a:off x="460065" y="1484784"/>
            <a:ext cx="8229600" cy="4797320"/>
          </a:xfrm>
        </p:spPr>
        <p:txBody>
          <a:bodyPr/>
          <a:lstStyle/>
          <a:p>
            <a:r>
              <a:rPr lang="en-US" dirty="0">
                <a:ea typeface="ＭＳ Ｐゴシック" pitchFamily="-105" charset="-128"/>
                <a:cs typeface="ＭＳ Ｐゴシック" pitchFamily="-105" charset="-128"/>
              </a:rPr>
              <a:t>As for gas and electrical systems, the engineer will typically carry out PPM every 12 months. For ventilation systems, checks will include:</a:t>
            </a:r>
          </a:p>
          <a:p>
            <a:pPr lvl="1"/>
            <a:r>
              <a:rPr lang="en-US" dirty="0"/>
              <a:t>whether the system has been installed properly</a:t>
            </a:r>
          </a:p>
          <a:p>
            <a:pPr lvl="1"/>
            <a:r>
              <a:rPr lang="en-US" dirty="0"/>
              <a:t>examining the integrity of ductwork</a:t>
            </a:r>
          </a:p>
          <a:p>
            <a:pPr lvl="1"/>
            <a:r>
              <a:rPr lang="en-US" dirty="0"/>
              <a:t>checking the system is balanced correctly</a:t>
            </a:r>
          </a:p>
          <a:p>
            <a:pPr lvl="1"/>
            <a:r>
              <a:rPr lang="en-US" dirty="0"/>
              <a:t>checking any condensate connection is </a:t>
            </a:r>
            <a:br>
              <a:rPr lang="en-US" dirty="0"/>
            </a:br>
            <a:r>
              <a:rPr lang="en-US" dirty="0"/>
              <a:t>installed correctly</a:t>
            </a:r>
          </a:p>
          <a:p>
            <a:pPr lvl="1"/>
            <a:r>
              <a:rPr lang="en-US" dirty="0"/>
              <a:t>conducting an airflow measurement test</a:t>
            </a:r>
          </a:p>
          <a:p>
            <a:pPr lvl="1"/>
            <a:r>
              <a:rPr lang="en-US" dirty="0"/>
              <a:t>checking the operation of any components, appliances and safety controls</a:t>
            </a:r>
          </a:p>
          <a:p>
            <a:pPr lvl="1"/>
            <a:r>
              <a:rPr lang="en-US" dirty="0"/>
              <a:t>conducting a visual inspection to identify any</a:t>
            </a:r>
            <a:br>
              <a:rPr lang="en-US" dirty="0"/>
            </a:br>
            <a:r>
              <a:rPr lang="en-US" dirty="0"/>
              <a:t>future issues.</a:t>
            </a:r>
          </a:p>
          <a:p>
            <a:pPr lvl="1"/>
            <a:endParaRPr lang="en-US" dirty="0"/>
          </a:p>
          <a:p>
            <a:endParaRPr lang="en-US" dirty="0"/>
          </a:p>
        </p:txBody>
      </p:sp>
      <p:pic>
        <p:nvPicPr>
          <p:cNvPr id="5" name="Picture 4">
            <a:extLst>
              <a:ext uri="{FF2B5EF4-FFF2-40B4-BE49-F238E27FC236}">
                <a16:creationId xmlns:a16="http://schemas.microsoft.com/office/drawing/2014/main" id="{391221C2-53FB-430A-A7A4-3219350FF54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684646" y="2636912"/>
            <a:ext cx="3028227" cy="2019070"/>
          </a:xfrm>
          <a:prstGeom prst="rect">
            <a:avLst/>
          </a:prstGeom>
        </p:spPr>
      </p:pic>
    </p:spTree>
    <p:extLst>
      <p:ext uri="{BB962C8B-B14F-4D97-AF65-F5344CB8AC3E}">
        <p14:creationId xmlns:p14="http://schemas.microsoft.com/office/powerpoint/2010/main" val="3704870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24508"/>
            <a:ext cx="8229600" cy="382588"/>
          </a:xfrm>
        </p:spPr>
        <p:txBody>
          <a:bodyPr/>
          <a:lstStyle/>
          <a:p>
            <a:r>
              <a:rPr lang="en-US" dirty="0"/>
              <a:t>Plans for air conditioning systems</a:t>
            </a:r>
          </a:p>
        </p:txBody>
      </p:sp>
      <p:sp>
        <p:nvSpPr>
          <p:cNvPr id="3" name="Content Placeholder 2"/>
          <p:cNvSpPr>
            <a:spLocks noGrp="1"/>
          </p:cNvSpPr>
          <p:nvPr>
            <p:ph sz="quarter" idx="10"/>
          </p:nvPr>
        </p:nvSpPr>
        <p:spPr>
          <a:xfrm>
            <a:off x="457200" y="1562545"/>
            <a:ext cx="8435280" cy="4797320"/>
          </a:xfrm>
        </p:spPr>
        <p:txBody>
          <a:bodyPr/>
          <a:lstStyle/>
          <a:p>
            <a:r>
              <a:rPr lang="en-US" dirty="0">
                <a:ea typeface="ＭＳ Ｐゴシック" pitchFamily="-105" charset="-128"/>
                <a:cs typeface="ＭＳ Ｐゴシック" pitchFamily="-105" charset="-128"/>
              </a:rPr>
              <a:t>Again, PPM is carried out at least every 12 months and includes:</a:t>
            </a:r>
          </a:p>
          <a:p>
            <a:pPr lvl="1"/>
            <a:r>
              <a:rPr lang="en-GB" dirty="0"/>
              <a:t>checking the unit’s electrical wiring to ensure it </a:t>
            </a:r>
            <a:br>
              <a:rPr lang="en-GB" dirty="0"/>
            </a:br>
            <a:r>
              <a:rPr lang="en-GB" dirty="0"/>
              <a:t>is safe to use</a:t>
            </a:r>
          </a:p>
          <a:p>
            <a:pPr lvl="1"/>
            <a:r>
              <a:rPr lang="en-GB" dirty="0"/>
              <a:t>cleaning vents and grilles</a:t>
            </a:r>
          </a:p>
          <a:p>
            <a:pPr lvl="1"/>
            <a:r>
              <a:rPr lang="en-GB" dirty="0"/>
              <a:t>cleaning and inspecting motors</a:t>
            </a:r>
          </a:p>
          <a:p>
            <a:pPr lvl="1"/>
            <a:r>
              <a:rPr lang="en-GB" dirty="0"/>
              <a:t>checking and cleaning any condenser coils</a:t>
            </a:r>
          </a:p>
          <a:p>
            <a:pPr lvl="1"/>
            <a:r>
              <a:rPr lang="en-GB" dirty="0"/>
              <a:t>inspecting and adjusting belts and pulleys</a:t>
            </a:r>
          </a:p>
          <a:p>
            <a:pPr lvl="1"/>
            <a:r>
              <a:rPr lang="en-US" dirty="0"/>
              <a:t>ensuring any condensate connection is installed correctly</a:t>
            </a:r>
          </a:p>
          <a:p>
            <a:pPr lvl="1"/>
            <a:r>
              <a:rPr lang="en-GB" dirty="0"/>
              <a:t>using a leak detector device to test for any leaks from refrigerant</a:t>
            </a:r>
          </a:p>
          <a:p>
            <a:pPr lvl="1"/>
            <a:r>
              <a:rPr lang="en-US" dirty="0"/>
              <a:t>checking any components, appliances and safety controls </a:t>
            </a:r>
          </a:p>
          <a:p>
            <a:pPr lvl="1"/>
            <a:r>
              <a:rPr lang="en-GB" dirty="0"/>
              <a:t>recording the temperature and pressure of the unit.</a:t>
            </a:r>
            <a:endParaRPr lang="en-US" dirty="0"/>
          </a:p>
          <a:p>
            <a:endParaRPr lang="en-US" dirty="0"/>
          </a:p>
        </p:txBody>
      </p:sp>
      <p:sp>
        <p:nvSpPr>
          <p:cNvPr id="5" name="TextBox 4">
            <a:extLst>
              <a:ext uri="{FF2B5EF4-FFF2-40B4-BE49-F238E27FC236}">
                <a16:creationId xmlns:a16="http://schemas.microsoft.com/office/drawing/2014/main" id="{AF4C515D-8D75-4561-A521-B86FD6D99961}"/>
              </a:ext>
            </a:extLst>
          </p:cNvPr>
          <p:cNvSpPr txBox="1"/>
          <p:nvPr/>
        </p:nvSpPr>
        <p:spPr>
          <a:xfrm>
            <a:off x="436759" y="6236754"/>
            <a:ext cx="2388795" cy="246221"/>
          </a:xfrm>
          <a:prstGeom prst="rect">
            <a:avLst/>
          </a:prstGeom>
          <a:noFill/>
        </p:spPr>
        <p:txBody>
          <a:bodyPr wrap="none" rtlCol="0">
            <a:spAutoFit/>
          </a:bodyPr>
          <a:lstStyle/>
          <a:p>
            <a:r>
              <a:rPr lang="en-GB" sz="1000" dirty="0"/>
              <a:t>Source: Shutterstock.com/eagle_marat</a:t>
            </a:r>
          </a:p>
        </p:txBody>
      </p:sp>
      <p:pic>
        <p:nvPicPr>
          <p:cNvPr id="7" name="Picture 6" descr="A picture containing text, outdoor, person, person&#10;&#10;Description automatically generated">
            <a:extLst>
              <a:ext uri="{FF2B5EF4-FFF2-40B4-BE49-F238E27FC236}">
                <a16:creationId xmlns:a16="http://schemas.microsoft.com/office/drawing/2014/main" id="{49712C50-6C52-467B-9F06-505BD9BECBB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156176" y="2276872"/>
            <a:ext cx="2676845" cy="1787061"/>
          </a:xfrm>
          <a:prstGeom prst="rect">
            <a:avLst/>
          </a:prstGeom>
        </p:spPr>
      </p:pic>
    </p:spTree>
    <p:extLst>
      <p:ext uri="{BB962C8B-B14F-4D97-AF65-F5344CB8AC3E}">
        <p14:creationId xmlns:p14="http://schemas.microsoft.com/office/powerpoint/2010/main" val="34103424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F9260E5-DEB5-4777-B698-D0B61AA35D2B}">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E7A2E836-792F-400D-91D3-A27A2113748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EFC162ED-E18C-4C2B-9D3C-5B6EF07D653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790</Words>
  <Application>Microsoft Office PowerPoint</Application>
  <PresentationFormat>On-screen Show (4:3)</PresentationFormat>
  <Paragraphs>99</Paragraphs>
  <Slides>14</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14</vt:i4>
      </vt:variant>
    </vt:vector>
  </HeadingPairs>
  <TitlesOfParts>
    <vt:vector size="18" baseType="lpstr">
      <vt:lpstr>Arial</vt:lpstr>
      <vt:lpstr>Lucida Grande</vt:lpstr>
      <vt:lpstr>Times New Roman</vt:lpstr>
      <vt:lpstr>1_Default Design</vt:lpstr>
      <vt:lpstr>PowerPoint 2: Maintenance plans and timeframes</vt:lpstr>
      <vt:lpstr>Objectives</vt:lpstr>
      <vt:lpstr>Planned preventative maintenance (PPM)</vt:lpstr>
      <vt:lpstr>Plans for plumbing systems</vt:lpstr>
      <vt:lpstr>Plans for gas systems</vt:lpstr>
      <vt:lpstr>Plans for wiring and electrical systems</vt:lpstr>
      <vt:lpstr>Plans for wiring and electrical systems</vt:lpstr>
      <vt:lpstr>Plans for ventilation systems</vt:lpstr>
      <vt:lpstr>Plans for air conditioning systems</vt:lpstr>
      <vt:lpstr>Plans for drainage systems</vt:lpstr>
      <vt:lpstr>Plans for lighting systems</vt:lpstr>
      <vt:lpstr>Plans for lighting systems </vt:lpstr>
      <vt:lpstr>Plans for communication and data systems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196</cp:revision>
  <cp:lastPrinted>2021-05-05T14:18:05Z</cp:lastPrinted>
  <dcterms:created xsi:type="dcterms:W3CDTF">2013-05-28T00:38:54Z</dcterms:created>
  <dcterms:modified xsi:type="dcterms:W3CDTF">2021-08-11T13:02:59Z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