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6"/>
  </p:notesMasterIdLst>
  <p:handoutMasterIdLst>
    <p:handoutMasterId r:id="rId17"/>
  </p:handoutMasterIdLst>
  <p:sldIdLst>
    <p:sldId id="256" r:id="rId5"/>
    <p:sldId id="363" r:id="rId6"/>
    <p:sldId id="364" r:id="rId7"/>
    <p:sldId id="365" r:id="rId8"/>
    <p:sldId id="354" r:id="rId9"/>
    <p:sldId id="362" r:id="rId10"/>
    <p:sldId id="361" r:id="rId11"/>
    <p:sldId id="360" r:id="rId12"/>
    <p:sldId id="353" r:id="rId13"/>
    <p:sldId id="357"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61A2CE4F-1479-43C4-B252-A02FE1BA23B7}"/>
    <pc:docChg chg="custSel modSld">
      <pc:chgData name="Caroline Prodger" userId="e4ef2e75-b60b-401b-8ebe-291bdcf405f4" providerId="ADAL" clId="{61A2CE4F-1479-43C4-B252-A02FE1BA23B7}" dt="2021-08-11T23:46:27.226" v="48" actId="1076"/>
      <pc:docMkLst>
        <pc:docMk/>
      </pc:docMkLst>
      <pc:sldChg chg="addSp delSp modSp mod">
        <pc:chgData name="Caroline Prodger" userId="e4ef2e75-b60b-401b-8ebe-291bdcf405f4" providerId="ADAL" clId="{61A2CE4F-1479-43C4-B252-A02FE1BA23B7}" dt="2021-08-11T23:46:27.226" v="48" actId="1076"/>
        <pc:sldMkLst>
          <pc:docMk/>
          <pc:sldMk cId="1868441303" sldId="353"/>
        </pc:sldMkLst>
        <pc:spChg chg="mod">
          <ac:chgData name="Caroline Prodger" userId="e4ef2e75-b60b-401b-8ebe-291bdcf405f4" providerId="ADAL" clId="{61A2CE4F-1479-43C4-B252-A02FE1BA23B7}" dt="2021-08-11T23:43:59.962" v="42" actId="20577"/>
          <ac:spMkLst>
            <pc:docMk/>
            <pc:sldMk cId="1868441303" sldId="353"/>
            <ac:spMk id="8" creationId="{00000000-0000-0000-0000-000000000000}"/>
          </ac:spMkLst>
        </pc:spChg>
        <pc:spChg chg="mod">
          <ac:chgData name="Caroline Prodger" userId="e4ef2e75-b60b-401b-8ebe-291bdcf405f4" providerId="ADAL" clId="{61A2CE4F-1479-43C4-B252-A02FE1BA23B7}" dt="2021-08-11T23:43:54.375" v="39" actId="207"/>
          <ac:spMkLst>
            <pc:docMk/>
            <pc:sldMk cId="1868441303" sldId="353"/>
            <ac:spMk id="9" creationId="{00000000-0000-0000-0000-000000000000}"/>
          </ac:spMkLst>
        </pc:spChg>
        <pc:spChg chg="mod">
          <ac:chgData name="Caroline Prodger" userId="e4ef2e75-b60b-401b-8ebe-291bdcf405f4" providerId="ADAL" clId="{61A2CE4F-1479-43C4-B252-A02FE1BA23B7}" dt="2021-08-11T23:43:52.195" v="38" actId="207"/>
          <ac:spMkLst>
            <pc:docMk/>
            <pc:sldMk cId="1868441303" sldId="353"/>
            <ac:spMk id="10" creationId="{00000000-0000-0000-0000-000000000000}"/>
          </ac:spMkLst>
        </pc:spChg>
        <pc:spChg chg="mod">
          <ac:chgData name="Caroline Prodger" userId="e4ef2e75-b60b-401b-8ebe-291bdcf405f4" providerId="ADAL" clId="{61A2CE4F-1479-43C4-B252-A02FE1BA23B7}" dt="2021-08-11T23:43:49.303" v="37" actId="207"/>
          <ac:spMkLst>
            <pc:docMk/>
            <pc:sldMk cId="1868441303" sldId="353"/>
            <ac:spMk id="11" creationId="{00000000-0000-0000-0000-000000000000}"/>
          </ac:spMkLst>
        </pc:spChg>
        <pc:spChg chg="mod">
          <ac:chgData name="Caroline Prodger" userId="e4ef2e75-b60b-401b-8ebe-291bdcf405f4" providerId="ADAL" clId="{61A2CE4F-1479-43C4-B252-A02FE1BA23B7}" dt="2021-08-11T23:43:45.677" v="36" actId="207"/>
          <ac:spMkLst>
            <pc:docMk/>
            <pc:sldMk cId="1868441303" sldId="353"/>
            <ac:spMk id="12" creationId="{00000000-0000-0000-0000-000000000000}"/>
          </ac:spMkLst>
        </pc:spChg>
        <pc:picChg chg="add mod">
          <ac:chgData name="Caroline Prodger" userId="e4ef2e75-b60b-401b-8ebe-291bdcf405f4" providerId="ADAL" clId="{61A2CE4F-1479-43C4-B252-A02FE1BA23B7}" dt="2021-08-11T23:46:27.226" v="48" actId="1076"/>
          <ac:picMkLst>
            <pc:docMk/>
            <pc:sldMk cId="1868441303" sldId="353"/>
            <ac:picMk id="3" creationId="{B66673DC-6E70-4C4F-81B0-39F614479E43}"/>
          </ac:picMkLst>
        </pc:picChg>
        <pc:picChg chg="del">
          <ac:chgData name="Caroline Prodger" userId="e4ef2e75-b60b-401b-8ebe-291bdcf405f4" providerId="ADAL" clId="{61A2CE4F-1479-43C4-B252-A02FE1BA23B7}" dt="2021-08-11T23:43:37.674" v="35" actId="478"/>
          <ac:picMkLst>
            <pc:docMk/>
            <pc:sldMk cId="1868441303" sldId="353"/>
            <ac:picMk id="13" creationId="{00000000-0000-0000-0000-000000000000}"/>
          </ac:picMkLst>
        </pc:picChg>
      </pc:sldChg>
      <pc:sldChg chg="addSp delSp modSp mod">
        <pc:chgData name="Caroline Prodger" userId="e4ef2e75-b60b-401b-8ebe-291bdcf405f4" providerId="ADAL" clId="{61A2CE4F-1479-43C4-B252-A02FE1BA23B7}" dt="2021-08-11T23:36:55.217" v="11" actId="1076"/>
        <pc:sldMkLst>
          <pc:docMk/>
          <pc:sldMk cId="772251950" sldId="354"/>
        </pc:sldMkLst>
        <pc:picChg chg="del">
          <ac:chgData name="Caroline Prodger" userId="e4ef2e75-b60b-401b-8ebe-291bdcf405f4" providerId="ADAL" clId="{61A2CE4F-1479-43C4-B252-A02FE1BA23B7}" dt="2021-08-11T23:36:48.105" v="7" actId="478"/>
          <ac:picMkLst>
            <pc:docMk/>
            <pc:sldMk cId="772251950" sldId="354"/>
            <ac:picMk id="3" creationId="{00000000-0000-0000-0000-000000000000}"/>
          </ac:picMkLst>
        </pc:picChg>
        <pc:picChg chg="add mod">
          <ac:chgData name="Caroline Prodger" userId="e4ef2e75-b60b-401b-8ebe-291bdcf405f4" providerId="ADAL" clId="{61A2CE4F-1479-43C4-B252-A02FE1BA23B7}" dt="2021-08-11T23:36:55.217" v="11" actId="1076"/>
          <ac:picMkLst>
            <pc:docMk/>
            <pc:sldMk cId="772251950" sldId="354"/>
            <ac:picMk id="7" creationId="{684A2F95-5911-4B8C-9C7F-DD6749998054}"/>
          </ac:picMkLst>
        </pc:picChg>
      </pc:sldChg>
      <pc:sldChg chg="addSp delSp modSp mod">
        <pc:chgData name="Caroline Prodger" userId="e4ef2e75-b60b-401b-8ebe-291bdcf405f4" providerId="ADAL" clId="{61A2CE4F-1479-43C4-B252-A02FE1BA23B7}" dt="2021-08-11T23:42:53.695" v="34" actId="1076"/>
        <pc:sldMkLst>
          <pc:docMk/>
          <pc:sldMk cId="1518910309" sldId="360"/>
        </pc:sldMkLst>
        <pc:picChg chg="del">
          <ac:chgData name="Caroline Prodger" userId="e4ef2e75-b60b-401b-8ebe-291bdcf405f4" providerId="ADAL" clId="{61A2CE4F-1479-43C4-B252-A02FE1BA23B7}" dt="2021-08-11T23:42:41.594" v="27" actId="478"/>
          <ac:picMkLst>
            <pc:docMk/>
            <pc:sldMk cId="1518910309" sldId="360"/>
            <ac:picMk id="5" creationId="{00000000-0000-0000-0000-000000000000}"/>
          </ac:picMkLst>
        </pc:picChg>
        <pc:picChg chg="add mod">
          <ac:chgData name="Caroline Prodger" userId="e4ef2e75-b60b-401b-8ebe-291bdcf405f4" providerId="ADAL" clId="{61A2CE4F-1479-43C4-B252-A02FE1BA23B7}" dt="2021-08-11T23:42:53.695" v="34" actId="1076"/>
          <ac:picMkLst>
            <pc:docMk/>
            <pc:sldMk cId="1518910309" sldId="360"/>
            <ac:picMk id="7" creationId="{E133C8BF-EAC1-4324-9359-27DE476B556F}"/>
          </ac:picMkLst>
        </pc:picChg>
      </pc:sldChg>
      <pc:sldChg chg="addSp delSp modSp mod">
        <pc:chgData name="Caroline Prodger" userId="e4ef2e75-b60b-401b-8ebe-291bdcf405f4" providerId="ADAL" clId="{61A2CE4F-1479-43C4-B252-A02FE1BA23B7}" dt="2021-08-11T23:40:38.865" v="26" actId="1076"/>
        <pc:sldMkLst>
          <pc:docMk/>
          <pc:sldMk cId="244865028" sldId="361"/>
        </pc:sldMkLst>
        <pc:spChg chg="mod">
          <ac:chgData name="Caroline Prodger" userId="e4ef2e75-b60b-401b-8ebe-291bdcf405f4" providerId="ADAL" clId="{61A2CE4F-1479-43C4-B252-A02FE1BA23B7}" dt="2021-08-11T23:40:37.345" v="25" actId="14100"/>
          <ac:spMkLst>
            <pc:docMk/>
            <pc:sldMk cId="244865028" sldId="361"/>
            <ac:spMk id="3" creationId="{00000000-0000-0000-0000-000000000000}"/>
          </ac:spMkLst>
        </pc:spChg>
        <pc:picChg chg="del">
          <ac:chgData name="Caroline Prodger" userId="e4ef2e75-b60b-401b-8ebe-291bdcf405f4" providerId="ADAL" clId="{61A2CE4F-1479-43C4-B252-A02FE1BA23B7}" dt="2021-08-11T23:40:21.961" v="18" actId="478"/>
          <ac:picMkLst>
            <pc:docMk/>
            <pc:sldMk cId="244865028" sldId="361"/>
            <ac:picMk id="4" creationId="{00000000-0000-0000-0000-000000000000}"/>
          </ac:picMkLst>
        </pc:picChg>
        <pc:picChg chg="add mod">
          <ac:chgData name="Caroline Prodger" userId="e4ef2e75-b60b-401b-8ebe-291bdcf405f4" providerId="ADAL" clId="{61A2CE4F-1479-43C4-B252-A02FE1BA23B7}" dt="2021-08-11T23:40:38.865" v="26" actId="1076"/>
          <ac:picMkLst>
            <pc:docMk/>
            <pc:sldMk cId="244865028" sldId="361"/>
            <ac:picMk id="6" creationId="{DFD77977-7CE1-49EA-8697-122C21E1520B}"/>
          </ac:picMkLst>
        </pc:picChg>
      </pc:sldChg>
      <pc:sldChg chg="addSp delSp modSp mod">
        <pc:chgData name="Caroline Prodger" userId="e4ef2e75-b60b-401b-8ebe-291bdcf405f4" providerId="ADAL" clId="{61A2CE4F-1479-43C4-B252-A02FE1BA23B7}" dt="2021-08-11T23:38:48.872" v="17" actId="1076"/>
        <pc:sldMkLst>
          <pc:docMk/>
          <pc:sldMk cId="433644442" sldId="362"/>
        </pc:sldMkLst>
        <pc:picChg chg="add mod">
          <ac:chgData name="Caroline Prodger" userId="e4ef2e75-b60b-401b-8ebe-291bdcf405f4" providerId="ADAL" clId="{61A2CE4F-1479-43C4-B252-A02FE1BA23B7}" dt="2021-08-11T23:38:48.872" v="17" actId="1076"/>
          <ac:picMkLst>
            <pc:docMk/>
            <pc:sldMk cId="433644442" sldId="362"/>
            <ac:picMk id="5" creationId="{F210A59B-BAC9-4BF4-A710-80F2FAF3C139}"/>
          </ac:picMkLst>
        </pc:picChg>
        <pc:picChg chg="del">
          <ac:chgData name="Caroline Prodger" userId="e4ef2e75-b60b-401b-8ebe-291bdcf405f4" providerId="ADAL" clId="{61A2CE4F-1479-43C4-B252-A02FE1BA23B7}" dt="2021-08-11T23:38:39.465" v="12" actId="478"/>
          <ac:picMkLst>
            <pc:docMk/>
            <pc:sldMk cId="433644442" sldId="362"/>
            <ac:picMk id="6" creationId="{00000000-0000-0000-0000-000000000000}"/>
          </ac:picMkLst>
        </pc:picChg>
      </pc:sldChg>
      <pc:sldChg chg="modSp mod">
        <pc:chgData name="Caroline Prodger" userId="e4ef2e75-b60b-401b-8ebe-291bdcf405f4" providerId="ADAL" clId="{61A2CE4F-1479-43C4-B252-A02FE1BA23B7}" dt="2021-08-11T23:34:46.028" v="0" actId="20577"/>
        <pc:sldMkLst>
          <pc:docMk/>
          <pc:sldMk cId="2373770537" sldId="363"/>
        </pc:sldMkLst>
        <pc:spChg chg="mod">
          <ac:chgData name="Caroline Prodger" userId="e4ef2e75-b60b-401b-8ebe-291bdcf405f4" providerId="ADAL" clId="{61A2CE4F-1479-43C4-B252-A02FE1BA23B7}" dt="2021-08-11T23:34:46.028" v="0" actId="20577"/>
          <ac:spMkLst>
            <pc:docMk/>
            <pc:sldMk cId="2373770537" sldId="363"/>
            <ac:spMk id="3" creationId="{00000000-0000-0000-0000-000000000000}"/>
          </ac:spMkLst>
        </pc:spChg>
      </pc:sldChg>
      <pc:sldChg chg="addSp delSp modSp mod">
        <pc:chgData name="Caroline Prodger" userId="e4ef2e75-b60b-401b-8ebe-291bdcf405f4" providerId="ADAL" clId="{61A2CE4F-1479-43C4-B252-A02FE1BA23B7}" dt="2021-08-11T23:36:11.748" v="6" actId="1076"/>
        <pc:sldMkLst>
          <pc:docMk/>
          <pc:sldMk cId="1103620018" sldId="365"/>
        </pc:sldMkLst>
        <pc:picChg chg="del">
          <ac:chgData name="Caroline Prodger" userId="e4ef2e75-b60b-401b-8ebe-291bdcf405f4" providerId="ADAL" clId="{61A2CE4F-1479-43C4-B252-A02FE1BA23B7}" dt="2021-08-11T23:34:57.449" v="1" actId="478"/>
          <ac:picMkLst>
            <pc:docMk/>
            <pc:sldMk cId="1103620018" sldId="365"/>
            <ac:picMk id="4" creationId="{00000000-0000-0000-0000-000000000000}"/>
          </ac:picMkLst>
        </pc:picChg>
        <pc:picChg chg="add mod">
          <ac:chgData name="Caroline Prodger" userId="e4ef2e75-b60b-401b-8ebe-291bdcf405f4" providerId="ADAL" clId="{61A2CE4F-1479-43C4-B252-A02FE1BA23B7}" dt="2021-08-11T23:36:11.748" v="6" actId="1076"/>
          <ac:picMkLst>
            <pc:docMk/>
            <pc:sldMk cId="1103620018" sldId="365"/>
            <ac:picMk id="6" creationId="{933F06D4-E490-43EB-B406-4C8C17827A7D}"/>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6851450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31556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913098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281434873"/>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9: Digital technologies</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5.11 Digital technologies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Components </a:t>
            </a:r>
          </a:p>
        </p:txBody>
      </p:sp>
      <p:sp>
        <p:nvSpPr>
          <p:cNvPr id="3" name="Content Placeholder 2"/>
          <p:cNvSpPr>
            <a:spLocks noGrp="1"/>
          </p:cNvSpPr>
          <p:nvPr>
            <p:ph sz="quarter" idx="10"/>
          </p:nvPr>
        </p:nvSpPr>
        <p:spPr>
          <a:xfrm>
            <a:off x="457200" y="1390588"/>
            <a:ext cx="8229600" cy="3486616"/>
          </a:xfrm>
        </p:spPr>
        <p:txBody>
          <a:bodyPr/>
          <a:lstStyle/>
          <a:p>
            <a:endParaRPr lang="en-GB" dirty="0"/>
          </a:p>
          <a:p>
            <a:r>
              <a:rPr lang="en-GB" b="1" dirty="0">
                <a:solidFill>
                  <a:srgbClr val="0070C0"/>
                </a:solidFill>
              </a:rPr>
              <a:t>Sensors</a:t>
            </a:r>
            <a:r>
              <a:rPr lang="en-GB" dirty="0"/>
              <a:t> – These measure values such as lighting levels, temperature, humidity and room occupancy.</a:t>
            </a:r>
          </a:p>
          <a:p>
            <a:r>
              <a:rPr lang="en-GB" b="1" dirty="0">
                <a:solidFill>
                  <a:srgbClr val="0070C0"/>
                </a:solidFill>
              </a:rPr>
              <a:t>Controllers </a:t>
            </a:r>
            <a:r>
              <a:rPr lang="en-GB" dirty="0"/>
              <a:t>– These instigate the system’s response to the data received from the sensors by using algorithms that send out commands.</a:t>
            </a:r>
          </a:p>
          <a:p>
            <a:r>
              <a:rPr lang="en-GB" b="1" dirty="0">
                <a:solidFill>
                  <a:srgbClr val="0070C0"/>
                </a:solidFill>
              </a:rPr>
              <a:t>Output devices </a:t>
            </a:r>
            <a:r>
              <a:rPr lang="en-GB" dirty="0"/>
              <a:t>–</a:t>
            </a:r>
            <a:r>
              <a:rPr lang="en-GB" b="1" dirty="0">
                <a:solidFill>
                  <a:srgbClr val="0070C0"/>
                </a:solidFill>
              </a:rPr>
              <a:t> </a:t>
            </a:r>
            <a:r>
              <a:rPr lang="en-GB" dirty="0"/>
              <a:t>These carry out the commands received from the controller. </a:t>
            </a:r>
          </a:p>
          <a:p>
            <a:r>
              <a:rPr lang="en-GB" b="1" dirty="0">
                <a:solidFill>
                  <a:srgbClr val="0070C0"/>
                </a:solidFill>
              </a:rPr>
              <a:t>Communications protocol </a:t>
            </a:r>
            <a:r>
              <a:rPr lang="en-GB" dirty="0"/>
              <a:t>–</a:t>
            </a:r>
            <a:r>
              <a:rPr lang="en-GB" b="1" dirty="0">
                <a:solidFill>
                  <a:srgbClr val="0070C0"/>
                </a:solidFill>
              </a:rPr>
              <a:t> </a:t>
            </a:r>
            <a:r>
              <a:rPr lang="en-GB" dirty="0"/>
              <a:t>This is the language used by the BACS  components. </a:t>
            </a:r>
          </a:p>
          <a:p>
            <a:r>
              <a:rPr lang="en-GB" b="1" dirty="0">
                <a:solidFill>
                  <a:srgbClr val="0070C0"/>
                </a:solidFill>
              </a:rPr>
              <a:t>Dashboard </a:t>
            </a:r>
            <a:r>
              <a:rPr lang="en-GB" dirty="0"/>
              <a:t>–</a:t>
            </a:r>
            <a:r>
              <a:rPr lang="en-GB" b="1" dirty="0">
                <a:solidFill>
                  <a:srgbClr val="0070C0"/>
                </a:solidFill>
              </a:rPr>
              <a:t> </a:t>
            </a:r>
            <a:r>
              <a:rPr lang="en-GB" dirty="0"/>
              <a:t>This is the user interface for data reporting and integration with the BACS system. </a:t>
            </a:r>
          </a:p>
        </p:txBody>
      </p:sp>
    </p:spTree>
    <p:extLst>
      <p:ext uri="{BB962C8B-B14F-4D97-AF65-F5344CB8AC3E}">
        <p14:creationId xmlns:p14="http://schemas.microsoft.com/office/powerpoint/2010/main" val="8897015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Internet of Things (</a:t>
            </a:r>
            <a:r>
              <a:rPr lang="en-GB" dirty="0" err="1"/>
              <a:t>IoT</a:t>
            </a:r>
            <a:r>
              <a:rPr lang="en-GB" dirty="0"/>
              <a:t>)</a:t>
            </a:r>
          </a:p>
        </p:txBody>
      </p:sp>
      <p:sp>
        <p:nvSpPr>
          <p:cNvPr id="3" name="Content Placeholder 2"/>
          <p:cNvSpPr>
            <a:spLocks noGrp="1"/>
          </p:cNvSpPr>
          <p:nvPr>
            <p:ph sz="quarter" idx="10"/>
          </p:nvPr>
        </p:nvSpPr>
        <p:spPr/>
        <p:txBody>
          <a:bodyPr/>
          <a:lstStyle/>
          <a:p>
            <a:r>
              <a:rPr lang="en-GB" dirty="0"/>
              <a:t>The internet of things is having a huge impact on the construction sector. IoT involves the use of internet-connected sensors that can be worn by employees or placed around a building site. These sensors can collect data about productivity and working conditions. This information can be used to plan, manage and control works on-site. </a:t>
            </a:r>
          </a:p>
          <a:p>
            <a:r>
              <a:rPr lang="en-GB" b="1" dirty="0"/>
              <a:t>Improving safe working practices </a:t>
            </a:r>
            <a:r>
              <a:rPr lang="en-GB" dirty="0"/>
              <a:t>– Wearable IoT devices can improve safety by alerting the wearer about any behaviour that may present a risk. If a company invests in wearable devices such as wrist bands, then they can collate data about their employees’ movements and activities which they can use to check that they are following safe working practices and make improvements where necessary. </a:t>
            </a:r>
          </a:p>
          <a:p>
            <a:endParaRPr lang="en-GB" dirty="0"/>
          </a:p>
        </p:txBody>
      </p:sp>
    </p:spTree>
    <p:extLst>
      <p:ext uri="{BB962C8B-B14F-4D97-AF65-F5344CB8AC3E}">
        <p14:creationId xmlns:p14="http://schemas.microsoft.com/office/powerpoint/2010/main" val="23737705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Internet of Things (</a:t>
            </a:r>
            <a:r>
              <a:rPr lang="en-GB" dirty="0" err="1"/>
              <a:t>IoT</a:t>
            </a:r>
            <a:r>
              <a:rPr lang="en-GB" dirty="0"/>
              <a:t>)</a:t>
            </a:r>
          </a:p>
        </p:txBody>
      </p:sp>
      <p:sp>
        <p:nvSpPr>
          <p:cNvPr id="3" name="Content Placeholder 2"/>
          <p:cNvSpPr>
            <a:spLocks noGrp="1"/>
          </p:cNvSpPr>
          <p:nvPr>
            <p:ph sz="quarter" idx="10"/>
          </p:nvPr>
        </p:nvSpPr>
        <p:spPr/>
        <p:txBody>
          <a:bodyPr/>
          <a:lstStyle/>
          <a:p>
            <a:r>
              <a:rPr lang="en-GB" b="1" dirty="0"/>
              <a:t>Improving resource management </a:t>
            </a:r>
            <a:r>
              <a:rPr lang="en-GB" dirty="0"/>
              <a:t>– There are many physical resources required during the production phase of a project. Often these can be misplaced, damaged or arrive late for delivery. By using the IoT, resources can be tracked and located easily to reduce the amount of time wasted in locating and replacing them. This can have a positive impact on time and finances.</a:t>
            </a:r>
          </a:p>
          <a:p>
            <a:r>
              <a:rPr lang="en-GB" dirty="0"/>
              <a:t> </a:t>
            </a:r>
            <a:r>
              <a:rPr lang="en-GB" b="1" dirty="0"/>
              <a:t>Improving reporting and maintenance </a:t>
            </a:r>
            <a:r>
              <a:rPr lang="en-GB" dirty="0"/>
              <a:t>– When sensors are located at different points on site, they can feed back information about conditions on both completed and on-going projects. Sensors can monitor unusual vibrations from machinery and humidity levels. Site problems can be identified and resolved more quickly than using traditional processes. </a:t>
            </a:r>
          </a:p>
        </p:txBody>
      </p:sp>
    </p:spTree>
    <p:extLst>
      <p:ext uri="{BB962C8B-B14F-4D97-AF65-F5344CB8AC3E}">
        <p14:creationId xmlns:p14="http://schemas.microsoft.com/office/powerpoint/2010/main" val="10051726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Internet of Things (</a:t>
            </a:r>
            <a:r>
              <a:rPr lang="en-GB" dirty="0" err="1"/>
              <a:t>IoT</a:t>
            </a:r>
            <a:r>
              <a:rPr lang="en-GB" dirty="0"/>
              <a:t>)</a:t>
            </a:r>
          </a:p>
        </p:txBody>
      </p:sp>
      <p:sp>
        <p:nvSpPr>
          <p:cNvPr id="3" name="Content Placeholder 2"/>
          <p:cNvSpPr>
            <a:spLocks noGrp="1"/>
          </p:cNvSpPr>
          <p:nvPr>
            <p:ph sz="quarter" idx="10"/>
          </p:nvPr>
        </p:nvSpPr>
        <p:spPr>
          <a:xfrm>
            <a:off x="457200" y="1772816"/>
            <a:ext cx="4618856" cy="4248000"/>
          </a:xfrm>
        </p:spPr>
        <p:txBody>
          <a:bodyPr/>
          <a:lstStyle/>
          <a:p>
            <a:r>
              <a:rPr lang="en-GB" dirty="0"/>
              <a:t>Potential disadvantages: </a:t>
            </a:r>
          </a:p>
          <a:p>
            <a:pPr marL="342900" indent="-342900">
              <a:buClr>
                <a:srgbClr val="0077E3"/>
              </a:buClr>
              <a:buFont typeface="Arial" panose="020B0604020202020204" pitchFamily="34" charset="0"/>
              <a:buChar char="•"/>
            </a:pPr>
            <a:r>
              <a:rPr lang="en-GB" dirty="0"/>
              <a:t>It is costly for smaller companies to invest in devices and software solutions. </a:t>
            </a:r>
          </a:p>
          <a:p>
            <a:pPr marL="342900" indent="-342900">
              <a:buClr>
                <a:srgbClr val="0077E3"/>
              </a:buClr>
              <a:buFont typeface="Arial" panose="020B0604020202020204" pitchFamily="34" charset="0"/>
              <a:buChar char="•"/>
            </a:pPr>
            <a:r>
              <a:rPr lang="en-GB" dirty="0"/>
              <a:t>Staff training and development requires time and is costly. </a:t>
            </a:r>
          </a:p>
          <a:p>
            <a:pPr marL="342900" indent="-342900">
              <a:buClr>
                <a:srgbClr val="0077E3"/>
              </a:buClr>
              <a:buFont typeface="Arial" panose="020B0604020202020204" pitchFamily="34" charset="0"/>
              <a:buChar char="•"/>
            </a:pPr>
            <a:r>
              <a:rPr lang="en-GB" dirty="0"/>
              <a:t>There are privacy issues.</a:t>
            </a:r>
          </a:p>
          <a:p>
            <a:pPr marL="342900" indent="-342900">
              <a:buClr>
                <a:srgbClr val="0077E3"/>
              </a:buClr>
              <a:buFont typeface="Arial" panose="020B0604020202020204" pitchFamily="34" charset="0"/>
              <a:buChar char="•"/>
            </a:pPr>
            <a:r>
              <a:rPr lang="en-GB" dirty="0"/>
              <a:t>There are safety issues. </a:t>
            </a:r>
          </a:p>
          <a:p>
            <a:endParaRPr lang="en-GB" dirty="0"/>
          </a:p>
          <a:p>
            <a:endParaRPr lang="en-GB" dirty="0"/>
          </a:p>
        </p:txBody>
      </p:sp>
      <p:pic>
        <p:nvPicPr>
          <p:cNvPr id="6" name="Picture 5" descr="Diagram, schematic&#10;&#10;Description automatically generated">
            <a:extLst>
              <a:ext uri="{FF2B5EF4-FFF2-40B4-BE49-F238E27FC236}">
                <a16:creationId xmlns:a16="http://schemas.microsoft.com/office/drawing/2014/main" id="{933F06D4-E490-43EB-B406-4C8C17827A7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001083" y="1190982"/>
            <a:ext cx="3645024" cy="3645024"/>
          </a:xfrm>
          <a:prstGeom prst="rect">
            <a:avLst/>
          </a:prstGeom>
        </p:spPr>
      </p:pic>
    </p:spTree>
    <p:extLst>
      <p:ext uri="{BB962C8B-B14F-4D97-AF65-F5344CB8AC3E}">
        <p14:creationId xmlns:p14="http://schemas.microsoft.com/office/powerpoint/2010/main" val="1103620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13" name="TextBox 12"/>
          <p:cNvSpPr txBox="1"/>
          <p:nvPr/>
        </p:nvSpPr>
        <p:spPr>
          <a:xfrm>
            <a:off x="457200" y="1008000"/>
            <a:ext cx="3106688" cy="461665"/>
          </a:xfrm>
          <a:prstGeom prst="rect">
            <a:avLst/>
          </a:prstGeom>
          <a:noFill/>
        </p:spPr>
        <p:txBody>
          <a:bodyPr wrap="square" rtlCol="0">
            <a:spAutoFit/>
          </a:bodyPr>
          <a:lstStyle/>
          <a:p>
            <a:r>
              <a:rPr lang="en-GB" sz="2400" b="1" dirty="0">
                <a:solidFill>
                  <a:srgbClr val="0070C0"/>
                </a:solidFill>
              </a:rPr>
              <a:t>Smart meters </a:t>
            </a:r>
          </a:p>
        </p:txBody>
      </p:sp>
      <p:sp>
        <p:nvSpPr>
          <p:cNvPr id="4" name="TextBox 3"/>
          <p:cNvSpPr txBox="1"/>
          <p:nvPr/>
        </p:nvSpPr>
        <p:spPr>
          <a:xfrm>
            <a:off x="457200" y="1628800"/>
            <a:ext cx="4834880" cy="2862322"/>
          </a:xfrm>
          <a:prstGeom prst="rect">
            <a:avLst/>
          </a:prstGeom>
          <a:noFill/>
        </p:spPr>
        <p:txBody>
          <a:bodyPr wrap="square" rtlCol="0">
            <a:spAutoFit/>
          </a:bodyPr>
          <a:lstStyle/>
          <a:p>
            <a:r>
              <a:rPr lang="en-GB" dirty="0"/>
              <a:t>Smart meters measure how much gas and electricity a property is using via a remote connection to your energy supplier. Smart meters come with a display screen so that you can easily track and see how much energy you are consuming. This may encourage people to limit their energy consumption. </a:t>
            </a:r>
          </a:p>
          <a:p>
            <a:endParaRPr lang="en-GB" dirty="0"/>
          </a:p>
        </p:txBody>
      </p:sp>
      <p:sp>
        <p:nvSpPr>
          <p:cNvPr id="5" name="TextBox 4"/>
          <p:cNvSpPr txBox="1"/>
          <p:nvPr/>
        </p:nvSpPr>
        <p:spPr>
          <a:xfrm>
            <a:off x="425892" y="4259704"/>
            <a:ext cx="7026427" cy="1938992"/>
          </a:xfrm>
          <a:prstGeom prst="rect">
            <a:avLst/>
          </a:prstGeom>
          <a:noFill/>
        </p:spPr>
        <p:txBody>
          <a:bodyPr wrap="square" rtlCol="0">
            <a:spAutoFit/>
          </a:bodyPr>
          <a:lstStyle/>
          <a:p>
            <a:r>
              <a:rPr lang="en-GB" dirty="0"/>
              <a:t>A smart meter has two main elements:</a:t>
            </a:r>
          </a:p>
          <a:p>
            <a:pPr marL="342900" indent="-342900">
              <a:buClr>
                <a:srgbClr val="0077E3"/>
              </a:buClr>
              <a:buFont typeface="Arial" panose="020B0604020202020204" pitchFamily="34" charset="0"/>
              <a:buChar char="•"/>
            </a:pPr>
            <a:r>
              <a:rPr lang="en-GB" dirty="0"/>
              <a:t>it uses a smart data network to automatically send readings to the supplier</a:t>
            </a:r>
          </a:p>
          <a:p>
            <a:pPr marL="342900" indent="-342900">
              <a:buClr>
                <a:srgbClr val="0077E3"/>
              </a:buClr>
              <a:buFont typeface="Arial" panose="020B0604020202020204" pitchFamily="34" charset="0"/>
              <a:buChar char="•"/>
            </a:pPr>
            <a:r>
              <a:rPr lang="en-GB" dirty="0"/>
              <a:t>the in-home digital display shows you how much energy you are using, when you are using it and how much it costs.</a:t>
            </a:r>
          </a:p>
        </p:txBody>
      </p:sp>
      <p:pic>
        <p:nvPicPr>
          <p:cNvPr id="7" name="Picture 6" descr="A picture containing text, indoor, person&#10;&#10;Description automatically generated">
            <a:extLst>
              <a:ext uri="{FF2B5EF4-FFF2-40B4-BE49-F238E27FC236}">
                <a16:creationId xmlns:a16="http://schemas.microsoft.com/office/drawing/2014/main" id="{684A2F95-5911-4B8C-9C7F-DD674999805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99306" y="1772816"/>
            <a:ext cx="3058194" cy="2039815"/>
          </a:xfrm>
          <a:prstGeom prst="rect">
            <a:avLst/>
          </a:prstGeom>
        </p:spPr>
      </p:pic>
    </p:spTree>
    <p:extLst>
      <p:ext uri="{BB962C8B-B14F-4D97-AF65-F5344CB8AC3E}">
        <p14:creationId xmlns:p14="http://schemas.microsoft.com/office/powerpoint/2010/main" val="7722519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Movement sensors </a:t>
            </a:r>
          </a:p>
        </p:txBody>
      </p:sp>
      <p:sp>
        <p:nvSpPr>
          <p:cNvPr id="3" name="Content Placeholder 2"/>
          <p:cNvSpPr>
            <a:spLocks noGrp="1"/>
          </p:cNvSpPr>
          <p:nvPr>
            <p:ph sz="quarter" idx="10"/>
          </p:nvPr>
        </p:nvSpPr>
        <p:spPr>
          <a:xfrm>
            <a:off x="480594" y="1772816"/>
            <a:ext cx="4235422" cy="4248000"/>
          </a:xfrm>
        </p:spPr>
        <p:txBody>
          <a:bodyPr/>
          <a:lstStyle/>
          <a:p>
            <a:r>
              <a:rPr lang="en-GB" dirty="0"/>
              <a:t>Movement sensors can detect either the presence or absence of movement and are predominantly used in lighting systems. The detectors can detect when someone either enters or exits a room. The main purpose of these sensors is to ensure that lighting systems are not in operation for a longer duration than necessary. This will help to increase the lifespan of products and reduce maintenance costs, as well as reducing their carbon footprint. </a:t>
            </a:r>
          </a:p>
        </p:txBody>
      </p:sp>
      <p:pic>
        <p:nvPicPr>
          <p:cNvPr id="5" name="Picture 4" descr="A set of medical equipment&#10;&#10;Description automatically generated with low confidence">
            <a:extLst>
              <a:ext uri="{FF2B5EF4-FFF2-40B4-BE49-F238E27FC236}">
                <a16:creationId xmlns:a16="http://schemas.microsoft.com/office/drawing/2014/main" id="{F210A59B-BAC9-4BF4-A710-80F2FAF3C13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48064" y="1606488"/>
            <a:ext cx="3645024" cy="3645024"/>
          </a:xfrm>
          <a:prstGeom prst="rect">
            <a:avLst/>
          </a:prstGeom>
        </p:spPr>
      </p:pic>
    </p:spTree>
    <p:extLst>
      <p:ext uri="{BB962C8B-B14F-4D97-AF65-F5344CB8AC3E}">
        <p14:creationId xmlns:p14="http://schemas.microsoft.com/office/powerpoint/2010/main" val="4336444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Hubs/routers </a:t>
            </a:r>
          </a:p>
        </p:txBody>
      </p:sp>
      <p:sp>
        <p:nvSpPr>
          <p:cNvPr id="3" name="Content Placeholder 2"/>
          <p:cNvSpPr>
            <a:spLocks noGrp="1"/>
          </p:cNvSpPr>
          <p:nvPr>
            <p:ph sz="quarter" idx="10"/>
          </p:nvPr>
        </p:nvSpPr>
        <p:spPr>
          <a:xfrm>
            <a:off x="474779" y="1844824"/>
            <a:ext cx="3737181" cy="4248000"/>
          </a:xfrm>
        </p:spPr>
        <p:txBody>
          <a:bodyPr/>
          <a:lstStyle/>
          <a:p>
            <a:r>
              <a:rPr lang="en-GB" dirty="0"/>
              <a:t>Hubs/routers are used for Wi-Fi enabled devices to give the user more flexibility and the ability to access these systems remotely. For example, they enable heating systems to be controlled remotely using smart phones or tablet devices. Switching a heating system on only when needed reduces both the amount of thermal energy wasted and CO</a:t>
            </a:r>
            <a:r>
              <a:rPr lang="en-GB" baseline="-25000" dirty="0"/>
              <a:t>2</a:t>
            </a:r>
            <a:r>
              <a:rPr lang="en-GB" dirty="0"/>
              <a:t> emissions. </a:t>
            </a:r>
          </a:p>
        </p:txBody>
      </p:sp>
      <p:pic>
        <p:nvPicPr>
          <p:cNvPr id="6" name="Picture 5" descr="A picture containing graphical user interface&#10;&#10;Description automatically generated">
            <a:extLst>
              <a:ext uri="{FF2B5EF4-FFF2-40B4-BE49-F238E27FC236}">
                <a16:creationId xmlns:a16="http://schemas.microsoft.com/office/drawing/2014/main" id="{DFD77977-7CE1-49EA-8697-122C21E1520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0" y="2060848"/>
            <a:ext cx="4139030" cy="2185408"/>
          </a:xfrm>
          <a:prstGeom prst="rect">
            <a:avLst/>
          </a:prstGeom>
        </p:spPr>
      </p:pic>
    </p:spTree>
    <p:extLst>
      <p:ext uri="{BB962C8B-B14F-4D97-AF65-F5344CB8AC3E}">
        <p14:creationId xmlns:p14="http://schemas.microsoft.com/office/powerpoint/2010/main" val="244865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Building management systems</a:t>
            </a:r>
          </a:p>
        </p:txBody>
      </p:sp>
      <p:sp>
        <p:nvSpPr>
          <p:cNvPr id="3" name="Content Placeholder 2"/>
          <p:cNvSpPr>
            <a:spLocks noGrp="1"/>
          </p:cNvSpPr>
          <p:nvPr>
            <p:ph sz="quarter" idx="10"/>
          </p:nvPr>
        </p:nvSpPr>
        <p:spPr/>
        <p:txBody>
          <a:bodyPr/>
          <a:lstStyle/>
          <a:p>
            <a:r>
              <a:rPr lang="en-GB" dirty="0"/>
              <a:t>These systems enable the automatic centralised control of:  </a:t>
            </a:r>
          </a:p>
          <a:p>
            <a:pPr marL="342900" indent="-342900">
              <a:buClr>
                <a:srgbClr val="0077E3"/>
              </a:buClr>
              <a:buFont typeface="Arial" panose="020B0604020202020204" pitchFamily="34" charset="0"/>
              <a:buChar char="•"/>
            </a:pPr>
            <a:r>
              <a:rPr lang="en-GB" dirty="0"/>
              <a:t>Heating </a:t>
            </a:r>
          </a:p>
          <a:p>
            <a:pPr marL="342900" indent="-342900">
              <a:buClr>
                <a:srgbClr val="0077E3"/>
              </a:buClr>
              <a:buFont typeface="Arial" panose="020B0604020202020204" pitchFamily="34" charset="0"/>
              <a:buChar char="•"/>
            </a:pPr>
            <a:r>
              <a:rPr lang="en-GB" dirty="0"/>
              <a:t>Ventilation </a:t>
            </a:r>
          </a:p>
          <a:p>
            <a:pPr marL="342900" indent="-342900">
              <a:buClr>
                <a:srgbClr val="0077E3"/>
              </a:buClr>
              <a:buFont typeface="Arial" panose="020B0604020202020204" pitchFamily="34" charset="0"/>
              <a:buChar char="•"/>
            </a:pPr>
            <a:r>
              <a:rPr lang="en-GB" dirty="0"/>
              <a:t>Air conditioning </a:t>
            </a:r>
          </a:p>
          <a:p>
            <a:pPr marL="342900" indent="-342900">
              <a:buClr>
                <a:srgbClr val="0077E3"/>
              </a:buClr>
              <a:buFont typeface="Arial" panose="020B0604020202020204" pitchFamily="34" charset="0"/>
              <a:buChar char="•"/>
            </a:pPr>
            <a:r>
              <a:rPr lang="en-GB" dirty="0"/>
              <a:t>Lighting </a:t>
            </a:r>
          </a:p>
          <a:p>
            <a:pPr marL="342900" indent="-342900">
              <a:buClr>
                <a:srgbClr val="0077E3"/>
              </a:buClr>
              <a:buFont typeface="Arial" panose="020B0604020202020204" pitchFamily="34" charset="0"/>
              <a:buChar char="•"/>
            </a:pPr>
            <a:r>
              <a:rPr lang="en-GB" dirty="0"/>
              <a:t>Access </a:t>
            </a:r>
          </a:p>
          <a:p>
            <a:pPr marL="342900" indent="-342900">
              <a:buClr>
                <a:srgbClr val="0077E3"/>
              </a:buClr>
              <a:buFont typeface="Arial" panose="020B0604020202020204" pitchFamily="34" charset="0"/>
              <a:buChar char="•"/>
            </a:pPr>
            <a:r>
              <a:rPr lang="en-GB" dirty="0"/>
              <a:t>Security </a:t>
            </a:r>
          </a:p>
          <a:p>
            <a:endParaRPr lang="en-GB" dirty="0"/>
          </a:p>
        </p:txBody>
      </p:sp>
      <p:sp>
        <p:nvSpPr>
          <p:cNvPr id="4" name="TextBox 3"/>
          <p:cNvSpPr txBox="1"/>
          <p:nvPr/>
        </p:nvSpPr>
        <p:spPr>
          <a:xfrm>
            <a:off x="251520" y="5434507"/>
            <a:ext cx="6552728" cy="707886"/>
          </a:xfrm>
          <a:prstGeom prst="rect">
            <a:avLst/>
          </a:prstGeom>
          <a:noFill/>
        </p:spPr>
        <p:txBody>
          <a:bodyPr wrap="square" rtlCol="0">
            <a:spAutoFit/>
          </a:bodyPr>
          <a:lstStyle/>
          <a:p>
            <a:r>
              <a:rPr lang="en-GB" dirty="0"/>
              <a:t>Building management systems and are widely used in domestic, commercial and industrial contexts. </a:t>
            </a:r>
          </a:p>
        </p:txBody>
      </p:sp>
      <p:pic>
        <p:nvPicPr>
          <p:cNvPr id="7" name="Picture 6" descr="Diagram, engineering drawing&#10;&#10;Description automatically generated">
            <a:extLst>
              <a:ext uri="{FF2B5EF4-FFF2-40B4-BE49-F238E27FC236}">
                <a16:creationId xmlns:a16="http://schemas.microsoft.com/office/drawing/2014/main" id="{E133C8BF-EAC1-4324-9359-27DE476B556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51920" y="1876676"/>
            <a:ext cx="4539019" cy="3518647"/>
          </a:xfrm>
          <a:prstGeom prst="rect">
            <a:avLst/>
          </a:prstGeom>
        </p:spPr>
      </p:pic>
    </p:spTree>
    <p:extLst>
      <p:ext uri="{BB962C8B-B14F-4D97-AF65-F5344CB8AC3E}">
        <p14:creationId xmlns:p14="http://schemas.microsoft.com/office/powerpoint/2010/main" val="15189103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95536" y="1052736"/>
            <a:ext cx="8686800" cy="548792"/>
          </a:xfrm>
        </p:spPr>
        <p:txBody>
          <a:bodyPr/>
          <a:lstStyle/>
          <a:p>
            <a:r>
              <a:rPr lang="en-US" dirty="0"/>
              <a:t> Automated building controls</a:t>
            </a:r>
          </a:p>
        </p:txBody>
      </p:sp>
      <p:sp>
        <p:nvSpPr>
          <p:cNvPr id="7" name="TextBox 6"/>
          <p:cNvSpPr txBox="1"/>
          <p:nvPr/>
        </p:nvSpPr>
        <p:spPr>
          <a:xfrm>
            <a:off x="395536" y="1772816"/>
            <a:ext cx="7488832" cy="400110"/>
          </a:xfrm>
          <a:prstGeom prst="rect">
            <a:avLst/>
          </a:prstGeom>
          <a:noFill/>
        </p:spPr>
        <p:txBody>
          <a:bodyPr wrap="square" rtlCol="0">
            <a:spAutoFit/>
          </a:bodyPr>
          <a:lstStyle/>
          <a:p>
            <a:r>
              <a:rPr lang="en-GB" dirty="0"/>
              <a:t>Advantages include:</a:t>
            </a:r>
          </a:p>
        </p:txBody>
      </p:sp>
      <p:sp>
        <p:nvSpPr>
          <p:cNvPr id="8" name="TextBox 7"/>
          <p:cNvSpPr txBox="1"/>
          <p:nvPr/>
        </p:nvSpPr>
        <p:spPr>
          <a:xfrm>
            <a:off x="467544" y="2636912"/>
            <a:ext cx="46805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Improved comfort for occupants </a:t>
            </a:r>
          </a:p>
        </p:txBody>
      </p:sp>
      <p:sp>
        <p:nvSpPr>
          <p:cNvPr id="9" name="TextBox 8"/>
          <p:cNvSpPr txBox="1"/>
          <p:nvPr/>
        </p:nvSpPr>
        <p:spPr>
          <a:xfrm>
            <a:off x="467544" y="3339547"/>
            <a:ext cx="59046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energy consumption</a:t>
            </a:r>
          </a:p>
        </p:txBody>
      </p:sp>
      <p:sp>
        <p:nvSpPr>
          <p:cNvPr id="10" name="TextBox 9"/>
          <p:cNvSpPr txBox="1"/>
          <p:nvPr/>
        </p:nvSpPr>
        <p:spPr>
          <a:xfrm>
            <a:off x="477290" y="4077072"/>
            <a:ext cx="676875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Reduced operation and maintenance costs </a:t>
            </a:r>
          </a:p>
        </p:txBody>
      </p:sp>
      <p:sp>
        <p:nvSpPr>
          <p:cNvPr id="11" name="TextBox 10"/>
          <p:cNvSpPr txBox="1"/>
          <p:nvPr/>
        </p:nvSpPr>
        <p:spPr>
          <a:xfrm>
            <a:off x="539552" y="4814597"/>
            <a:ext cx="4680520"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Increased security </a:t>
            </a:r>
          </a:p>
        </p:txBody>
      </p:sp>
      <p:sp>
        <p:nvSpPr>
          <p:cNvPr id="12" name="TextBox 11"/>
          <p:cNvSpPr txBox="1"/>
          <p:nvPr/>
        </p:nvSpPr>
        <p:spPr>
          <a:xfrm>
            <a:off x="539552" y="5552122"/>
            <a:ext cx="59046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Increased productivity</a:t>
            </a:r>
          </a:p>
        </p:txBody>
      </p:sp>
      <p:pic>
        <p:nvPicPr>
          <p:cNvPr id="3" name="Picture 2" descr="Diagram&#10;&#10;Description automatically generated with low confidence">
            <a:extLst>
              <a:ext uri="{FF2B5EF4-FFF2-40B4-BE49-F238E27FC236}">
                <a16:creationId xmlns:a16="http://schemas.microsoft.com/office/drawing/2014/main" id="{B66673DC-6E70-4C4F-81B0-39F614479E4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48064" y="1469235"/>
            <a:ext cx="3528392" cy="2353437"/>
          </a:xfrm>
          <a:prstGeom prst="rect">
            <a:avLst/>
          </a:prstGeom>
        </p:spPr>
      </p:pic>
    </p:spTree>
    <p:extLst>
      <p:ext uri="{BB962C8B-B14F-4D97-AF65-F5344CB8AC3E}">
        <p14:creationId xmlns:p14="http://schemas.microsoft.com/office/powerpoint/2010/main" val="186844130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9BA128D-C087-4D1A-B029-49780D7F4E7D}">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D23F24A-D0CE-4D86-B54E-125331736F88}">
  <ds:schemaRefs>
    <ds:schemaRef ds:uri="http://schemas.microsoft.com/sharepoint/v3/contenttype/forms"/>
  </ds:schemaRefs>
</ds:datastoreItem>
</file>

<file path=customXml/itemProps3.xml><?xml version="1.0" encoding="utf-8"?>
<ds:datastoreItem xmlns:ds="http://schemas.openxmlformats.org/officeDocument/2006/customXml" ds:itemID="{E24D99A8-49EF-4228-A504-C64F55E28A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TotalTime>
  <Words>702</Words>
  <Application>Microsoft Office PowerPoint</Application>
  <PresentationFormat>On-screen Show (4:3)</PresentationFormat>
  <Paragraphs>53</Paragraphs>
  <Slides>11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1_Default Design</vt:lpstr>
      <vt:lpstr>PowerPoint 9: Digital technologies</vt:lpstr>
      <vt:lpstr>Internet of Things (IoT)</vt:lpstr>
      <vt:lpstr>Internet of Things (IoT)</vt:lpstr>
      <vt:lpstr>Internet of Things (IoT)</vt:lpstr>
      <vt:lpstr> </vt:lpstr>
      <vt:lpstr>Movement sensors </vt:lpstr>
      <vt:lpstr>Hubs/routers </vt:lpstr>
      <vt:lpstr>Building management systems</vt:lpstr>
      <vt:lpstr> Automated building controls</vt:lpstr>
      <vt:lpstr>Components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193</cp:revision>
  <dcterms:created xsi:type="dcterms:W3CDTF">2013-05-28T00:38:54Z</dcterms:created>
  <dcterms:modified xsi:type="dcterms:W3CDTF">2021-09-10T15:59:36Z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