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1"/>
  </p:notesMasterIdLst>
  <p:handoutMasterIdLst>
    <p:handoutMasterId r:id="rId22"/>
  </p:handoutMasterIdLst>
  <p:sldIdLst>
    <p:sldId id="256" r:id="rId5"/>
    <p:sldId id="328" r:id="rId6"/>
    <p:sldId id="358" r:id="rId7"/>
    <p:sldId id="349" r:id="rId8"/>
    <p:sldId id="350" r:id="rId9"/>
    <p:sldId id="367" r:id="rId10"/>
    <p:sldId id="360" r:id="rId11"/>
    <p:sldId id="366" r:id="rId12"/>
    <p:sldId id="362" r:id="rId13"/>
    <p:sldId id="363" r:id="rId14"/>
    <p:sldId id="364" r:id="rId15"/>
    <p:sldId id="368" r:id="rId16"/>
    <p:sldId id="369" r:id="rId17"/>
    <p:sldId id="371" r:id="rId18"/>
    <p:sldId id="372"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3"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7BFD89-B3EF-4349-8F98-60115F8C7C10}" v="6" dt="2021-08-12T00:55:54.8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471E7DD-7E2D-4986-83D9-967CB1E6FD82}"/>
    <pc:docChg chg="custSel modSld">
      <pc:chgData name="Caroline Prodger" userId="e4ef2e75-b60b-401b-8ebe-291bdcf405f4" providerId="ADAL" clId="{E471E7DD-7E2D-4986-83D9-967CB1E6FD82}" dt="2021-06-15T10:35:04.609" v="829" actId="1076"/>
      <pc:docMkLst>
        <pc:docMk/>
      </pc:docMkLst>
      <pc:sldChg chg="modSp mod">
        <pc:chgData name="Caroline Prodger" userId="e4ef2e75-b60b-401b-8ebe-291bdcf405f4" providerId="ADAL" clId="{E471E7DD-7E2D-4986-83D9-967CB1E6FD82}" dt="2021-06-15T10:13:35.149" v="6" actId="20577"/>
        <pc:sldMkLst>
          <pc:docMk/>
          <pc:sldMk cId="0" sldId="328"/>
        </pc:sldMkLst>
        <pc:spChg chg="mod">
          <ac:chgData name="Caroline Prodger" userId="e4ef2e75-b60b-401b-8ebe-291bdcf405f4" providerId="ADAL" clId="{E471E7DD-7E2D-4986-83D9-967CB1E6FD82}" dt="2021-06-15T10:13:35.149" v="6" actId="20577"/>
          <ac:spMkLst>
            <pc:docMk/>
            <pc:sldMk cId="0" sldId="328"/>
            <ac:spMk id="2" creationId="{00000000-0000-0000-0000-000000000000}"/>
          </ac:spMkLst>
        </pc:spChg>
      </pc:sldChg>
      <pc:sldChg chg="modSp mod">
        <pc:chgData name="Caroline Prodger" userId="e4ef2e75-b60b-401b-8ebe-291bdcf405f4" providerId="ADAL" clId="{E471E7DD-7E2D-4986-83D9-967CB1E6FD82}" dt="2021-06-15T10:13:49.724" v="8" actId="14100"/>
        <pc:sldMkLst>
          <pc:docMk/>
          <pc:sldMk cId="160530173" sldId="358"/>
        </pc:sldMkLst>
        <pc:spChg chg="mod">
          <ac:chgData name="Caroline Prodger" userId="e4ef2e75-b60b-401b-8ebe-291bdcf405f4" providerId="ADAL" clId="{E471E7DD-7E2D-4986-83D9-967CB1E6FD82}" dt="2021-06-15T10:13:47.082" v="7" actId="14100"/>
          <ac:spMkLst>
            <pc:docMk/>
            <pc:sldMk cId="160530173" sldId="358"/>
            <ac:spMk id="5" creationId="{00000000-0000-0000-0000-000000000000}"/>
          </ac:spMkLst>
        </pc:spChg>
        <pc:spChg chg="mod">
          <ac:chgData name="Caroline Prodger" userId="e4ef2e75-b60b-401b-8ebe-291bdcf405f4" providerId="ADAL" clId="{E471E7DD-7E2D-4986-83D9-967CB1E6FD82}" dt="2021-06-15T10:13:49.724" v="8" actId="14100"/>
          <ac:spMkLst>
            <pc:docMk/>
            <pc:sldMk cId="160530173" sldId="358"/>
            <ac:spMk id="7" creationId="{00000000-0000-0000-0000-000000000000}"/>
          </ac:spMkLst>
        </pc:spChg>
      </pc:sldChg>
      <pc:sldChg chg="addSp modSp mod">
        <pc:chgData name="Caroline Prodger" userId="e4ef2e75-b60b-401b-8ebe-291bdcf405f4" providerId="ADAL" clId="{E471E7DD-7E2D-4986-83D9-967CB1E6FD82}" dt="2021-06-15T10:35:04.609" v="829" actId="1076"/>
        <pc:sldMkLst>
          <pc:docMk/>
          <pc:sldMk cId="2754427477" sldId="359"/>
        </pc:sldMkLst>
        <pc:spChg chg="add mod">
          <ac:chgData name="Caroline Prodger" userId="e4ef2e75-b60b-401b-8ebe-291bdcf405f4" providerId="ADAL" clId="{E471E7DD-7E2D-4986-83D9-967CB1E6FD82}" dt="2021-06-15T10:35:00.811" v="828" actId="20577"/>
          <ac:spMkLst>
            <pc:docMk/>
            <pc:sldMk cId="2754427477" sldId="359"/>
            <ac:spMk id="2" creationId="{35B5A1C1-F520-48C3-B0C6-1C10E4B17A69}"/>
          </ac:spMkLst>
        </pc:spChg>
        <pc:spChg chg="mod">
          <ac:chgData name="Caroline Prodger" userId="e4ef2e75-b60b-401b-8ebe-291bdcf405f4" providerId="ADAL" clId="{E471E7DD-7E2D-4986-83D9-967CB1E6FD82}" dt="2021-06-15T10:35:04.609" v="829" actId="1076"/>
          <ac:spMkLst>
            <pc:docMk/>
            <pc:sldMk cId="2754427477" sldId="359"/>
            <ac:spMk id="6" creationId="{00000000-0000-0000-0000-000000000000}"/>
          </ac:spMkLst>
        </pc:spChg>
      </pc:sldChg>
      <pc:sldChg chg="addSp delSp modSp mod">
        <pc:chgData name="Caroline Prodger" userId="e4ef2e75-b60b-401b-8ebe-291bdcf405f4" providerId="ADAL" clId="{E471E7DD-7E2D-4986-83D9-967CB1E6FD82}" dt="2021-06-15T10:33:36.777" v="799" actId="1076"/>
        <pc:sldMkLst>
          <pc:docMk/>
          <pc:sldMk cId="3992349339" sldId="360"/>
        </pc:sldMkLst>
        <pc:spChg chg="add mod">
          <ac:chgData name="Caroline Prodger" userId="e4ef2e75-b60b-401b-8ebe-291bdcf405f4" providerId="ADAL" clId="{E471E7DD-7E2D-4986-83D9-967CB1E6FD82}" dt="2021-06-15T10:32:52.481" v="790" actId="313"/>
          <ac:spMkLst>
            <pc:docMk/>
            <pc:sldMk cId="3992349339" sldId="360"/>
            <ac:spMk id="3" creationId="{25B5B60D-E7E8-47D4-99CC-1B32B8C3EE69}"/>
          </ac:spMkLst>
        </pc:spChg>
        <pc:spChg chg="mod">
          <ac:chgData name="Caroline Prodger" userId="e4ef2e75-b60b-401b-8ebe-291bdcf405f4" providerId="ADAL" clId="{E471E7DD-7E2D-4986-83D9-967CB1E6FD82}" dt="2021-06-15T10:21:51.779" v="472" actId="1076"/>
          <ac:spMkLst>
            <pc:docMk/>
            <pc:sldMk cId="3992349339" sldId="360"/>
            <ac:spMk id="4" creationId="{00000000-0000-0000-0000-000000000000}"/>
          </ac:spMkLst>
        </pc:spChg>
        <pc:spChg chg="del">
          <ac:chgData name="Caroline Prodger" userId="e4ef2e75-b60b-401b-8ebe-291bdcf405f4" providerId="ADAL" clId="{E471E7DD-7E2D-4986-83D9-967CB1E6FD82}" dt="2021-06-15T10:21:34.955" v="464" actId="478"/>
          <ac:spMkLst>
            <pc:docMk/>
            <pc:sldMk cId="3992349339" sldId="360"/>
            <ac:spMk id="5" creationId="{00000000-0000-0000-0000-000000000000}"/>
          </ac:spMkLst>
        </pc:spChg>
        <pc:spChg chg="del">
          <ac:chgData name="Caroline Prodger" userId="e4ef2e75-b60b-401b-8ebe-291bdcf405f4" providerId="ADAL" clId="{E471E7DD-7E2D-4986-83D9-967CB1E6FD82}" dt="2021-06-15T10:21:37.130" v="465" actId="478"/>
          <ac:spMkLst>
            <pc:docMk/>
            <pc:sldMk cId="3992349339" sldId="360"/>
            <ac:spMk id="6" creationId="{00000000-0000-0000-0000-000000000000}"/>
          </ac:spMkLst>
        </pc:spChg>
        <pc:spChg chg="del">
          <ac:chgData name="Caroline Prodger" userId="e4ef2e75-b60b-401b-8ebe-291bdcf405f4" providerId="ADAL" clId="{E471E7DD-7E2D-4986-83D9-967CB1E6FD82}" dt="2021-06-15T10:21:38.487" v="466" actId="478"/>
          <ac:spMkLst>
            <pc:docMk/>
            <pc:sldMk cId="3992349339" sldId="360"/>
            <ac:spMk id="7" creationId="{00000000-0000-0000-0000-000000000000}"/>
          </ac:spMkLst>
        </pc:spChg>
        <pc:spChg chg="del">
          <ac:chgData name="Caroline Prodger" userId="e4ef2e75-b60b-401b-8ebe-291bdcf405f4" providerId="ADAL" clId="{E471E7DD-7E2D-4986-83D9-967CB1E6FD82}" dt="2021-06-15T10:21:40.251" v="467" actId="478"/>
          <ac:spMkLst>
            <pc:docMk/>
            <pc:sldMk cId="3992349339" sldId="360"/>
            <ac:spMk id="8" creationId="{00000000-0000-0000-0000-000000000000}"/>
          </ac:spMkLst>
        </pc:spChg>
        <pc:picChg chg="add mod modCrop">
          <ac:chgData name="Caroline Prodger" userId="e4ef2e75-b60b-401b-8ebe-291bdcf405f4" providerId="ADAL" clId="{E471E7DD-7E2D-4986-83D9-967CB1E6FD82}" dt="2021-06-15T10:33:36.777" v="799" actId="1076"/>
          <ac:picMkLst>
            <pc:docMk/>
            <pc:sldMk cId="3992349339" sldId="360"/>
            <ac:picMk id="10" creationId="{565C55D4-E6FF-4FF6-8946-698E34925D60}"/>
          </ac:picMkLst>
        </pc:picChg>
      </pc:sldChg>
      <pc:sldChg chg="modSp mod">
        <pc:chgData name="Caroline Prodger" userId="e4ef2e75-b60b-401b-8ebe-291bdcf405f4" providerId="ADAL" clId="{E471E7DD-7E2D-4986-83D9-967CB1E6FD82}" dt="2021-06-15T10:14:34.229" v="11" actId="255"/>
        <pc:sldMkLst>
          <pc:docMk/>
          <pc:sldMk cId="2809003417" sldId="362"/>
        </pc:sldMkLst>
        <pc:spChg chg="mod">
          <ac:chgData name="Caroline Prodger" userId="e4ef2e75-b60b-401b-8ebe-291bdcf405f4" providerId="ADAL" clId="{E471E7DD-7E2D-4986-83D9-967CB1E6FD82}" dt="2021-06-15T10:14:28.648" v="9" actId="255"/>
          <ac:spMkLst>
            <pc:docMk/>
            <pc:sldMk cId="2809003417" sldId="362"/>
            <ac:spMk id="4" creationId="{00000000-0000-0000-0000-000000000000}"/>
          </ac:spMkLst>
        </pc:spChg>
        <pc:spChg chg="mod">
          <ac:chgData name="Caroline Prodger" userId="e4ef2e75-b60b-401b-8ebe-291bdcf405f4" providerId="ADAL" clId="{E471E7DD-7E2D-4986-83D9-967CB1E6FD82}" dt="2021-06-15T10:14:34.229" v="11" actId="255"/>
          <ac:spMkLst>
            <pc:docMk/>
            <pc:sldMk cId="2809003417" sldId="362"/>
            <ac:spMk id="5" creationId="{00000000-0000-0000-0000-000000000000}"/>
          </ac:spMkLst>
        </pc:spChg>
      </pc:sldChg>
    </pc:docChg>
  </pc:docChgLst>
  <pc:docChgLst>
    <pc:chgData name="Caroline Prodger" userId="e4ef2e75-b60b-401b-8ebe-291bdcf405f4" providerId="ADAL" clId="{B97BFD89-B3EF-4349-8F98-60115F8C7C10}"/>
    <pc:docChg chg="undo custSel addSld delSld modSld">
      <pc:chgData name="Caroline Prodger" userId="e4ef2e75-b60b-401b-8ebe-291bdcf405f4" providerId="ADAL" clId="{B97BFD89-B3EF-4349-8F98-60115F8C7C10}" dt="2021-08-12T00:57:13.850" v="781" actId="20577"/>
      <pc:docMkLst>
        <pc:docMk/>
      </pc:docMkLst>
      <pc:sldChg chg="addSp delSp modSp mod">
        <pc:chgData name="Caroline Prodger" userId="e4ef2e75-b60b-401b-8ebe-291bdcf405f4" providerId="ADAL" clId="{B97BFD89-B3EF-4349-8F98-60115F8C7C10}" dt="2021-08-11T22:58:26.173" v="1"/>
        <pc:sldMkLst>
          <pc:docMk/>
          <pc:sldMk cId="0" sldId="328"/>
        </pc:sldMkLst>
        <pc:picChg chg="del">
          <ac:chgData name="Caroline Prodger" userId="e4ef2e75-b60b-401b-8ebe-291bdcf405f4" providerId="ADAL" clId="{B97BFD89-B3EF-4349-8F98-60115F8C7C10}" dt="2021-08-11T22:58:25.211" v="0" actId="478"/>
          <ac:picMkLst>
            <pc:docMk/>
            <pc:sldMk cId="0" sldId="328"/>
            <ac:picMk id="4" creationId="{00000000-0000-0000-0000-000000000000}"/>
          </ac:picMkLst>
        </pc:picChg>
        <pc:picChg chg="add mod">
          <ac:chgData name="Caroline Prodger" userId="e4ef2e75-b60b-401b-8ebe-291bdcf405f4" providerId="ADAL" clId="{B97BFD89-B3EF-4349-8F98-60115F8C7C10}" dt="2021-08-11T22:58:26.173" v="1"/>
          <ac:picMkLst>
            <pc:docMk/>
            <pc:sldMk cId="0" sldId="328"/>
            <ac:picMk id="6" creationId="{07040C0F-E651-4C39-9AD8-399CD834E804}"/>
          </ac:picMkLst>
        </pc:picChg>
      </pc:sldChg>
      <pc:sldChg chg="del">
        <pc:chgData name="Caroline Prodger" userId="e4ef2e75-b60b-401b-8ebe-291bdcf405f4" providerId="ADAL" clId="{B97BFD89-B3EF-4349-8F98-60115F8C7C10}" dt="2021-08-11T22:58:51.552" v="2" actId="2696"/>
        <pc:sldMkLst>
          <pc:docMk/>
          <pc:sldMk cId="2754427477" sldId="359"/>
        </pc:sldMkLst>
      </pc:sldChg>
      <pc:sldChg chg="del">
        <pc:chgData name="Caroline Prodger" userId="e4ef2e75-b60b-401b-8ebe-291bdcf405f4" providerId="ADAL" clId="{B97BFD89-B3EF-4349-8F98-60115F8C7C10}" dt="2021-08-11T22:59:38.509" v="5" actId="2696"/>
        <pc:sldMkLst>
          <pc:docMk/>
          <pc:sldMk cId="2304845164" sldId="361"/>
        </pc:sldMkLst>
      </pc:sldChg>
      <pc:sldChg chg="addSp delSp modSp mod">
        <pc:chgData name="Caroline Prodger" userId="e4ef2e75-b60b-401b-8ebe-291bdcf405f4" providerId="ADAL" clId="{B97BFD89-B3EF-4349-8F98-60115F8C7C10}" dt="2021-08-11T22:59:17.313" v="4"/>
        <pc:sldMkLst>
          <pc:docMk/>
          <pc:sldMk cId="2856474025" sldId="363"/>
        </pc:sldMkLst>
        <pc:picChg chg="del">
          <ac:chgData name="Caroline Prodger" userId="e4ef2e75-b60b-401b-8ebe-291bdcf405f4" providerId="ADAL" clId="{B97BFD89-B3EF-4349-8F98-60115F8C7C10}" dt="2021-08-11T22:59:16.410" v="3" actId="478"/>
          <ac:picMkLst>
            <pc:docMk/>
            <pc:sldMk cId="2856474025" sldId="363"/>
            <ac:picMk id="4" creationId="{00000000-0000-0000-0000-000000000000}"/>
          </ac:picMkLst>
        </pc:picChg>
        <pc:picChg chg="add mod">
          <ac:chgData name="Caroline Prodger" userId="e4ef2e75-b60b-401b-8ebe-291bdcf405f4" providerId="ADAL" clId="{B97BFD89-B3EF-4349-8F98-60115F8C7C10}" dt="2021-08-11T22:59:17.313" v="4"/>
          <ac:picMkLst>
            <pc:docMk/>
            <pc:sldMk cId="2856474025" sldId="363"/>
            <ac:picMk id="5" creationId="{C6A44670-A87D-4B70-A13A-C89346D1D20B}"/>
          </ac:picMkLst>
        </pc:picChg>
      </pc:sldChg>
      <pc:sldChg chg="addSp delSp mod">
        <pc:chgData name="Caroline Prodger" userId="e4ef2e75-b60b-401b-8ebe-291bdcf405f4" providerId="ADAL" clId="{B97BFD89-B3EF-4349-8F98-60115F8C7C10}" dt="2021-08-12T00:36:03.894" v="7" actId="22"/>
        <pc:sldMkLst>
          <pc:docMk/>
          <pc:sldMk cId="3197197889" sldId="368"/>
        </pc:sldMkLst>
        <pc:spChg chg="add del">
          <ac:chgData name="Caroline Prodger" userId="e4ef2e75-b60b-401b-8ebe-291bdcf405f4" providerId="ADAL" clId="{B97BFD89-B3EF-4349-8F98-60115F8C7C10}" dt="2021-08-12T00:36:03.894" v="7" actId="22"/>
          <ac:spMkLst>
            <pc:docMk/>
            <pc:sldMk cId="3197197889" sldId="368"/>
            <ac:spMk id="6" creationId="{ABBABF03-90A3-4371-85E1-45164F3CF3E4}"/>
          </ac:spMkLst>
        </pc:spChg>
      </pc:sldChg>
      <pc:sldChg chg="modSp new mod">
        <pc:chgData name="Caroline Prodger" userId="e4ef2e75-b60b-401b-8ebe-291bdcf405f4" providerId="ADAL" clId="{B97BFD89-B3EF-4349-8F98-60115F8C7C10}" dt="2021-08-12T00:46:36.488" v="378" actId="20577"/>
        <pc:sldMkLst>
          <pc:docMk/>
          <pc:sldMk cId="202321321" sldId="369"/>
        </pc:sldMkLst>
        <pc:spChg chg="mod">
          <ac:chgData name="Caroline Prodger" userId="e4ef2e75-b60b-401b-8ebe-291bdcf405f4" providerId="ADAL" clId="{B97BFD89-B3EF-4349-8F98-60115F8C7C10}" dt="2021-08-12T00:37:17.176" v="51" actId="20577"/>
          <ac:spMkLst>
            <pc:docMk/>
            <pc:sldMk cId="202321321" sldId="369"/>
            <ac:spMk id="2" creationId="{32D8A2EA-7BA0-4102-9592-7E022F6D67B9}"/>
          </ac:spMkLst>
        </pc:spChg>
        <pc:spChg chg="mod">
          <ac:chgData name="Caroline Prodger" userId="e4ef2e75-b60b-401b-8ebe-291bdcf405f4" providerId="ADAL" clId="{B97BFD89-B3EF-4349-8F98-60115F8C7C10}" dt="2021-08-12T00:46:36.488" v="378" actId="20577"/>
          <ac:spMkLst>
            <pc:docMk/>
            <pc:sldMk cId="202321321" sldId="369"/>
            <ac:spMk id="3" creationId="{41F636FF-F179-418C-846B-F2A61273FDC4}"/>
          </ac:spMkLst>
        </pc:spChg>
      </pc:sldChg>
      <pc:sldChg chg="modSp new del mod">
        <pc:chgData name="Caroline Prodger" userId="e4ef2e75-b60b-401b-8ebe-291bdcf405f4" providerId="ADAL" clId="{B97BFD89-B3EF-4349-8F98-60115F8C7C10}" dt="2021-08-12T00:54:36.553" v="727" actId="2696"/>
        <pc:sldMkLst>
          <pc:docMk/>
          <pc:sldMk cId="1227081425" sldId="370"/>
        </pc:sldMkLst>
        <pc:spChg chg="mod">
          <ac:chgData name="Caroline Prodger" userId="e4ef2e75-b60b-401b-8ebe-291bdcf405f4" providerId="ADAL" clId="{B97BFD89-B3EF-4349-8F98-60115F8C7C10}" dt="2021-08-12T00:54:34.393" v="726" actId="20577"/>
          <ac:spMkLst>
            <pc:docMk/>
            <pc:sldMk cId="1227081425" sldId="370"/>
            <ac:spMk id="3" creationId="{1D251E41-4663-4630-A9E7-69833806BF9E}"/>
          </ac:spMkLst>
        </pc:spChg>
      </pc:sldChg>
      <pc:sldChg chg="addSp modSp new mod">
        <pc:chgData name="Caroline Prodger" userId="e4ef2e75-b60b-401b-8ebe-291bdcf405f4" providerId="ADAL" clId="{B97BFD89-B3EF-4349-8F98-60115F8C7C10}" dt="2021-08-12T00:44:45.690" v="333" actId="20577"/>
        <pc:sldMkLst>
          <pc:docMk/>
          <pc:sldMk cId="4262961344" sldId="371"/>
        </pc:sldMkLst>
        <pc:spChg chg="mod">
          <ac:chgData name="Caroline Prodger" userId="e4ef2e75-b60b-401b-8ebe-291bdcf405f4" providerId="ADAL" clId="{B97BFD89-B3EF-4349-8F98-60115F8C7C10}" dt="2021-08-12T00:40:09.560" v="274" actId="20577"/>
          <ac:spMkLst>
            <pc:docMk/>
            <pc:sldMk cId="4262961344" sldId="371"/>
            <ac:spMk id="2" creationId="{77164F58-7928-4873-B357-7892C1A08C66}"/>
          </ac:spMkLst>
        </pc:spChg>
        <pc:spChg chg="mod">
          <ac:chgData name="Caroline Prodger" userId="e4ef2e75-b60b-401b-8ebe-291bdcf405f4" providerId="ADAL" clId="{B97BFD89-B3EF-4349-8F98-60115F8C7C10}" dt="2021-08-12T00:44:45.690" v="333" actId="20577"/>
          <ac:spMkLst>
            <pc:docMk/>
            <pc:sldMk cId="4262961344" sldId="371"/>
            <ac:spMk id="3" creationId="{A21D9968-6BF8-4B7D-BB57-5CEC9A98B7FC}"/>
          </ac:spMkLst>
        </pc:spChg>
        <pc:picChg chg="add mod">
          <ac:chgData name="Caroline Prodger" userId="e4ef2e75-b60b-401b-8ebe-291bdcf405f4" providerId="ADAL" clId="{B97BFD89-B3EF-4349-8F98-60115F8C7C10}" dt="2021-08-12T00:44:16.349" v="327" actId="1076"/>
          <ac:picMkLst>
            <pc:docMk/>
            <pc:sldMk cId="4262961344" sldId="371"/>
            <ac:picMk id="5" creationId="{F38F8106-A6FB-487B-AF24-13A514D056D4}"/>
          </ac:picMkLst>
        </pc:picChg>
      </pc:sldChg>
      <pc:sldChg chg="modSp new mod">
        <pc:chgData name="Caroline Prodger" userId="e4ef2e75-b60b-401b-8ebe-291bdcf405f4" providerId="ADAL" clId="{B97BFD89-B3EF-4349-8F98-60115F8C7C10}" dt="2021-08-12T00:57:13.850" v="781" actId="20577"/>
        <pc:sldMkLst>
          <pc:docMk/>
          <pc:sldMk cId="1981582716" sldId="372"/>
        </pc:sldMkLst>
        <pc:spChg chg="mod">
          <ac:chgData name="Caroline Prodger" userId="e4ef2e75-b60b-401b-8ebe-291bdcf405f4" providerId="ADAL" clId="{B97BFD89-B3EF-4349-8F98-60115F8C7C10}" dt="2021-08-12T00:49:09.735" v="384" actId="20577"/>
          <ac:spMkLst>
            <pc:docMk/>
            <pc:sldMk cId="1981582716" sldId="372"/>
            <ac:spMk id="2" creationId="{1C440FE4-BD25-4433-95F6-80A3A1AC5FB6}"/>
          </ac:spMkLst>
        </pc:spChg>
        <pc:spChg chg="mod">
          <ac:chgData name="Caroline Prodger" userId="e4ef2e75-b60b-401b-8ebe-291bdcf405f4" providerId="ADAL" clId="{B97BFD89-B3EF-4349-8F98-60115F8C7C10}" dt="2021-08-12T00:57:13.850" v="781" actId="20577"/>
          <ac:spMkLst>
            <pc:docMk/>
            <pc:sldMk cId="1981582716" sldId="372"/>
            <ac:spMk id="3" creationId="{D0DD3795-1AFB-442F-B1D0-19DA430A398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gov.uk/guidance/recovering-reclaiming-and-recycling-f-ga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519091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26529481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271801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0" i="0" dirty="0">
                <a:solidFill>
                  <a:srgbClr val="0B0C0C"/>
                </a:solidFill>
                <a:effectLst/>
              </a:rPr>
              <a:t>See </a:t>
            </a:r>
            <a:r>
              <a:rPr lang="en-US" dirty="0">
                <a:hlinkClick r:id="rId3"/>
              </a:rPr>
              <a:t>Recovering, reclaiming and recycling F gas - GOV.UK (www.gov.uk)</a:t>
            </a:r>
            <a:endParaRPr lang="en-GB" b="0" i="0" dirty="0">
              <a:solidFill>
                <a:srgbClr val="0B0C0C"/>
              </a:solidFill>
              <a:effectLst/>
            </a:endParaRP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781660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5102647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4417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90132444"/>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8 : Waste management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5.8 Waste management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6286" y="1052736"/>
            <a:ext cx="8229600" cy="382588"/>
          </a:xfrm>
        </p:spPr>
        <p:txBody>
          <a:bodyPr/>
          <a:lstStyle/>
          <a:p>
            <a:r>
              <a:rPr lang="en-GB" dirty="0"/>
              <a:t>Skips</a:t>
            </a:r>
          </a:p>
        </p:txBody>
      </p:sp>
      <p:sp>
        <p:nvSpPr>
          <p:cNvPr id="3" name="Content Placeholder 2"/>
          <p:cNvSpPr>
            <a:spLocks noGrp="1"/>
          </p:cNvSpPr>
          <p:nvPr>
            <p:ph sz="quarter" idx="10"/>
          </p:nvPr>
        </p:nvSpPr>
        <p:spPr>
          <a:xfrm>
            <a:off x="485393" y="1962373"/>
            <a:ext cx="4230623" cy="3024336"/>
          </a:xfrm>
        </p:spPr>
        <p:txBody>
          <a:bodyPr/>
          <a:lstStyle/>
          <a:p>
            <a:pPr marL="342900" indent="-342900">
              <a:buClr>
                <a:srgbClr val="0077E3"/>
              </a:buClr>
              <a:buFont typeface="Arial" panose="020B0604020202020204" pitchFamily="34" charset="0"/>
              <a:buChar char="•"/>
            </a:pPr>
            <a:r>
              <a:rPr lang="en-GB" dirty="0"/>
              <a:t>Identify the skip location on the site layout plan. </a:t>
            </a:r>
          </a:p>
          <a:p>
            <a:pPr marL="342900" indent="-342900">
              <a:buClr>
                <a:srgbClr val="0077E3"/>
              </a:buClr>
              <a:buFont typeface="Arial" panose="020B0604020202020204" pitchFamily="34" charset="0"/>
              <a:buChar char="•"/>
            </a:pPr>
            <a:r>
              <a:rPr lang="en-GB" dirty="0"/>
              <a:t>Do not overload a skip or the carrier may refuse to remove or unload it. </a:t>
            </a:r>
          </a:p>
          <a:p>
            <a:pPr marL="342900" indent="-342900">
              <a:buClr>
                <a:srgbClr val="0077E3"/>
              </a:buClr>
              <a:buFont typeface="Arial" panose="020B0604020202020204" pitchFamily="34" charset="0"/>
              <a:buChar char="•"/>
            </a:pPr>
            <a:r>
              <a:rPr lang="en-GB" dirty="0"/>
              <a:t>If it is on a highway, a skip should be lit at night and be guarded by a row of cones. </a:t>
            </a:r>
          </a:p>
          <a:p>
            <a:pPr marL="342900" indent="-342900">
              <a:buClr>
                <a:srgbClr val="0077E3"/>
              </a:buClr>
              <a:buFont typeface="Arial" panose="020B0604020202020204" pitchFamily="34" charset="0"/>
              <a:buChar char="•"/>
            </a:pPr>
            <a:r>
              <a:rPr lang="en-GB" dirty="0"/>
              <a:t>Skips must not cover drains or manholes. </a:t>
            </a:r>
          </a:p>
        </p:txBody>
      </p:sp>
      <p:pic>
        <p:nvPicPr>
          <p:cNvPr id="5" name="Picture 4" descr="A picture containing ground, truck, outdoor, cart&#10;&#10;Description automatically generated">
            <a:extLst>
              <a:ext uri="{FF2B5EF4-FFF2-40B4-BE49-F238E27FC236}">
                <a16:creationId xmlns:a16="http://schemas.microsoft.com/office/drawing/2014/main" id="{C6A44670-A87D-4B70-A13A-C89346D1D2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4048" y="2060848"/>
            <a:ext cx="3575202" cy="2384660"/>
          </a:xfrm>
          <a:prstGeom prst="rect">
            <a:avLst/>
          </a:prstGeom>
        </p:spPr>
      </p:pic>
    </p:spTree>
    <p:extLst>
      <p:ext uri="{BB962C8B-B14F-4D97-AF65-F5344CB8AC3E}">
        <p14:creationId xmlns:p14="http://schemas.microsoft.com/office/powerpoint/2010/main" val="2856474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Segregating waste </a:t>
            </a:r>
          </a:p>
        </p:txBody>
      </p:sp>
      <p:sp>
        <p:nvSpPr>
          <p:cNvPr id="3" name="Content Placeholder 2"/>
          <p:cNvSpPr>
            <a:spLocks noGrp="1"/>
          </p:cNvSpPr>
          <p:nvPr>
            <p:ph sz="quarter" idx="10"/>
          </p:nvPr>
        </p:nvSpPr>
        <p:spPr>
          <a:xfrm>
            <a:off x="457200" y="1412776"/>
            <a:ext cx="8229600" cy="4248000"/>
          </a:xfrm>
        </p:spPr>
        <p:txBody>
          <a:bodyPr/>
          <a:lstStyle/>
          <a:p>
            <a:pPr marL="342900" indent="-342900">
              <a:buFont typeface="Arial" panose="020B0604020202020204" pitchFamily="34" charset="0"/>
              <a:buChar char="•"/>
            </a:pPr>
            <a:r>
              <a:rPr lang="en-GB" dirty="0"/>
              <a:t>Loads should be segregated to dispose of them correctly. This may mean have designated skips for specific materials and products. Skips may also be colour coded. This is becoming increasingly popular in industry. Categories of waste might be:</a:t>
            </a:r>
          </a:p>
          <a:p>
            <a:pPr marL="342900" indent="-342900">
              <a:spcBef>
                <a:spcPts val="500"/>
              </a:spcBef>
              <a:spcAft>
                <a:spcPts val="500"/>
              </a:spcAft>
              <a:buClr>
                <a:srgbClr val="0077E3"/>
              </a:buClr>
              <a:buFont typeface="Arial" panose="020B0604020202020204" pitchFamily="34" charset="0"/>
              <a:buChar char="•"/>
            </a:pPr>
            <a:r>
              <a:rPr lang="en-GB" dirty="0"/>
              <a:t>Brick, rubble, cement and plasterboard </a:t>
            </a:r>
          </a:p>
          <a:p>
            <a:pPr marL="342900" indent="-342900">
              <a:spcBef>
                <a:spcPts val="500"/>
              </a:spcBef>
              <a:spcAft>
                <a:spcPts val="500"/>
              </a:spcAft>
              <a:buClr>
                <a:srgbClr val="0077E3"/>
              </a:buClr>
              <a:buFont typeface="Arial" panose="020B0604020202020204" pitchFamily="34" charset="0"/>
              <a:buChar char="•"/>
            </a:pPr>
            <a:r>
              <a:rPr lang="en-GB" dirty="0"/>
              <a:t>Wood, cardboard, paper, carpet</a:t>
            </a:r>
          </a:p>
          <a:p>
            <a:pPr marL="342900" indent="-342900">
              <a:spcBef>
                <a:spcPts val="500"/>
              </a:spcBef>
              <a:spcAft>
                <a:spcPts val="500"/>
              </a:spcAft>
              <a:buClr>
                <a:srgbClr val="0077E3"/>
              </a:buClr>
              <a:buFont typeface="Arial" panose="020B0604020202020204" pitchFamily="34" charset="0"/>
              <a:buChar char="•"/>
            </a:pPr>
            <a:r>
              <a:rPr lang="en-GB" dirty="0"/>
              <a:t>Empty paint tins, adhesive tins or drums</a:t>
            </a:r>
          </a:p>
          <a:p>
            <a:pPr marL="342900" indent="-342900">
              <a:spcBef>
                <a:spcPts val="500"/>
              </a:spcBef>
              <a:spcAft>
                <a:spcPts val="500"/>
              </a:spcAft>
              <a:buClr>
                <a:srgbClr val="0077E3"/>
              </a:buClr>
              <a:buFont typeface="Arial" panose="020B0604020202020204" pitchFamily="34" charset="0"/>
              <a:buChar char="•"/>
            </a:pPr>
            <a:r>
              <a:rPr lang="en-GB" dirty="0"/>
              <a:t>Scrap metal, pipes, wire </a:t>
            </a:r>
          </a:p>
          <a:p>
            <a:pPr marL="342900" indent="-342900">
              <a:spcBef>
                <a:spcPts val="500"/>
              </a:spcBef>
              <a:spcAft>
                <a:spcPts val="500"/>
              </a:spcAft>
              <a:buClr>
                <a:srgbClr val="0077E3"/>
              </a:buClr>
              <a:buFont typeface="Arial" panose="020B0604020202020204" pitchFamily="34" charset="0"/>
              <a:buChar char="•"/>
            </a:pPr>
            <a:r>
              <a:rPr lang="en-GB" dirty="0"/>
              <a:t>Various chemicals, oil, grease </a:t>
            </a:r>
          </a:p>
          <a:p>
            <a:pPr marL="342900" indent="-342900">
              <a:spcBef>
                <a:spcPts val="500"/>
              </a:spcBef>
              <a:spcAft>
                <a:spcPts val="500"/>
              </a:spcAft>
              <a:buClr>
                <a:srgbClr val="0077E3"/>
              </a:buClr>
              <a:buFont typeface="Arial" panose="020B0604020202020204" pitchFamily="34" charset="0"/>
              <a:buChar char="•"/>
            </a:pPr>
            <a:r>
              <a:rPr lang="en-GB" dirty="0"/>
              <a:t>Asbestos</a:t>
            </a:r>
          </a:p>
          <a:p>
            <a:pPr marL="342900" indent="-342900">
              <a:spcBef>
                <a:spcPts val="500"/>
              </a:spcBef>
              <a:spcAft>
                <a:spcPts val="500"/>
              </a:spcAft>
              <a:buClr>
                <a:srgbClr val="0077E3"/>
              </a:buClr>
              <a:buFont typeface="Arial" panose="020B0604020202020204" pitchFamily="34" charset="0"/>
              <a:buChar char="•"/>
            </a:pPr>
            <a:r>
              <a:rPr lang="en-GB" dirty="0"/>
              <a:t>PVC window mouldings, gutters, and downpipes</a:t>
            </a:r>
          </a:p>
          <a:p>
            <a:endParaRPr lang="en-GB" dirty="0"/>
          </a:p>
        </p:txBody>
      </p:sp>
    </p:spTree>
    <p:extLst>
      <p:ext uri="{BB962C8B-B14F-4D97-AF65-F5344CB8AC3E}">
        <p14:creationId xmlns:p14="http://schemas.microsoft.com/office/powerpoint/2010/main" val="17910719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codes</a:t>
            </a:r>
          </a:p>
        </p:txBody>
      </p:sp>
      <p:graphicFrame>
        <p:nvGraphicFramePr>
          <p:cNvPr id="3" name="Table 4">
            <a:extLst>
              <a:ext uri="{FF2B5EF4-FFF2-40B4-BE49-F238E27FC236}">
                <a16:creationId xmlns:a16="http://schemas.microsoft.com/office/drawing/2014/main" id="{753AED8E-A62A-460F-9985-4C058FFFB24B}"/>
              </a:ext>
            </a:extLst>
          </p:cNvPr>
          <p:cNvGraphicFramePr>
            <a:graphicFrameLocks noGrp="1"/>
          </p:cNvGraphicFramePr>
          <p:nvPr/>
        </p:nvGraphicFramePr>
        <p:xfrm>
          <a:off x="457200" y="2780928"/>
          <a:ext cx="8229600" cy="2792328"/>
        </p:xfrm>
        <a:graphic>
          <a:graphicData uri="http://schemas.openxmlformats.org/drawingml/2006/table">
            <a:tbl>
              <a:tblPr firstRow="1" bandRow="1">
                <a:tableStyleId>{5C22544A-7EE6-4342-B048-85BDC9FD1C3A}</a:tableStyleId>
              </a:tblPr>
              <a:tblGrid>
                <a:gridCol w="4888865">
                  <a:extLst>
                    <a:ext uri="{9D8B030D-6E8A-4147-A177-3AD203B41FA5}">
                      <a16:colId xmlns:a16="http://schemas.microsoft.com/office/drawing/2014/main" val="713014734"/>
                    </a:ext>
                  </a:extLst>
                </a:gridCol>
                <a:gridCol w="1818223">
                  <a:extLst>
                    <a:ext uri="{9D8B030D-6E8A-4147-A177-3AD203B41FA5}">
                      <a16:colId xmlns:a16="http://schemas.microsoft.com/office/drawing/2014/main" val="3893387693"/>
                    </a:ext>
                  </a:extLst>
                </a:gridCol>
                <a:gridCol w="1522512">
                  <a:extLst>
                    <a:ext uri="{9D8B030D-6E8A-4147-A177-3AD203B41FA5}">
                      <a16:colId xmlns:a16="http://schemas.microsoft.com/office/drawing/2014/main" val="196934566"/>
                    </a:ext>
                  </a:extLst>
                </a:gridCol>
              </a:tblGrid>
              <a:tr h="399648">
                <a:tc>
                  <a:txBody>
                    <a:bodyPr/>
                    <a:lstStyle/>
                    <a:p>
                      <a:r>
                        <a:rPr lang="en-GB" dirty="0">
                          <a:solidFill>
                            <a:schemeClr val="tx2"/>
                          </a:solidFill>
                        </a:rPr>
                        <a:t>Material</a:t>
                      </a:r>
                    </a:p>
                  </a:txBody>
                  <a:tcPr/>
                </a:tc>
                <a:tc>
                  <a:txBody>
                    <a:bodyPr/>
                    <a:lstStyle/>
                    <a:p>
                      <a:r>
                        <a:rPr lang="en-GB" dirty="0">
                          <a:solidFill>
                            <a:schemeClr val="tx2"/>
                          </a:solidFill>
                        </a:rPr>
                        <a:t>Waste status</a:t>
                      </a:r>
                    </a:p>
                  </a:txBody>
                  <a:tcPr/>
                </a:tc>
                <a:tc>
                  <a:txBody>
                    <a:bodyPr/>
                    <a:lstStyle/>
                    <a:p>
                      <a:r>
                        <a:rPr lang="en-GB" dirty="0">
                          <a:solidFill>
                            <a:schemeClr val="tx2"/>
                          </a:solidFill>
                        </a:rPr>
                        <a:t>Waste code</a:t>
                      </a:r>
                    </a:p>
                  </a:txBody>
                  <a:tcPr/>
                </a:tc>
                <a:extLst>
                  <a:ext uri="{0D108BD9-81ED-4DB2-BD59-A6C34878D82A}">
                    <a16:rowId xmlns:a16="http://schemas.microsoft.com/office/drawing/2014/main" val="1762522962"/>
                  </a:ext>
                </a:extLst>
              </a:tr>
              <a:tr h="370840">
                <a:tc>
                  <a:txBody>
                    <a:bodyPr/>
                    <a:lstStyle/>
                    <a:p>
                      <a:r>
                        <a:rPr lang="en-GB" dirty="0"/>
                        <a:t>Concrete</a:t>
                      </a:r>
                    </a:p>
                  </a:txBody>
                  <a:tcPr/>
                </a:tc>
                <a:tc>
                  <a:txBody>
                    <a:bodyPr/>
                    <a:lstStyle/>
                    <a:p>
                      <a:r>
                        <a:rPr lang="en-GB" dirty="0"/>
                        <a:t>Non-hazardous</a:t>
                      </a:r>
                    </a:p>
                  </a:txBody>
                  <a:tcPr/>
                </a:tc>
                <a:tc>
                  <a:txBody>
                    <a:bodyPr/>
                    <a:lstStyle/>
                    <a:p>
                      <a:r>
                        <a:rPr lang="en-GB" dirty="0"/>
                        <a:t>17-01-01</a:t>
                      </a:r>
                    </a:p>
                  </a:txBody>
                  <a:tcPr/>
                </a:tc>
                <a:extLst>
                  <a:ext uri="{0D108BD9-81ED-4DB2-BD59-A6C34878D82A}">
                    <a16:rowId xmlns:a16="http://schemas.microsoft.com/office/drawing/2014/main" val="3242486990"/>
                  </a:ext>
                </a:extLst>
              </a:tr>
              <a:tr h="370840">
                <a:tc>
                  <a:txBody>
                    <a:bodyPr/>
                    <a:lstStyle/>
                    <a:p>
                      <a:r>
                        <a:rPr lang="en-GB" dirty="0"/>
                        <a:t>Bricks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17-01-02</a:t>
                      </a:r>
                    </a:p>
                  </a:txBody>
                  <a:tcPr/>
                </a:tc>
                <a:extLst>
                  <a:ext uri="{0D108BD9-81ED-4DB2-BD59-A6C34878D82A}">
                    <a16:rowId xmlns:a16="http://schemas.microsoft.com/office/drawing/2014/main" val="1541479627"/>
                  </a:ext>
                </a:extLst>
              </a:tr>
              <a:tr h="370840">
                <a:tc>
                  <a:txBody>
                    <a:bodyPr/>
                    <a:lstStyle/>
                    <a:p>
                      <a:r>
                        <a:rPr lang="en-GB" dirty="0"/>
                        <a:t>Tiles and ceramics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17-01-03</a:t>
                      </a:r>
                    </a:p>
                  </a:txBody>
                  <a:tcPr/>
                </a:tc>
                <a:extLst>
                  <a:ext uri="{0D108BD9-81ED-4DB2-BD59-A6C34878D82A}">
                    <a16:rowId xmlns:a16="http://schemas.microsoft.com/office/drawing/2014/main" val="3744863227"/>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(alone or in mixtures) containing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Hazardous</a:t>
                      </a:r>
                    </a:p>
                    <a:p>
                      <a:endParaRPr lang="en-GB" dirty="0"/>
                    </a:p>
                  </a:txBody>
                  <a:tcPr/>
                </a:tc>
                <a:tc>
                  <a:txBody>
                    <a:bodyPr/>
                    <a:lstStyle/>
                    <a:p>
                      <a:r>
                        <a:rPr lang="en-GB" dirty="0"/>
                        <a:t>17-01-06</a:t>
                      </a:r>
                    </a:p>
                  </a:txBody>
                  <a:tcPr/>
                </a:tc>
                <a:extLst>
                  <a:ext uri="{0D108BD9-81ED-4DB2-BD59-A6C34878D82A}">
                    <a16:rowId xmlns:a16="http://schemas.microsoft.com/office/drawing/2014/main" val="2860383469"/>
                  </a:ext>
                </a:extLst>
              </a:tr>
              <a:tr h="370840">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Concrete, bricks, tiles and ceramics in mixtures containing no hazardous substances</a:t>
                      </a:r>
                    </a:p>
                  </a:txBody>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dirty="0"/>
                        <a:t>Non-hazardous</a:t>
                      </a:r>
                    </a:p>
                    <a:p>
                      <a:endParaRPr lang="en-GB" dirty="0"/>
                    </a:p>
                  </a:txBody>
                  <a:tcPr/>
                </a:tc>
                <a:tc>
                  <a:txBody>
                    <a:bodyPr/>
                    <a:lstStyle/>
                    <a:p>
                      <a:r>
                        <a:rPr lang="en-GB" dirty="0"/>
                        <a:t>17-01-07</a:t>
                      </a:r>
                    </a:p>
                  </a:txBody>
                  <a:tcPr/>
                </a:tc>
                <a:extLst>
                  <a:ext uri="{0D108BD9-81ED-4DB2-BD59-A6C34878D82A}">
                    <a16:rowId xmlns:a16="http://schemas.microsoft.com/office/drawing/2014/main" val="1832303609"/>
                  </a:ext>
                </a:extLst>
              </a:tr>
            </a:tbl>
          </a:graphicData>
        </a:graphic>
      </p:graphicFrame>
      <p:sp>
        <p:nvSpPr>
          <p:cNvPr id="5" name="TextBox 4">
            <a:extLst>
              <a:ext uri="{FF2B5EF4-FFF2-40B4-BE49-F238E27FC236}">
                <a16:creationId xmlns:a16="http://schemas.microsoft.com/office/drawing/2014/main" id="{D36DBE97-927A-476F-847B-853CB719A04F}"/>
              </a:ext>
            </a:extLst>
          </p:cNvPr>
          <p:cNvSpPr txBox="1"/>
          <p:nvPr/>
        </p:nvSpPr>
        <p:spPr>
          <a:xfrm>
            <a:off x="439177" y="1414324"/>
            <a:ext cx="7992888" cy="1015663"/>
          </a:xfrm>
          <a:prstGeom prst="rect">
            <a:avLst/>
          </a:prstGeom>
          <a:noFill/>
        </p:spPr>
        <p:txBody>
          <a:bodyPr wrap="square" rtlCol="0">
            <a:spAutoFit/>
          </a:bodyPr>
          <a:lstStyle/>
          <a:p>
            <a:r>
              <a:rPr lang="en-GB" dirty="0"/>
              <a:t>Waste is given a classification code according to its content. Here are some examples of codes for common materials. These codes do not include asbestos (refer to asbestos and insulation codes).</a:t>
            </a:r>
          </a:p>
        </p:txBody>
      </p:sp>
    </p:spTree>
    <p:extLst>
      <p:ext uri="{BB962C8B-B14F-4D97-AF65-F5344CB8AC3E}">
        <p14:creationId xmlns:p14="http://schemas.microsoft.com/office/powerpoint/2010/main" val="31971978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A2EA-7BA0-4102-9592-7E022F6D67B9}"/>
              </a:ext>
            </a:extLst>
          </p:cNvPr>
          <p:cNvSpPr>
            <a:spLocks noGrp="1"/>
          </p:cNvSpPr>
          <p:nvPr>
            <p:ph type="title"/>
          </p:nvPr>
        </p:nvSpPr>
        <p:spPr/>
        <p:txBody>
          <a:bodyPr/>
          <a:lstStyle/>
          <a:p>
            <a:r>
              <a:rPr lang="en-GB" dirty="0"/>
              <a:t>Electronic and electrical equipment (WEEE)</a:t>
            </a:r>
          </a:p>
        </p:txBody>
      </p:sp>
      <p:sp>
        <p:nvSpPr>
          <p:cNvPr id="3" name="Content Placeholder 2">
            <a:extLst>
              <a:ext uri="{FF2B5EF4-FFF2-40B4-BE49-F238E27FC236}">
                <a16:creationId xmlns:a16="http://schemas.microsoft.com/office/drawing/2014/main" id="{41F636FF-F179-418C-846B-F2A61273FDC4}"/>
              </a:ext>
            </a:extLst>
          </p:cNvPr>
          <p:cNvSpPr>
            <a:spLocks noGrp="1"/>
          </p:cNvSpPr>
          <p:nvPr>
            <p:ph sz="quarter" idx="10"/>
          </p:nvPr>
        </p:nvSpPr>
        <p:spPr/>
        <p:txBody>
          <a:bodyPr/>
          <a:lstStyle/>
          <a:p>
            <a:r>
              <a:rPr lang="en-US" b="0" i="0" dirty="0">
                <a:solidFill>
                  <a:srgbClr val="111111"/>
                </a:solidFill>
                <a:effectLst/>
                <a:latin typeface="Arial" panose="020B0604020202020204" pitchFamily="34" charset="0"/>
              </a:rPr>
              <a:t>The Waste Electric and Electronic Equipment (WEEE) Regulations 2013 (see </a:t>
            </a:r>
            <a:r>
              <a:rPr lang="en-US" dirty="0"/>
              <a:t>WEEE Regulations 2013 Government Guidance Note updated March 2014 (publishing.service.gov.uk)) state how electrical equipment must be safely disposed of.</a:t>
            </a:r>
          </a:p>
          <a:p>
            <a:r>
              <a:rPr lang="en-US" b="0" i="0" dirty="0">
                <a:solidFill>
                  <a:srgbClr val="111111"/>
                </a:solidFill>
                <a:effectLst/>
                <a:latin typeface="Arial" panose="020B0604020202020204" pitchFamily="34" charset="0"/>
              </a:rPr>
              <a:t>Every year, an estimated 2 million </a:t>
            </a:r>
            <a:r>
              <a:rPr lang="en-US" b="0" i="0" dirty="0" err="1">
                <a:solidFill>
                  <a:srgbClr val="111111"/>
                </a:solidFill>
                <a:effectLst/>
                <a:latin typeface="Arial" panose="020B0604020202020204" pitchFamily="34" charset="0"/>
              </a:rPr>
              <a:t>tonnes</a:t>
            </a:r>
            <a:r>
              <a:rPr lang="en-US" b="0" i="0" dirty="0">
                <a:solidFill>
                  <a:srgbClr val="111111"/>
                </a:solidFill>
                <a:effectLst/>
                <a:latin typeface="Arial" panose="020B0604020202020204" pitchFamily="34" charset="0"/>
              </a:rPr>
              <a:t> of WEEE items are discarded by householders and companies in the UK. WEEE includes most products that have a plug or need a battery.</a:t>
            </a:r>
          </a:p>
          <a:p>
            <a:pPr algn="l" fontAlgn="base"/>
            <a:r>
              <a:rPr lang="en-US" b="0" i="0" dirty="0">
                <a:solidFill>
                  <a:srgbClr val="111111"/>
                </a:solidFill>
                <a:effectLst/>
                <a:latin typeface="Arial" panose="020B0604020202020204" pitchFamily="34" charset="0"/>
              </a:rPr>
              <a:t>WEEE recycling poses health risks that need to be managed. For example, exposure to substances released during processing (such as mercury released from fluorescent tubes) can be dangerous. The exact treatment of WEEE can vary enormously according to the category of WEEE and the technology that is used to dispose of it.</a:t>
            </a:r>
          </a:p>
          <a:p>
            <a:endParaRPr lang="en-US" b="0" i="0" dirty="0">
              <a:solidFill>
                <a:srgbClr val="111111"/>
              </a:solidFill>
              <a:effectLst/>
              <a:latin typeface="Arial" panose="020B0604020202020204" pitchFamily="34" charset="0"/>
            </a:endParaRPr>
          </a:p>
          <a:p>
            <a:endParaRPr lang="en-GB" dirty="0"/>
          </a:p>
        </p:txBody>
      </p:sp>
    </p:spTree>
    <p:extLst>
      <p:ext uri="{BB962C8B-B14F-4D97-AF65-F5344CB8AC3E}">
        <p14:creationId xmlns:p14="http://schemas.microsoft.com/office/powerpoint/2010/main" val="202321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164F58-7928-4873-B357-7892C1A08C66}"/>
              </a:ext>
            </a:extLst>
          </p:cNvPr>
          <p:cNvSpPr>
            <a:spLocks noGrp="1"/>
          </p:cNvSpPr>
          <p:nvPr>
            <p:ph type="title"/>
          </p:nvPr>
        </p:nvSpPr>
        <p:spPr/>
        <p:txBody>
          <a:bodyPr/>
          <a:lstStyle/>
          <a:p>
            <a:r>
              <a:rPr lang="en-GB" dirty="0"/>
              <a:t>What is covered by WEEE?</a:t>
            </a:r>
          </a:p>
        </p:txBody>
      </p:sp>
      <p:sp>
        <p:nvSpPr>
          <p:cNvPr id="3" name="Content Placeholder 2">
            <a:extLst>
              <a:ext uri="{FF2B5EF4-FFF2-40B4-BE49-F238E27FC236}">
                <a16:creationId xmlns:a16="http://schemas.microsoft.com/office/drawing/2014/main" id="{A21D9968-6BF8-4B7D-BB57-5CEC9A98B7FC}"/>
              </a:ext>
            </a:extLst>
          </p:cNvPr>
          <p:cNvSpPr>
            <a:spLocks noGrp="1"/>
          </p:cNvSpPr>
          <p:nvPr>
            <p:ph sz="quarter" idx="10"/>
          </p:nvPr>
        </p:nvSpPr>
        <p:spPr/>
        <p:txBody>
          <a:bodyPr>
            <a:normAutofit fontScale="92500" lnSpcReduction="20000"/>
          </a:bodyPr>
          <a:lstStyle/>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Large household appliances e.g. washing machines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Small household appliances e.g. toasters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IT and telecommunications equipment – e.g. personal computers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Consumer equipment e.g. televisions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Lighting equipment e.g. straight and compact fluorescent tubes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Electrical and electronic tools e.g. power tools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Toys, leisure and sports equipment e.g. games consoles </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Medical devices e.g. (non-infected) dialysis machines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Monitoring and control equipment e.g. smoke detectors</a:t>
            </a:r>
          </a:p>
          <a:p>
            <a:pPr marL="342900" indent="-342900" algn="l" fontAlgn="base">
              <a:lnSpc>
                <a:spcPct val="100000"/>
              </a:lnSpc>
              <a:buFont typeface="+mj-lt"/>
              <a:buAutoNum type="arabicPeriod"/>
            </a:pPr>
            <a:r>
              <a:rPr lang="en-US" sz="1600" b="0" i="0" dirty="0">
                <a:solidFill>
                  <a:srgbClr val="111111"/>
                </a:solidFill>
                <a:effectLst/>
                <a:latin typeface="Arial" panose="020B0604020202020204" pitchFamily="34" charset="0"/>
              </a:rPr>
              <a:t>Automatic dispensers e.g. hot drink dispensers</a:t>
            </a:r>
            <a:endParaRPr lang="en-GB" dirty="0"/>
          </a:p>
        </p:txBody>
      </p:sp>
      <p:pic>
        <p:nvPicPr>
          <p:cNvPr id="5" name="Picture 4">
            <a:extLst>
              <a:ext uri="{FF2B5EF4-FFF2-40B4-BE49-F238E27FC236}">
                <a16:creationId xmlns:a16="http://schemas.microsoft.com/office/drawing/2014/main" id="{F38F8106-A6FB-487B-AF24-13A514D056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04248" y="1373981"/>
            <a:ext cx="2033016" cy="3048000"/>
          </a:xfrm>
          <a:prstGeom prst="rect">
            <a:avLst/>
          </a:prstGeom>
        </p:spPr>
      </p:pic>
    </p:spTree>
    <p:extLst>
      <p:ext uri="{BB962C8B-B14F-4D97-AF65-F5344CB8AC3E}">
        <p14:creationId xmlns:p14="http://schemas.microsoft.com/office/powerpoint/2010/main" val="426296134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440FE4-BD25-4433-95F6-80A3A1AC5FB6}"/>
              </a:ext>
            </a:extLst>
          </p:cNvPr>
          <p:cNvSpPr>
            <a:spLocks noGrp="1"/>
          </p:cNvSpPr>
          <p:nvPr>
            <p:ph type="title"/>
          </p:nvPr>
        </p:nvSpPr>
        <p:spPr/>
        <p:txBody>
          <a:bodyPr/>
          <a:lstStyle/>
          <a:p>
            <a:r>
              <a:rPr lang="en-GB" dirty="0"/>
              <a:t>F gases</a:t>
            </a:r>
          </a:p>
        </p:txBody>
      </p:sp>
      <p:sp>
        <p:nvSpPr>
          <p:cNvPr id="3" name="Content Placeholder 2">
            <a:extLst>
              <a:ext uri="{FF2B5EF4-FFF2-40B4-BE49-F238E27FC236}">
                <a16:creationId xmlns:a16="http://schemas.microsoft.com/office/drawing/2014/main" id="{D0DD3795-1AFB-442F-B1D0-19DA430A3986}"/>
              </a:ext>
            </a:extLst>
          </p:cNvPr>
          <p:cNvSpPr>
            <a:spLocks noGrp="1"/>
          </p:cNvSpPr>
          <p:nvPr>
            <p:ph sz="quarter" idx="10"/>
          </p:nvPr>
        </p:nvSpPr>
        <p:spPr>
          <a:xfrm>
            <a:off x="454951" y="1390588"/>
            <a:ext cx="8229600" cy="4248000"/>
          </a:xfrm>
        </p:spPr>
        <p:txBody>
          <a:bodyPr/>
          <a:lstStyle/>
          <a:p>
            <a:pPr algn="l"/>
            <a:r>
              <a:rPr lang="en-GB" b="0" i="0" dirty="0">
                <a:solidFill>
                  <a:srgbClr val="0B0C0C"/>
                </a:solidFill>
                <a:effectLst/>
                <a:latin typeface="+mj-lt"/>
              </a:rPr>
              <a:t>Fluorinated greenhouse gases (F gases) include hydrofluorocarbons (HFCs), perfluorocarbons (PFCs) and sulphur hexafluoride (SF6).</a:t>
            </a:r>
          </a:p>
          <a:p>
            <a:pPr algn="l"/>
            <a:r>
              <a:rPr lang="en-US" b="0" i="0" dirty="0">
                <a:solidFill>
                  <a:srgbClr val="0B0C0C"/>
                </a:solidFill>
                <a:effectLst/>
                <a:latin typeface="+mj-lt"/>
              </a:rPr>
              <a:t>It is against the law to let F gases get into the atmosphere on purpose when </a:t>
            </a:r>
            <a:r>
              <a:rPr lang="en-US" dirty="0">
                <a:solidFill>
                  <a:srgbClr val="0B0C0C"/>
                </a:solidFill>
                <a:latin typeface="+mj-lt"/>
              </a:rPr>
              <a:t>this</a:t>
            </a:r>
            <a:r>
              <a:rPr lang="en-US" b="0" i="0" dirty="0">
                <a:solidFill>
                  <a:srgbClr val="0B0C0C"/>
                </a:solidFill>
                <a:effectLst/>
                <a:latin typeface="+mj-lt"/>
              </a:rPr>
              <a:t> is not technically necessary because of the environmental harm it can do </a:t>
            </a:r>
            <a:r>
              <a:rPr lang="en-US" dirty="0">
                <a:solidFill>
                  <a:srgbClr val="0B0C0C"/>
                </a:solidFill>
                <a:latin typeface="+mj-lt"/>
              </a:rPr>
              <a:t>by</a:t>
            </a:r>
            <a:r>
              <a:rPr lang="en-US" b="0" i="0" dirty="0">
                <a:solidFill>
                  <a:srgbClr val="0B0C0C"/>
                </a:solidFill>
                <a:effectLst/>
                <a:latin typeface="+mj-lt"/>
              </a:rPr>
              <a:t> contributing to the greenhouse effect.</a:t>
            </a:r>
            <a:r>
              <a:rPr lang="en-GB" b="0" i="0" dirty="0">
                <a:solidFill>
                  <a:srgbClr val="0B0C0C"/>
                </a:solidFill>
                <a:effectLst/>
                <a:latin typeface="+mj-lt"/>
              </a:rPr>
              <a:t>There is strict guidance for anyone who services equipment, </a:t>
            </a:r>
            <a:r>
              <a:rPr lang="en-GB" dirty="0">
                <a:solidFill>
                  <a:srgbClr val="0B0C0C"/>
                </a:solidFill>
                <a:latin typeface="+mj-lt"/>
              </a:rPr>
              <a:t>such as</a:t>
            </a:r>
            <a:r>
              <a:rPr lang="en-GB" b="0" i="0" dirty="0">
                <a:solidFill>
                  <a:srgbClr val="0B0C0C"/>
                </a:solidFill>
                <a:effectLst/>
                <a:latin typeface="+mj-lt"/>
              </a:rPr>
              <a:t> refrigeration and air conditioning systems, that contains F gases. This guidance covers how to safely dispose of and decommission this equipment. </a:t>
            </a:r>
          </a:p>
          <a:p>
            <a:pPr algn="l"/>
            <a:r>
              <a:rPr lang="en-US" b="0" i="0" dirty="0">
                <a:solidFill>
                  <a:srgbClr val="0B0C0C"/>
                </a:solidFill>
                <a:effectLst/>
                <a:latin typeface="+mj-lt"/>
              </a:rPr>
              <a:t>The </a:t>
            </a:r>
            <a:r>
              <a:rPr lang="en-US" dirty="0">
                <a:solidFill>
                  <a:srgbClr val="0B0C0C"/>
                </a:solidFill>
                <a:latin typeface="+mj-lt"/>
              </a:rPr>
              <a:t>law states that </a:t>
            </a:r>
            <a:r>
              <a:rPr lang="en-US" b="0" i="0" dirty="0">
                <a:solidFill>
                  <a:srgbClr val="0B0C0C"/>
                </a:solidFill>
                <a:effectLst/>
                <a:latin typeface="+mj-lt"/>
              </a:rPr>
              <a:t>F gases should be recovered from equipment </a:t>
            </a:r>
            <a:r>
              <a:rPr lang="en-US" dirty="0">
                <a:solidFill>
                  <a:srgbClr val="0B0C0C"/>
                </a:solidFill>
                <a:latin typeface="+mj-lt"/>
              </a:rPr>
              <a:t>when</a:t>
            </a:r>
            <a:r>
              <a:rPr lang="en-US" b="0" i="0" dirty="0">
                <a:solidFill>
                  <a:srgbClr val="0B0C0C"/>
                </a:solidFill>
                <a:effectLst/>
                <a:latin typeface="+mj-lt"/>
              </a:rPr>
              <a:t> technically feasible and if the cost of doing so is proportionate (i.e. if the cost is worth it for the benefit to the environment). </a:t>
            </a:r>
            <a:r>
              <a:rPr lang="en-US" dirty="0">
                <a:solidFill>
                  <a:srgbClr val="0B0C0C"/>
                </a:solidFill>
                <a:latin typeface="+mj-lt"/>
              </a:rPr>
              <a:t>T</a:t>
            </a:r>
            <a:r>
              <a:rPr lang="en-US" b="0" i="0" dirty="0">
                <a:solidFill>
                  <a:srgbClr val="0B0C0C"/>
                </a:solidFill>
                <a:effectLst/>
                <a:latin typeface="+mj-lt"/>
              </a:rPr>
              <a:t>he whole unit may need to </a:t>
            </a:r>
            <a:r>
              <a:rPr lang="en-US" dirty="0">
                <a:solidFill>
                  <a:srgbClr val="0B0C0C"/>
                </a:solidFill>
                <a:latin typeface="+mj-lt"/>
              </a:rPr>
              <a:t>be sent </a:t>
            </a:r>
            <a:r>
              <a:rPr lang="en-US" b="0" i="0" dirty="0">
                <a:solidFill>
                  <a:srgbClr val="0B0C0C"/>
                </a:solidFill>
                <a:effectLst/>
                <a:latin typeface="+mj-lt"/>
              </a:rPr>
              <a:t>to a </a:t>
            </a:r>
            <a:r>
              <a:rPr lang="en-US" b="0" i="0" dirty="0">
                <a:effectLst/>
                <a:latin typeface="+mj-lt"/>
              </a:rPr>
              <a:t>licensed waste facility using a registered waste carrier.</a:t>
            </a:r>
          </a:p>
          <a:p>
            <a:endParaRPr lang="en-GB" dirty="0"/>
          </a:p>
        </p:txBody>
      </p:sp>
    </p:spTree>
    <p:extLst>
      <p:ext uri="{BB962C8B-B14F-4D97-AF65-F5344CB8AC3E}">
        <p14:creationId xmlns:p14="http://schemas.microsoft.com/office/powerpoint/2010/main" val="1981582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Site waste management plan  </a:t>
            </a:r>
          </a:p>
        </p:txBody>
      </p:sp>
      <p:sp>
        <p:nvSpPr>
          <p:cNvPr id="2" name="Rectangle 1"/>
          <p:cNvSpPr/>
          <p:nvPr/>
        </p:nvSpPr>
        <p:spPr>
          <a:xfrm>
            <a:off x="433131" y="1590929"/>
            <a:ext cx="4648877" cy="2862322"/>
          </a:xfrm>
          <a:prstGeom prst="rect">
            <a:avLst/>
          </a:prstGeom>
        </p:spPr>
        <p:txBody>
          <a:bodyPr wrap="square">
            <a:spAutoFit/>
          </a:bodyPr>
          <a:lstStyle/>
          <a:p>
            <a:r>
              <a:rPr lang="en-GB" dirty="0"/>
              <a:t>A site waste management plan (SWMP) is an effective way to monitor and control the waste produced on a construction project. A client should work in conjunction with the principal contractor to produce a SWMP and may appoint them to do so on their behalf.  </a:t>
            </a:r>
          </a:p>
          <a:p>
            <a:endParaRPr lang="en-GB" dirty="0"/>
          </a:p>
        </p:txBody>
      </p:sp>
      <p:sp>
        <p:nvSpPr>
          <p:cNvPr id="3" name="TextBox 2"/>
          <p:cNvSpPr txBox="1"/>
          <p:nvPr/>
        </p:nvSpPr>
        <p:spPr>
          <a:xfrm>
            <a:off x="427179" y="4401813"/>
            <a:ext cx="8465301" cy="1938992"/>
          </a:xfrm>
          <a:prstGeom prst="rect">
            <a:avLst/>
          </a:prstGeom>
          <a:noFill/>
        </p:spPr>
        <p:txBody>
          <a:bodyPr wrap="square" rtlCol="0">
            <a:spAutoFit/>
          </a:bodyPr>
          <a:lstStyle/>
          <a:p>
            <a:r>
              <a:rPr lang="en-GB" dirty="0"/>
              <a:t>The SWMP should identify how materials will be managed and disposed of during the construction phase. It should also identify how reuse and recycling of materials will be implemented. It involves accurately estimating how much of each type of waste is likely to be produced and the percentage that can be reused or recycled. </a:t>
            </a:r>
          </a:p>
          <a:p>
            <a:endParaRPr lang="en-GB" dirty="0"/>
          </a:p>
        </p:txBody>
      </p:sp>
      <p:pic>
        <p:nvPicPr>
          <p:cNvPr id="6" name="Picture 5" descr="Text&#10;&#10;Description automatically generated">
            <a:extLst>
              <a:ext uri="{FF2B5EF4-FFF2-40B4-BE49-F238E27FC236}">
                <a16:creationId xmlns:a16="http://schemas.microsoft.com/office/drawing/2014/main" id="{07040C0F-E651-4C39-9AD8-399CD834E80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56284" y="1812144"/>
            <a:ext cx="3330516" cy="2221454"/>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Site waste management plan</a:t>
            </a:r>
          </a:p>
        </p:txBody>
      </p:sp>
      <p:sp>
        <p:nvSpPr>
          <p:cNvPr id="4" name="TextBox 3"/>
          <p:cNvSpPr txBox="1"/>
          <p:nvPr/>
        </p:nvSpPr>
        <p:spPr>
          <a:xfrm>
            <a:off x="390364" y="1606971"/>
            <a:ext cx="8646132" cy="1631216"/>
          </a:xfrm>
          <a:prstGeom prst="rect">
            <a:avLst/>
          </a:prstGeom>
          <a:noFill/>
        </p:spPr>
        <p:txBody>
          <a:bodyPr wrap="square" rtlCol="0">
            <a:spAutoFit/>
          </a:bodyPr>
          <a:lstStyle/>
          <a:p>
            <a:r>
              <a:rPr lang="en-GB" dirty="0"/>
              <a:t>It is a joint responsibility of both the client and principal contractor to ensure that an SWMP is in place prior to construction works commencing. Although, since 2014, an SWMP is no longer a legal requirement, it is still best practice have one and it reflects positively on a company. </a:t>
            </a:r>
          </a:p>
          <a:p>
            <a:endParaRPr lang="en-GB" dirty="0"/>
          </a:p>
        </p:txBody>
      </p:sp>
      <p:sp>
        <p:nvSpPr>
          <p:cNvPr id="5" name="TextBox 4"/>
          <p:cNvSpPr txBox="1"/>
          <p:nvPr/>
        </p:nvSpPr>
        <p:spPr>
          <a:xfrm>
            <a:off x="330865" y="3034537"/>
            <a:ext cx="848960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Hold suitable site inductions, information and training to all workers to ensure that the plan is implemented.</a:t>
            </a:r>
          </a:p>
        </p:txBody>
      </p:sp>
      <p:sp>
        <p:nvSpPr>
          <p:cNvPr id="6" name="TextBox 5"/>
          <p:cNvSpPr txBox="1"/>
          <p:nvPr/>
        </p:nvSpPr>
        <p:spPr>
          <a:xfrm>
            <a:off x="302264" y="3784425"/>
            <a:ext cx="78488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Update the plan as works progress to identify handling of waste.</a:t>
            </a:r>
          </a:p>
        </p:txBody>
      </p:sp>
      <p:sp>
        <p:nvSpPr>
          <p:cNvPr id="7" name="TextBox 6"/>
          <p:cNvSpPr txBox="1"/>
          <p:nvPr/>
        </p:nvSpPr>
        <p:spPr>
          <a:xfrm>
            <a:off x="316395" y="4596071"/>
            <a:ext cx="850407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all reasonable steps to prevent inappropriate and unauthorised disposal of waste.</a:t>
            </a:r>
          </a:p>
        </p:txBody>
      </p:sp>
      <p:sp>
        <p:nvSpPr>
          <p:cNvPr id="8" name="TextBox 7"/>
          <p:cNvSpPr txBox="1"/>
          <p:nvPr/>
        </p:nvSpPr>
        <p:spPr>
          <a:xfrm>
            <a:off x="316395" y="5445224"/>
            <a:ext cx="8994543"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Reflect on the effectiveness of the plan and set targets to provide information if differences occur. </a:t>
            </a:r>
          </a:p>
        </p:txBody>
      </p:sp>
    </p:spTree>
    <p:extLst>
      <p:ext uri="{BB962C8B-B14F-4D97-AF65-F5344CB8AC3E}">
        <p14:creationId xmlns:p14="http://schemas.microsoft.com/office/powerpoint/2010/main" val="160530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Waste management hierarchy </a:t>
            </a:r>
          </a:p>
        </p:txBody>
      </p:sp>
      <p:sp>
        <p:nvSpPr>
          <p:cNvPr id="6" name="Rectangle 5"/>
          <p:cNvSpPr/>
          <p:nvPr/>
        </p:nvSpPr>
        <p:spPr>
          <a:xfrm>
            <a:off x="457200" y="1772816"/>
            <a:ext cx="4186808" cy="4401205"/>
          </a:xfrm>
          <a:prstGeom prst="rect">
            <a:avLst/>
          </a:prstGeom>
        </p:spPr>
        <p:txBody>
          <a:bodyPr wrap="square">
            <a:spAutoFit/>
          </a:bodyPr>
          <a:lstStyle/>
          <a:p>
            <a:r>
              <a:rPr lang="en-GB" dirty="0">
                <a:solidFill>
                  <a:srgbClr val="303030"/>
                </a:solidFill>
                <a:latin typeface="+mn-lt"/>
              </a:rPr>
              <a:t>As a construction contractor, you are legally required to properly manage waste production and confirm that you are following the waste management hierarchy. This helps you to reduce, reuse, and recycle your waste before disposing of it. </a:t>
            </a:r>
          </a:p>
          <a:p>
            <a:endParaRPr lang="en-GB" dirty="0">
              <a:solidFill>
                <a:srgbClr val="303030"/>
              </a:solidFill>
              <a:latin typeface="+mn-lt"/>
            </a:endParaRPr>
          </a:p>
          <a:p>
            <a:r>
              <a:rPr lang="en-GB" dirty="0">
                <a:solidFill>
                  <a:srgbClr val="303030"/>
                </a:solidFill>
                <a:latin typeface="+mn-lt"/>
              </a:rPr>
              <a:t>This is crucial in order to help the UK to minimise its environmental impact and reduce the demand placed on landfill sites.</a:t>
            </a:r>
            <a:endParaRPr lang="en-GB" dirty="0">
              <a:latin typeface="+mn-lt"/>
            </a:endParaRPr>
          </a:p>
          <a:p>
            <a:endParaRPr lang="en-GB" dirty="0">
              <a:latin typeface="+mn-lt"/>
            </a:endParaRPr>
          </a:p>
        </p:txBody>
      </p:sp>
      <p:pic>
        <p:nvPicPr>
          <p:cNvPr id="3" name="Picture 2">
            <a:extLst>
              <a:ext uri="{FF2B5EF4-FFF2-40B4-BE49-F238E27FC236}">
                <a16:creationId xmlns:a16="http://schemas.microsoft.com/office/drawing/2014/main" id="{4476DA9F-C53B-440A-8C95-D21895584393}"/>
              </a:ext>
            </a:extLst>
          </p:cNvPr>
          <p:cNvPicPr>
            <a:picLocks noChangeAspect="1"/>
          </p:cNvPicPr>
          <p:nvPr/>
        </p:nvPicPr>
        <p:blipFill>
          <a:blip r:embed="rId2"/>
          <a:stretch>
            <a:fillRect/>
          </a:stretch>
        </p:blipFill>
        <p:spPr>
          <a:xfrm>
            <a:off x="4499992" y="1844824"/>
            <a:ext cx="4510462" cy="3528392"/>
          </a:xfrm>
          <a:prstGeom prst="rect">
            <a:avLst/>
          </a:prstGeom>
        </p:spPr>
      </p:pic>
    </p:spTree>
    <p:extLst>
      <p:ext uri="{BB962C8B-B14F-4D97-AF65-F5344CB8AC3E}">
        <p14:creationId xmlns:p14="http://schemas.microsoft.com/office/powerpoint/2010/main" val="28830146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Benefits of waste management   </a:t>
            </a:r>
          </a:p>
        </p:txBody>
      </p:sp>
      <p:sp>
        <p:nvSpPr>
          <p:cNvPr id="5" name="TextBox 4"/>
          <p:cNvSpPr txBox="1"/>
          <p:nvPr/>
        </p:nvSpPr>
        <p:spPr>
          <a:xfrm>
            <a:off x="323528" y="1628800"/>
            <a:ext cx="8568952" cy="1631216"/>
          </a:xfrm>
          <a:prstGeom prst="rect">
            <a:avLst/>
          </a:prstGeom>
          <a:noFill/>
        </p:spPr>
        <p:txBody>
          <a:bodyPr wrap="square" rtlCol="0">
            <a:spAutoFit/>
          </a:bodyPr>
          <a:lstStyle/>
          <a:p>
            <a:r>
              <a:rPr lang="en-GB" b="1" dirty="0"/>
              <a:t>Compliance </a:t>
            </a:r>
            <a:r>
              <a:rPr lang="en-GB" dirty="0"/>
              <a:t>– Under waste management regulations, it is a legal requirement to control waste and follow the waste management hierarchy. This applies to those who produce, import or export, carry or transport, keep or store, treat, or dispose of waste.</a:t>
            </a:r>
          </a:p>
          <a:p>
            <a:endParaRPr lang="en-GB" dirty="0"/>
          </a:p>
        </p:txBody>
      </p:sp>
      <p:sp>
        <p:nvSpPr>
          <p:cNvPr id="6" name="TextBox 5"/>
          <p:cNvSpPr txBox="1"/>
          <p:nvPr/>
        </p:nvSpPr>
        <p:spPr>
          <a:xfrm>
            <a:off x="323528" y="3120684"/>
            <a:ext cx="8640960" cy="1323439"/>
          </a:xfrm>
          <a:prstGeom prst="rect">
            <a:avLst/>
          </a:prstGeom>
          <a:noFill/>
        </p:spPr>
        <p:txBody>
          <a:bodyPr wrap="square" rtlCol="0">
            <a:spAutoFit/>
          </a:bodyPr>
          <a:lstStyle/>
          <a:p>
            <a:r>
              <a:rPr lang="en-GB" b="1" dirty="0"/>
              <a:t>Health and safety </a:t>
            </a:r>
            <a:r>
              <a:rPr lang="en-GB" dirty="0"/>
              <a:t>– Efficient waste management and segregation will help to reduce accidents. This will also prevent trip hazards associated with inappropriate storage of materials and products. </a:t>
            </a:r>
          </a:p>
          <a:p>
            <a:endParaRPr lang="en-GB" dirty="0"/>
          </a:p>
        </p:txBody>
      </p:sp>
      <p:sp>
        <p:nvSpPr>
          <p:cNvPr id="7" name="TextBox 6"/>
          <p:cNvSpPr txBox="1"/>
          <p:nvPr/>
        </p:nvSpPr>
        <p:spPr>
          <a:xfrm>
            <a:off x="323528" y="4437112"/>
            <a:ext cx="8496944" cy="1015663"/>
          </a:xfrm>
          <a:prstGeom prst="rect">
            <a:avLst/>
          </a:prstGeom>
          <a:noFill/>
        </p:spPr>
        <p:txBody>
          <a:bodyPr wrap="square" rtlCol="0">
            <a:spAutoFit/>
          </a:bodyPr>
          <a:lstStyle/>
          <a:p>
            <a:r>
              <a:rPr lang="en-GB" b="1" dirty="0"/>
              <a:t>Reduced costs </a:t>
            </a:r>
            <a:r>
              <a:rPr lang="en-GB" dirty="0"/>
              <a:t>– Costs can be reduced by reusing materials and by not wasting materials and then paying for them to be removed.  </a:t>
            </a:r>
          </a:p>
          <a:p>
            <a:endParaRPr lang="en-GB" dirty="0"/>
          </a:p>
        </p:txBody>
      </p:sp>
    </p:spTree>
    <p:extLst>
      <p:ext uri="{BB962C8B-B14F-4D97-AF65-F5344CB8AC3E}">
        <p14:creationId xmlns:p14="http://schemas.microsoft.com/office/powerpoint/2010/main" val="28002641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436442" y="1146540"/>
            <a:ext cx="8229600" cy="382588"/>
          </a:xfrm>
        </p:spPr>
        <p:txBody>
          <a:bodyPr/>
          <a:lstStyle/>
          <a:p>
            <a:r>
              <a:rPr lang="en-GB" dirty="0"/>
              <a:t>Benefits of waste management   </a:t>
            </a:r>
          </a:p>
        </p:txBody>
      </p:sp>
      <p:sp>
        <p:nvSpPr>
          <p:cNvPr id="5" name="TextBox 4"/>
          <p:cNvSpPr txBox="1"/>
          <p:nvPr/>
        </p:nvSpPr>
        <p:spPr>
          <a:xfrm>
            <a:off x="423810" y="1628800"/>
            <a:ext cx="8508547" cy="969496"/>
          </a:xfrm>
          <a:prstGeom prst="rect">
            <a:avLst/>
          </a:prstGeom>
          <a:noFill/>
        </p:spPr>
        <p:txBody>
          <a:bodyPr wrap="square" rtlCol="0">
            <a:spAutoFit/>
          </a:bodyPr>
          <a:lstStyle/>
          <a:p>
            <a:r>
              <a:rPr lang="en-GB" sz="1900" b="1" dirty="0"/>
              <a:t>Corporate social responsibility </a:t>
            </a:r>
            <a:r>
              <a:rPr lang="en-GB" sz="1900" dirty="0"/>
              <a:t>– Effectively managing waste to monitor and control how much you produce will help to protect our environment.   </a:t>
            </a:r>
          </a:p>
          <a:p>
            <a:endParaRPr lang="en-GB" sz="1900" dirty="0"/>
          </a:p>
        </p:txBody>
      </p:sp>
      <p:sp>
        <p:nvSpPr>
          <p:cNvPr id="6" name="TextBox 5"/>
          <p:cNvSpPr txBox="1"/>
          <p:nvPr/>
        </p:nvSpPr>
        <p:spPr>
          <a:xfrm>
            <a:off x="395838" y="5080518"/>
            <a:ext cx="8564490" cy="1261884"/>
          </a:xfrm>
          <a:prstGeom prst="rect">
            <a:avLst/>
          </a:prstGeom>
          <a:noFill/>
        </p:spPr>
        <p:txBody>
          <a:bodyPr wrap="square" rtlCol="0">
            <a:spAutoFit/>
          </a:bodyPr>
          <a:lstStyle/>
          <a:p>
            <a:r>
              <a:rPr lang="en-GB" sz="1900" b="1" dirty="0"/>
              <a:t>Improved reputation </a:t>
            </a:r>
            <a:r>
              <a:rPr lang="en-GB" sz="1900" dirty="0"/>
              <a:t>– Having a reputation for good waste management can have a positive impact on a company's reputation within the industry and with clients, which may lead to more work. </a:t>
            </a:r>
          </a:p>
          <a:p>
            <a:endParaRPr lang="en-GB" sz="1900" dirty="0"/>
          </a:p>
        </p:txBody>
      </p:sp>
      <p:sp>
        <p:nvSpPr>
          <p:cNvPr id="2" name="TextBox 1">
            <a:extLst>
              <a:ext uri="{FF2B5EF4-FFF2-40B4-BE49-F238E27FC236}">
                <a16:creationId xmlns:a16="http://schemas.microsoft.com/office/drawing/2014/main" id="{35B5A1C1-F520-48C3-B0C6-1C10E4B17A69}"/>
              </a:ext>
            </a:extLst>
          </p:cNvPr>
          <p:cNvSpPr txBox="1"/>
          <p:nvPr/>
        </p:nvSpPr>
        <p:spPr>
          <a:xfrm>
            <a:off x="379145" y="2405580"/>
            <a:ext cx="4453822" cy="2739211"/>
          </a:xfrm>
          <a:prstGeom prst="rect">
            <a:avLst/>
          </a:prstGeom>
          <a:noFill/>
        </p:spPr>
        <p:txBody>
          <a:bodyPr wrap="square" rtlCol="0">
            <a:spAutoFit/>
          </a:bodyPr>
          <a:lstStyle/>
          <a:p>
            <a:r>
              <a:rPr lang="en-GB" sz="1900" b="1" dirty="0"/>
              <a:t>Promoting a circular economy </a:t>
            </a:r>
            <a:r>
              <a:rPr lang="en-GB" sz="1900" dirty="0"/>
              <a:t>–</a:t>
            </a:r>
            <a:r>
              <a:rPr lang="en-GB" sz="1900" b="1" dirty="0"/>
              <a:t> </a:t>
            </a:r>
            <a:r>
              <a:rPr lang="en-GB" sz="1900" dirty="0"/>
              <a:t>A circular economy designs out waste and pollution (uses less in the first place), keeps products and material in use (through recycling) and aims to regenerate natural systems (protecting the environment). Managing waste with care can contribute to these goals.</a:t>
            </a:r>
            <a:endParaRPr lang="en-US" sz="1900" b="0" i="0" dirty="0">
              <a:solidFill>
                <a:srgbClr val="333333"/>
              </a:solidFill>
              <a:effectLst/>
              <a:latin typeface="proxima-nova"/>
            </a:endParaRPr>
          </a:p>
          <a:p>
            <a:endParaRPr lang="en-GB" dirty="0"/>
          </a:p>
        </p:txBody>
      </p:sp>
      <p:pic>
        <p:nvPicPr>
          <p:cNvPr id="7" name="Picture 6" descr="A picture containing text, businesscard, screenshot&#10;&#10;Description automatically generated">
            <a:extLst>
              <a:ext uri="{FF2B5EF4-FFF2-40B4-BE49-F238E27FC236}">
                <a16:creationId xmlns:a16="http://schemas.microsoft.com/office/drawing/2014/main" id="{E3F1CE6E-0ABC-422B-BBB6-19C8208CABD2}"/>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832967" y="2622730"/>
            <a:ext cx="4072326" cy="2130140"/>
          </a:xfrm>
          <a:prstGeom prst="rect">
            <a:avLst/>
          </a:prstGeom>
        </p:spPr>
      </p:pic>
    </p:spTree>
    <p:extLst>
      <p:ext uri="{BB962C8B-B14F-4D97-AF65-F5344CB8AC3E}">
        <p14:creationId xmlns:p14="http://schemas.microsoft.com/office/powerpoint/2010/main" val="35321127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Common types of construction waste</a:t>
            </a:r>
          </a:p>
        </p:txBody>
      </p:sp>
      <p:sp>
        <p:nvSpPr>
          <p:cNvPr id="4" name="TextBox 3"/>
          <p:cNvSpPr txBox="1"/>
          <p:nvPr/>
        </p:nvSpPr>
        <p:spPr>
          <a:xfrm>
            <a:off x="323528" y="1628800"/>
            <a:ext cx="4824536"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Concrete, bricks, tiles, cement</a:t>
            </a:r>
          </a:p>
          <a:p>
            <a:pPr marL="342900" indent="-342900">
              <a:buClr>
                <a:srgbClr val="0077E3"/>
              </a:buClr>
              <a:buFont typeface="Arial" panose="020B0604020202020204" pitchFamily="34" charset="0"/>
              <a:buChar char="•"/>
            </a:pPr>
            <a:r>
              <a:rPr lang="en-GB" dirty="0"/>
              <a:t>Wood, glass, plastic</a:t>
            </a:r>
          </a:p>
          <a:p>
            <a:pPr marL="342900" indent="-342900">
              <a:buClr>
                <a:srgbClr val="0077E3"/>
              </a:buClr>
              <a:buFont typeface="Arial" panose="020B0604020202020204" pitchFamily="34" charset="0"/>
              <a:buChar char="•"/>
            </a:pPr>
            <a:r>
              <a:rPr lang="en-GB" dirty="0"/>
              <a:t>Soil and stones</a:t>
            </a:r>
          </a:p>
          <a:p>
            <a:pPr marL="342900" indent="-342900">
              <a:buClr>
                <a:srgbClr val="0077E3"/>
              </a:buClr>
              <a:buFont typeface="Arial" panose="020B0604020202020204" pitchFamily="34" charset="0"/>
              <a:buChar char="•"/>
            </a:pPr>
            <a:r>
              <a:rPr lang="en-GB" dirty="0"/>
              <a:t>Paints and varnishes</a:t>
            </a:r>
          </a:p>
          <a:p>
            <a:pPr marL="342900" indent="-342900">
              <a:buClr>
                <a:srgbClr val="0077E3"/>
              </a:buClr>
              <a:buFont typeface="Arial" panose="020B0604020202020204" pitchFamily="34" charset="0"/>
              <a:buChar char="•"/>
            </a:pPr>
            <a:r>
              <a:rPr lang="en-GB" dirty="0"/>
              <a:t>Adhesives and sealants</a:t>
            </a:r>
          </a:p>
          <a:p>
            <a:pPr marL="342900" indent="-342900">
              <a:buFont typeface="Arial" panose="020B0604020202020204" pitchFamily="34" charset="0"/>
              <a:buChar char="•"/>
            </a:pPr>
            <a:endParaRPr lang="en-GB" dirty="0"/>
          </a:p>
        </p:txBody>
      </p:sp>
      <p:sp>
        <p:nvSpPr>
          <p:cNvPr id="3" name="TextBox 2">
            <a:extLst>
              <a:ext uri="{FF2B5EF4-FFF2-40B4-BE49-F238E27FC236}">
                <a16:creationId xmlns:a16="http://schemas.microsoft.com/office/drawing/2014/main" id="{25B5B60D-E7E8-47D4-99CC-1B32B8C3EE69}"/>
              </a:ext>
            </a:extLst>
          </p:cNvPr>
          <p:cNvSpPr txBox="1"/>
          <p:nvPr/>
        </p:nvSpPr>
        <p:spPr>
          <a:xfrm>
            <a:off x="457200" y="3362990"/>
            <a:ext cx="8075240" cy="3170099"/>
          </a:xfrm>
          <a:prstGeom prst="rect">
            <a:avLst/>
          </a:prstGeom>
          <a:noFill/>
        </p:spPr>
        <p:txBody>
          <a:bodyPr wrap="square" rtlCol="0">
            <a:spAutoFit/>
          </a:bodyPr>
          <a:lstStyle/>
          <a:p>
            <a:r>
              <a:rPr lang="en-US" b="0" i="0" dirty="0">
                <a:effectLst/>
                <a:latin typeface="+mn-lt"/>
              </a:rPr>
              <a:t>Certain forms of waste must be kept separate from the general waste streams for various safety reasons. As a waste producer, it is your responsibility to prevent this waste from entering the general waste stream by using specialist waste disposal services.</a:t>
            </a:r>
          </a:p>
          <a:p>
            <a:r>
              <a:rPr lang="en-US" dirty="0">
                <a:latin typeface="+mn-lt"/>
              </a:rPr>
              <a:t>Specialist waste management companies can be contracted to dispose of waste safely (Special Waste Regulations 1996). Waste carriers who transport waste and dealers or brokers who sell waste for disposal must be registered with the government and hold a waste carrier’s </a:t>
            </a:r>
            <a:r>
              <a:rPr lang="en-US" dirty="0" err="1">
                <a:latin typeface="+mn-lt"/>
              </a:rPr>
              <a:t>licence</a:t>
            </a:r>
            <a:r>
              <a:rPr lang="en-US" dirty="0">
                <a:latin typeface="+mn-lt"/>
              </a:rPr>
              <a:t>. </a:t>
            </a:r>
            <a:endParaRPr lang="en-GB" dirty="0">
              <a:latin typeface="+mn-lt"/>
            </a:endParaRPr>
          </a:p>
          <a:p>
            <a:endParaRPr lang="en-GB" dirty="0">
              <a:latin typeface="+mn-lt"/>
            </a:endParaRPr>
          </a:p>
        </p:txBody>
      </p:sp>
      <p:pic>
        <p:nvPicPr>
          <p:cNvPr id="10" name="Picture 9" descr="A red truck on the side of a road&#10;&#10;Description automatically generated with medium confidence">
            <a:extLst>
              <a:ext uri="{FF2B5EF4-FFF2-40B4-BE49-F238E27FC236}">
                <a16:creationId xmlns:a16="http://schemas.microsoft.com/office/drawing/2014/main" id="{565C55D4-E6FF-4FF6-8946-698E34925D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26560" y="1008000"/>
            <a:ext cx="2160240" cy="2039815"/>
          </a:xfrm>
          <a:prstGeom prst="rect">
            <a:avLst/>
          </a:prstGeom>
        </p:spPr>
      </p:pic>
    </p:spTree>
    <p:extLst>
      <p:ext uri="{BB962C8B-B14F-4D97-AF65-F5344CB8AC3E}">
        <p14:creationId xmlns:p14="http://schemas.microsoft.com/office/powerpoint/2010/main" val="3992349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Recycling</a:t>
            </a:r>
          </a:p>
        </p:txBody>
      </p:sp>
      <p:pic>
        <p:nvPicPr>
          <p:cNvPr id="5" name="Picture 4">
            <a:extLst>
              <a:ext uri="{FF2B5EF4-FFF2-40B4-BE49-F238E27FC236}">
                <a16:creationId xmlns:a16="http://schemas.microsoft.com/office/drawing/2014/main" id="{10149E9A-3B6E-466D-B532-B68E2E22D533}"/>
              </a:ext>
            </a:extLst>
          </p:cNvPr>
          <p:cNvPicPr>
            <a:picLocks noChangeAspect="1"/>
          </p:cNvPicPr>
          <p:nvPr/>
        </p:nvPicPr>
        <p:blipFill>
          <a:blip r:embed="rId2"/>
          <a:stretch>
            <a:fillRect/>
          </a:stretch>
        </p:blipFill>
        <p:spPr>
          <a:xfrm>
            <a:off x="755576" y="1390588"/>
            <a:ext cx="6912768" cy="4346857"/>
          </a:xfrm>
          <a:prstGeom prst="rect">
            <a:avLst/>
          </a:prstGeom>
        </p:spPr>
      </p:pic>
    </p:spTree>
    <p:extLst>
      <p:ext uri="{BB962C8B-B14F-4D97-AF65-F5344CB8AC3E}">
        <p14:creationId xmlns:p14="http://schemas.microsoft.com/office/powerpoint/2010/main" val="540124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Waste classification and transfer notes</a:t>
            </a:r>
          </a:p>
        </p:txBody>
      </p:sp>
      <p:sp>
        <p:nvSpPr>
          <p:cNvPr id="4" name="TextBox 3"/>
          <p:cNvSpPr txBox="1"/>
          <p:nvPr/>
        </p:nvSpPr>
        <p:spPr>
          <a:xfrm>
            <a:off x="394927" y="3645024"/>
            <a:ext cx="8579296" cy="1015663"/>
          </a:xfrm>
          <a:prstGeom prst="rect">
            <a:avLst/>
          </a:prstGeom>
          <a:noFill/>
        </p:spPr>
        <p:txBody>
          <a:bodyPr wrap="square" rtlCol="0">
            <a:spAutoFit/>
          </a:bodyPr>
          <a:lstStyle/>
          <a:p>
            <a:r>
              <a:rPr lang="en-GB" dirty="0"/>
              <a:t>For each load of non-hazardous waste, you must have a waste transfer note. The purpose of a waste transfer note is to outline information about the waste and how it will be disposed of. </a:t>
            </a:r>
          </a:p>
        </p:txBody>
      </p:sp>
      <p:sp>
        <p:nvSpPr>
          <p:cNvPr id="5" name="Rectangle 4"/>
          <p:cNvSpPr/>
          <p:nvPr/>
        </p:nvSpPr>
        <p:spPr>
          <a:xfrm>
            <a:off x="395536" y="2008486"/>
            <a:ext cx="8147248" cy="1631216"/>
          </a:xfrm>
          <a:prstGeom prst="rect">
            <a:avLst/>
          </a:prstGeom>
        </p:spPr>
        <p:txBody>
          <a:bodyPr wrap="square">
            <a:spAutoFit/>
          </a:bodyPr>
          <a:lstStyle/>
          <a:p>
            <a:r>
              <a:rPr lang="en-GB" dirty="0">
                <a:solidFill>
                  <a:srgbClr val="303030"/>
                </a:solidFill>
                <a:latin typeface="+mn-lt"/>
              </a:rPr>
              <a:t>Before you can send off waste for recycling or disposal, you must create a classification description for it. This helps you to decide how to handle the waste and provide the necessary paperwork for waste contractors. </a:t>
            </a:r>
            <a:endParaRPr lang="en-GB" dirty="0">
              <a:latin typeface="+mn-lt"/>
            </a:endParaRPr>
          </a:p>
          <a:p>
            <a:endParaRPr lang="en-GB" dirty="0">
              <a:latin typeface="+mn-lt"/>
            </a:endParaRPr>
          </a:p>
        </p:txBody>
      </p:sp>
    </p:spTree>
    <p:extLst>
      <p:ext uri="{BB962C8B-B14F-4D97-AF65-F5344CB8AC3E}">
        <p14:creationId xmlns:p14="http://schemas.microsoft.com/office/powerpoint/2010/main" val="28090034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D000230-8228-4D5B-9E51-C242587E653D}">
  <ds:schemaRefs>
    <ds:schemaRef ds:uri="http://schemas.microsoft.com/sharepoint/v3/contenttype/forms"/>
  </ds:schemaRefs>
</ds:datastoreItem>
</file>

<file path=customXml/itemProps2.xml><?xml version="1.0" encoding="utf-8"?>
<ds:datastoreItem xmlns:ds="http://schemas.openxmlformats.org/officeDocument/2006/customXml" ds:itemID="{AEEEDCA7-54EF-4D02-B527-34D364CC10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7369F48-F341-4F1B-8FB6-3B4CE9A6DA5A}">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TotalTime>
  <Words>1382</Words>
  <Application>Microsoft Office PowerPoint</Application>
  <PresentationFormat>On-screen Show (4:3)</PresentationFormat>
  <Paragraphs>98</Paragraphs>
  <Slides>16</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Lucida Grande</vt:lpstr>
      <vt:lpstr>proxima-nova</vt:lpstr>
      <vt:lpstr>Times New Roman</vt:lpstr>
      <vt:lpstr>1_Default Design</vt:lpstr>
      <vt:lpstr>PowerPoint 8 : Waste management </vt:lpstr>
      <vt:lpstr>Site waste management plan  </vt:lpstr>
      <vt:lpstr>Site waste management plan</vt:lpstr>
      <vt:lpstr>Waste management hierarchy </vt:lpstr>
      <vt:lpstr>Benefits of waste management   </vt:lpstr>
      <vt:lpstr>Benefits of waste management   </vt:lpstr>
      <vt:lpstr>Common types of construction waste</vt:lpstr>
      <vt:lpstr>Recycling</vt:lpstr>
      <vt:lpstr>Waste classification and transfer notes</vt:lpstr>
      <vt:lpstr>Skips</vt:lpstr>
      <vt:lpstr>Segregating waste </vt:lpstr>
      <vt:lpstr>Waste classification and codes</vt:lpstr>
      <vt:lpstr>Electronic and electrical equipment (WEEE)</vt:lpstr>
      <vt:lpstr>What is covered by WEEE?</vt:lpstr>
      <vt:lpstr>F gases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197</cp:revision>
  <dcterms:created xsi:type="dcterms:W3CDTF">2013-05-28T00:38:54Z</dcterms:created>
  <dcterms:modified xsi:type="dcterms:W3CDTF">2021-09-10T15:53:37Z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