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35"/>
  </p:notesMasterIdLst>
  <p:handoutMasterIdLst>
    <p:handoutMasterId r:id="rId36"/>
  </p:handoutMasterIdLst>
  <p:sldIdLst>
    <p:sldId id="256" r:id="rId5"/>
    <p:sldId id="345" r:id="rId6"/>
    <p:sldId id="346" r:id="rId7"/>
    <p:sldId id="406" r:id="rId8"/>
    <p:sldId id="344" r:id="rId9"/>
    <p:sldId id="356" r:id="rId10"/>
    <p:sldId id="401" r:id="rId11"/>
    <p:sldId id="402" r:id="rId12"/>
    <p:sldId id="400" r:id="rId13"/>
    <p:sldId id="407" r:id="rId14"/>
    <p:sldId id="403" r:id="rId15"/>
    <p:sldId id="404" r:id="rId16"/>
    <p:sldId id="348" r:id="rId17"/>
    <p:sldId id="405" r:id="rId18"/>
    <p:sldId id="328" r:id="rId19"/>
    <p:sldId id="341" r:id="rId20"/>
    <p:sldId id="342" r:id="rId21"/>
    <p:sldId id="347" r:id="rId22"/>
    <p:sldId id="352" r:id="rId23"/>
    <p:sldId id="353" r:id="rId24"/>
    <p:sldId id="357" r:id="rId25"/>
    <p:sldId id="355" r:id="rId26"/>
    <p:sldId id="350" r:id="rId27"/>
    <p:sldId id="363" r:id="rId28"/>
    <p:sldId id="358" r:id="rId29"/>
    <p:sldId id="359" r:id="rId30"/>
    <p:sldId id="361" r:id="rId31"/>
    <p:sldId id="360" r:id="rId32"/>
    <p:sldId id="362"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CDFF187-FA6A-4D95-A3B2-1D4D16525856}" v="9" dt="2021-08-11T22:53:23.8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E8D0D66-E25A-4F2E-8EC0-6465DBC9E4CF}"/>
    <pc:docChg chg="undo custSel addSld delSld modSld sldOrd">
      <pc:chgData name="Caroline Prodger" userId="e4ef2e75-b60b-401b-8ebe-291bdcf405f4" providerId="ADAL" clId="{7E8D0D66-E25A-4F2E-8EC0-6465DBC9E4CF}" dt="2021-06-14T17:07:51.244" v="1419" actId="1076"/>
      <pc:docMkLst>
        <pc:docMk/>
      </pc:docMkLst>
      <pc:sldChg chg="ord">
        <pc:chgData name="Caroline Prodger" userId="e4ef2e75-b60b-401b-8ebe-291bdcf405f4" providerId="ADAL" clId="{7E8D0D66-E25A-4F2E-8EC0-6465DBC9E4CF}" dt="2021-06-14T16:26:38.827" v="879"/>
        <pc:sldMkLst>
          <pc:docMk/>
          <pc:sldMk cId="1064327277" sldId="348"/>
        </pc:sldMkLst>
      </pc:sldChg>
      <pc:sldChg chg="addSp delSp modSp mod">
        <pc:chgData name="Caroline Prodger" userId="e4ef2e75-b60b-401b-8ebe-291bdcf405f4" providerId="ADAL" clId="{7E8D0D66-E25A-4F2E-8EC0-6465DBC9E4CF}" dt="2021-06-14T15:55:41.818" v="8" actId="1440"/>
        <pc:sldMkLst>
          <pc:docMk/>
          <pc:sldMk cId="1247899013" sldId="356"/>
        </pc:sldMkLst>
        <pc:spChg chg="mod">
          <ac:chgData name="Caroline Prodger" userId="e4ef2e75-b60b-401b-8ebe-291bdcf405f4" providerId="ADAL" clId="{7E8D0D66-E25A-4F2E-8EC0-6465DBC9E4CF}" dt="2021-06-14T15:54:36.797" v="1" actId="14100"/>
          <ac:spMkLst>
            <pc:docMk/>
            <pc:sldMk cId="1247899013" sldId="356"/>
            <ac:spMk id="4" creationId="{00000000-0000-0000-0000-000000000000}"/>
          </ac:spMkLst>
        </pc:spChg>
        <pc:picChg chg="del">
          <ac:chgData name="Caroline Prodger" userId="e4ef2e75-b60b-401b-8ebe-291bdcf405f4" providerId="ADAL" clId="{7E8D0D66-E25A-4F2E-8EC0-6465DBC9E4CF}" dt="2021-06-14T15:54:34.062" v="0" actId="21"/>
          <ac:picMkLst>
            <pc:docMk/>
            <pc:sldMk cId="1247899013" sldId="356"/>
            <ac:picMk id="5" creationId="{00000000-0000-0000-0000-000000000000}"/>
          </ac:picMkLst>
        </pc:picChg>
        <pc:picChg chg="add mod">
          <ac:chgData name="Caroline Prodger" userId="e4ef2e75-b60b-401b-8ebe-291bdcf405f4" providerId="ADAL" clId="{7E8D0D66-E25A-4F2E-8EC0-6465DBC9E4CF}" dt="2021-06-14T15:55:41.818" v="8" actId="1440"/>
          <ac:picMkLst>
            <pc:docMk/>
            <pc:sldMk cId="1247899013" sldId="356"/>
            <ac:picMk id="6" creationId="{546B570A-6274-4E5B-BFC2-8488751CD83B}"/>
          </ac:picMkLst>
        </pc:picChg>
      </pc:sldChg>
      <pc:sldChg chg="ord">
        <pc:chgData name="Caroline Prodger" userId="e4ef2e75-b60b-401b-8ebe-291bdcf405f4" providerId="ADAL" clId="{7E8D0D66-E25A-4F2E-8EC0-6465DBC9E4CF}" dt="2021-06-14T16:08:59.367" v="406"/>
        <pc:sldMkLst>
          <pc:docMk/>
          <pc:sldMk cId="481287363" sldId="400"/>
        </pc:sldMkLst>
      </pc:sldChg>
      <pc:sldChg chg="delSp modSp mod">
        <pc:chgData name="Caroline Prodger" userId="e4ef2e75-b60b-401b-8ebe-291bdcf405f4" providerId="ADAL" clId="{7E8D0D66-E25A-4F2E-8EC0-6465DBC9E4CF}" dt="2021-06-14T15:58:12.355" v="82" actId="20577"/>
        <pc:sldMkLst>
          <pc:docMk/>
          <pc:sldMk cId="824945201" sldId="401"/>
        </pc:sldMkLst>
        <pc:spChg chg="mod">
          <ac:chgData name="Caroline Prodger" userId="e4ef2e75-b60b-401b-8ebe-291bdcf405f4" providerId="ADAL" clId="{7E8D0D66-E25A-4F2E-8EC0-6465DBC9E4CF}" dt="2021-06-14T15:57:04.710" v="31" actId="20577"/>
          <ac:spMkLst>
            <pc:docMk/>
            <pc:sldMk cId="824945201" sldId="401"/>
            <ac:spMk id="2" creationId="{00000000-0000-0000-0000-000000000000}"/>
          </ac:spMkLst>
        </pc:spChg>
        <pc:spChg chg="mod">
          <ac:chgData name="Caroline Prodger" userId="e4ef2e75-b60b-401b-8ebe-291bdcf405f4" providerId="ADAL" clId="{7E8D0D66-E25A-4F2E-8EC0-6465DBC9E4CF}" dt="2021-06-14T15:58:12.355" v="82" actId="20577"/>
          <ac:spMkLst>
            <pc:docMk/>
            <pc:sldMk cId="824945201" sldId="401"/>
            <ac:spMk id="4" creationId="{00000000-0000-0000-0000-000000000000}"/>
          </ac:spMkLst>
        </pc:spChg>
        <pc:picChg chg="del">
          <ac:chgData name="Caroline Prodger" userId="e4ef2e75-b60b-401b-8ebe-291bdcf405f4" providerId="ADAL" clId="{7E8D0D66-E25A-4F2E-8EC0-6465DBC9E4CF}" dt="2021-06-14T15:57:07.775" v="32" actId="478"/>
          <ac:picMkLst>
            <pc:docMk/>
            <pc:sldMk cId="824945201" sldId="401"/>
            <ac:picMk id="6" creationId="{546B570A-6274-4E5B-BFC2-8488751CD83B}"/>
          </ac:picMkLst>
        </pc:picChg>
      </pc:sldChg>
      <pc:sldChg chg="new del">
        <pc:chgData name="Caroline Prodger" userId="e4ef2e75-b60b-401b-8ebe-291bdcf405f4" providerId="ADAL" clId="{7E8D0D66-E25A-4F2E-8EC0-6465DBC9E4CF}" dt="2021-06-14T15:55:58.804" v="10" actId="2696"/>
        <pc:sldMkLst>
          <pc:docMk/>
          <pc:sldMk cId="3615879922" sldId="401"/>
        </pc:sldMkLst>
      </pc:sldChg>
      <pc:sldChg chg="modSp mod modNotesTx">
        <pc:chgData name="Caroline Prodger" userId="e4ef2e75-b60b-401b-8ebe-291bdcf405f4" providerId="ADAL" clId="{7E8D0D66-E25A-4F2E-8EC0-6465DBC9E4CF}" dt="2021-06-14T16:08:23.671" v="404" actId="20577"/>
        <pc:sldMkLst>
          <pc:docMk/>
          <pc:sldMk cId="3362705466" sldId="402"/>
        </pc:sldMkLst>
        <pc:spChg chg="mod">
          <ac:chgData name="Caroline Prodger" userId="e4ef2e75-b60b-401b-8ebe-291bdcf405f4" providerId="ADAL" clId="{7E8D0D66-E25A-4F2E-8EC0-6465DBC9E4CF}" dt="2021-06-14T15:58:41.898" v="98" actId="20577"/>
          <ac:spMkLst>
            <pc:docMk/>
            <pc:sldMk cId="3362705466" sldId="402"/>
            <ac:spMk id="2" creationId="{00000000-0000-0000-0000-000000000000}"/>
          </ac:spMkLst>
        </pc:spChg>
        <pc:spChg chg="mod">
          <ac:chgData name="Caroline Prodger" userId="e4ef2e75-b60b-401b-8ebe-291bdcf405f4" providerId="ADAL" clId="{7E8D0D66-E25A-4F2E-8EC0-6465DBC9E4CF}" dt="2021-06-14T16:08:23.671" v="404" actId="20577"/>
          <ac:spMkLst>
            <pc:docMk/>
            <pc:sldMk cId="3362705466" sldId="402"/>
            <ac:spMk id="4" creationId="{00000000-0000-0000-0000-000000000000}"/>
          </ac:spMkLst>
        </pc:spChg>
      </pc:sldChg>
      <pc:sldChg chg="new del">
        <pc:chgData name="Caroline Prodger" userId="e4ef2e75-b60b-401b-8ebe-291bdcf405f4" providerId="ADAL" clId="{7E8D0D66-E25A-4F2E-8EC0-6465DBC9E4CF}" dt="2021-06-14T16:09:20.189" v="408" actId="2696"/>
        <pc:sldMkLst>
          <pc:docMk/>
          <pc:sldMk cId="527756493" sldId="403"/>
        </pc:sldMkLst>
      </pc:sldChg>
      <pc:sldChg chg="addSp delSp modSp mod">
        <pc:chgData name="Caroline Prodger" userId="e4ef2e75-b60b-401b-8ebe-291bdcf405f4" providerId="ADAL" clId="{7E8D0D66-E25A-4F2E-8EC0-6465DBC9E4CF}" dt="2021-06-14T16:23:11.411" v="763" actId="20577"/>
        <pc:sldMkLst>
          <pc:docMk/>
          <pc:sldMk cId="1754319757" sldId="403"/>
        </pc:sldMkLst>
        <pc:spChg chg="mod">
          <ac:chgData name="Caroline Prodger" userId="e4ef2e75-b60b-401b-8ebe-291bdcf405f4" providerId="ADAL" clId="{7E8D0D66-E25A-4F2E-8EC0-6465DBC9E4CF}" dt="2021-06-14T16:23:11.411" v="763" actId="20577"/>
          <ac:spMkLst>
            <pc:docMk/>
            <pc:sldMk cId="1754319757" sldId="403"/>
            <ac:spMk id="2" creationId="{00000000-0000-0000-0000-000000000000}"/>
          </ac:spMkLst>
        </pc:spChg>
        <pc:spChg chg="del mod">
          <ac:chgData name="Caroline Prodger" userId="e4ef2e75-b60b-401b-8ebe-291bdcf405f4" providerId="ADAL" clId="{7E8D0D66-E25A-4F2E-8EC0-6465DBC9E4CF}" dt="2021-06-14T16:17:06.217" v="467"/>
          <ac:spMkLst>
            <pc:docMk/>
            <pc:sldMk cId="1754319757" sldId="403"/>
            <ac:spMk id="3" creationId="{00000000-0000-0000-0000-000000000000}"/>
          </ac:spMkLst>
        </pc:spChg>
        <pc:spChg chg="add mod">
          <ac:chgData name="Caroline Prodger" userId="e4ef2e75-b60b-401b-8ebe-291bdcf405f4" providerId="ADAL" clId="{7E8D0D66-E25A-4F2E-8EC0-6465DBC9E4CF}" dt="2021-06-14T16:23:05.076" v="761" actId="20577"/>
          <ac:spMkLst>
            <pc:docMk/>
            <pc:sldMk cId="1754319757" sldId="403"/>
            <ac:spMk id="4" creationId="{D4CE1ED8-30F0-47F8-B673-B0A90A74A763}"/>
          </ac:spMkLst>
        </pc:spChg>
      </pc:sldChg>
      <pc:sldChg chg="modSp mod">
        <pc:chgData name="Caroline Prodger" userId="e4ef2e75-b60b-401b-8ebe-291bdcf405f4" providerId="ADAL" clId="{7E8D0D66-E25A-4F2E-8EC0-6465DBC9E4CF}" dt="2021-06-14T16:42:56.979" v="912" actId="20577"/>
        <pc:sldMkLst>
          <pc:docMk/>
          <pc:sldMk cId="1690965390" sldId="404"/>
        </pc:sldMkLst>
        <pc:spChg chg="mod">
          <ac:chgData name="Caroline Prodger" userId="e4ef2e75-b60b-401b-8ebe-291bdcf405f4" providerId="ADAL" clId="{7E8D0D66-E25A-4F2E-8EC0-6465DBC9E4CF}" dt="2021-06-14T16:23:42.594" v="831" actId="20577"/>
          <ac:spMkLst>
            <pc:docMk/>
            <pc:sldMk cId="1690965390" sldId="404"/>
            <ac:spMk id="2" creationId="{00000000-0000-0000-0000-000000000000}"/>
          </ac:spMkLst>
        </pc:spChg>
        <pc:spChg chg="mod">
          <ac:chgData name="Caroline Prodger" userId="e4ef2e75-b60b-401b-8ebe-291bdcf405f4" providerId="ADAL" clId="{7E8D0D66-E25A-4F2E-8EC0-6465DBC9E4CF}" dt="2021-06-14T16:42:56.979" v="912" actId="20577"/>
          <ac:spMkLst>
            <pc:docMk/>
            <pc:sldMk cId="1690965390" sldId="404"/>
            <ac:spMk id="4" creationId="{D4CE1ED8-30F0-47F8-B673-B0A90A74A763}"/>
          </ac:spMkLst>
        </pc:spChg>
      </pc:sldChg>
      <pc:sldChg chg="addSp modSp mod">
        <pc:chgData name="Caroline Prodger" userId="e4ef2e75-b60b-401b-8ebe-291bdcf405f4" providerId="ADAL" clId="{7E8D0D66-E25A-4F2E-8EC0-6465DBC9E4CF}" dt="2021-06-14T17:07:51.244" v="1419" actId="1076"/>
        <pc:sldMkLst>
          <pc:docMk/>
          <pc:sldMk cId="1463770238" sldId="405"/>
        </pc:sldMkLst>
        <pc:spChg chg="mod">
          <ac:chgData name="Caroline Prodger" userId="e4ef2e75-b60b-401b-8ebe-291bdcf405f4" providerId="ADAL" clId="{7E8D0D66-E25A-4F2E-8EC0-6465DBC9E4CF}" dt="2021-06-14T16:43:58.034" v="963" actId="20577"/>
          <ac:spMkLst>
            <pc:docMk/>
            <pc:sldMk cId="1463770238" sldId="405"/>
            <ac:spMk id="2" creationId="{00000000-0000-0000-0000-000000000000}"/>
          </ac:spMkLst>
        </pc:spChg>
        <pc:spChg chg="mod">
          <ac:chgData name="Caroline Prodger" userId="e4ef2e75-b60b-401b-8ebe-291bdcf405f4" providerId="ADAL" clId="{7E8D0D66-E25A-4F2E-8EC0-6465DBC9E4CF}" dt="2021-06-14T17:06:57.932" v="1382" actId="14100"/>
          <ac:spMkLst>
            <pc:docMk/>
            <pc:sldMk cId="1463770238" sldId="405"/>
            <ac:spMk id="4" creationId="{D4CE1ED8-30F0-47F8-B673-B0A90A74A763}"/>
          </ac:spMkLst>
        </pc:spChg>
        <pc:spChg chg="add mod">
          <ac:chgData name="Caroline Prodger" userId="e4ef2e75-b60b-401b-8ebe-291bdcf405f4" providerId="ADAL" clId="{7E8D0D66-E25A-4F2E-8EC0-6465DBC9E4CF}" dt="2021-06-14T17:07:51.244" v="1419" actId="1076"/>
          <ac:spMkLst>
            <pc:docMk/>
            <pc:sldMk cId="1463770238" sldId="405"/>
            <ac:spMk id="6" creationId="{DF71A64B-38DA-494F-8FCD-BF8E75E4133C}"/>
          </ac:spMkLst>
        </pc:spChg>
        <pc:picChg chg="add mod">
          <ac:chgData name="Caroline Prodger" userId="e4ef2e75-b60b-401b-8ebe-291bdcf405f4" providerId="ADAL" clId="{7E8D0D66-E25A-4F2E-8EC0-6465DBC9E4CF}" dt="2021-06-14T17:07:18.529" v="1391" actId="1076"/>
          <ac:picMkLst>
            <pc:docMk/>
            <pc:sldMk cId="1463770238" sldId="405"/>
            <ac:picMk id="3" creationId="{D5F10F75-5FCF-483C-9D6E-BBB0774B94C4}"/>
          </ac:picMkLst>
        </pc:picChg>
      </pc:sldChg>
    </pc:docChg>
  </pc:docChgLst>
  <pc:docChgLst>
    <pc:chgData name="Caroline Prodger" userId="e4ef2e75-b60b-401b-8ebe-291bdcf405f4" providerId="ADAL" clId="{9CDFF187-FA6A-4D95-A3B2-1D4D16525856}"/>
    <pc:docChg chg="custSel modSld">
      <pc:chgData name="Caroline Prodger" userId="e4ef2e75-b60b-401b-8ebe-291bdcf405f4" providerId="ADAL" clId="{9CDFF187-FA6A-4D95-A3B2-1D4D16525856}" dt="2021-08-11T22:53:23.881" v="28"/>
      <pc:docMkLst>
        <pc:docMk/>
      </pc:docMkLst>
      <pc:sldChg chg="addSp delSp modSp mod">
        <pc:chgData name="Caroline Prodger" userId="e4ef2e75-b60b-401b-8ebe-291bdcf405f4" providerId="ADAL" clId="{9CDFF187-FA6A-4D95-A3B2-1D4D16525856}" dt="2021-08-11T22:50:17.756" v="6"/>
        <pc:sldMkLst>
          <pc:docMk/>
          <pc:sldMk cId="3224643713" sldId="344"/>
        </pc:sldMkLst>
        <pc:picChg chg="del">
          <ac:chgData name="Caroline Prodger" userId="e4ef2e75-b60b-401b-8ebe-291bdcf405f4" providerId="ADAL" clId="{9CDFF187-FA6A-4D95-A3B2-1D4D16525856}" dt="2021-08-11T22:50:16.459" v="5" actId="478"/>
          <ac:picMkLst>
            <pc:docMk/>
            <pc:sldMk cId="3224643713" sldId="344"/>
            <ac:picMk id="3" creationId="{00000000-0000-0000-0000-000000000000}"/>
          </ac:picMkLst>
        </pc:picChg>
        <pc:picChg chg="add mod">
          <ac:chgData name="Caroline Prodger" userId="e4ef2e75-b60b-401b-8ebe-291bdcf405f4" providerId="ADAL" clId="{9CDFF187-FA6A-4D95-A3B2-1D4D16525856}" dt="2021-08-11T22:50:17.756" v="6"/>
          <ac:picMkLst>
            <pc:docMk/>
            <pc:sldMk cId="3224643713" sldId="344"/>
            <ac:picMk id="5" creationId="{61C71CA9-EA12-458D-8846-E0BE93DF14D5}"/>
          </ac:picMkLst>
        </pc:picChg>
      </pc:sldChg>
      <pc:sldChg chg="addSp delSp modSp mod">
        <pc:chgData name="Caroline Prodger" userId="e4ef2e75-b60b-401b-8ebe-291bdcf405f4" providerId="ADAL" clId="{9CDFF187-FA6A-4D95-A3B2-1D4D16525856}" dt="2021-08-11T22:49:54.134" v="4" actId="1076"/>
        <pc:sldMkLst>
          <pc:docMk/>
          <pc:sldMk cId="1296055166" sldId="345"/>
        </pc:sldMkLst>
        <pc:spChg chg="mod">
          <ac:chgData name="Caroline Prodger" userId="e4ef2e75-b60b-401b-8ebe-291bdcf405f4" providerId="ADAL" clId="{9CDFF187-FA6A-4D95-A3B2-1D4D16525856}" dt="2021-08-11T22:49:52.405" v="3" actId="14100"/>
          <ac:spMkLst>
            <pc:docMk/>
            <pc:sldMk cId="1296055166" sldId="345"/>
            <ac:spMk id="4" creationId="{00000000-0000-0000-0000-000000000000}"/>
          </ac:spMkLst>
        </pc:spChg>
        <pc:picChg chg="del">
          <ac:chgData name="Caroline Prodger" userId="e4ef2e75-b60b-401b-8ebe-291bdcf405f4" providerId="ADAL" clId="{9CDFF187-FA6A-4D95-A3B2-1D4D16525856}" dt="2021-08-11T22:49:46.556" v="0" actId="478"/>
          <ac:picMkLst>
            <pc:docMk/>
            <pc:sldMk cId="1296055166" sldId="345"/>
            <ac:picMk id="5" creationId="{253B00E8-BCE8-4321-B889-34428FBE37B3}"/>
          </ac:picMkLst>
        </pc:picChg>
        <pc:picChg chg="add mod">
          <ac:chgData name="Caroline Prodger" userId="e4ef2e75-b60b-401b-8ebe-291bdcf405f4" providerId="ADAL" clId="{9CDFF187-FA6A-4D95-A3B2-1D4D16525856}" dt="2021-08-11T22:49:54.134" v="4" actId="1076"/>
          <ac:picMkLst>
            <pc:docMk/>
            <pc:sldMk cId="1296055166" sldId="345"/>
            <ac:picMk id="6" creationId="{E8A95A2E-C325-43AB-BB97-DC62A7072C3A}"/>
          </ac:picMkLst>
        </pc:picChg>
      </pc:sldChg>
      <pc:sldChg chg="addSp delSp modSp mod">
        <pc:chgData name="Caroline Prodger" userId="e4ef2e75-b60b-401b-8ebe-291bdcf405f4" providerId="ADAL" clId="{9CDFF187-FA6A-4D95-A3B2-1D4D16525856}" dt="2021-08-11T22:51:41.034" v="12"/>
        <pc:sldMkLst>
          <pc:docMk/>
          <pc:sldMk cId="2919172607" sldId="347"/>
        </pc:sldMkLst>
        <pc:picChg chg="del">
          <ac:chgData name="Caroline Prodger" userId="e4ef2e75-b60b-401b-8ebe-291bdcf405f4" providerId="ADAL" clId="{9CDFF187-FA6A-4D95-A3B2-1D4D16525856}" dt="2021-08-11T22:51:39.547" v="11" actId="478"/>
          <ac:picMkLst>
            <pc:docMk/>
            <pc:sldMk cId="2919172607" sldId="347"/>
            <ac:picMk id="5" creationId="{7F1C16D5-1871-43F7-AC15-AB89A15EEC0D}"/>
          </ac:picMkLst>
        </pc:picChg>
        <pc:picChg chg="add mod">
          <ac:chgData name="Caroline Prodger" userId="e4ef2e75-b60b-401b-8ebe-291bdcf405f4" providerId="ADAL" clId="{9CDFF187-FA6A-4D95-A3B2-1D4D16525856}" dt="2021-08-11T22:51:41.034" v="12"/>
          <ac:picMkLst>
            <pc:docMk/>
            <pc:sldMk cId="2919172607" sldId="347"/>
            <ac:picMk id="6" creationId="{35B6E575-3F7D-4203-97CD-E98675D14296}"/>
          </ac:picMkLst>
        </pc:picChg>
      </pc:sldChg>
      <pc:sldChg chg="addSp delSp modSp mod">
        <pc:chgData name="Caroline Prodger" userId="e4ef2e75-b60b-401b-8ebe-291bdcf405f4" providerId="ADAL" clId="{9CDFF187-FA6A-4D95-A3B2-1D4D16525856}" dt="2021-08-11T22:51:10.538" v="10"/>
        <pc:sldMkLst>
          <pc:docMk/>
          <pc:sldMk cId="1064327277" sldId="348"/>
        </pc:sldMkLst>
        <pc:picChg chg="del">
          <ac:chgData name="Caroline Prodger" userId="e4ef2e75-b60b-401b-8ebe-291bdcf405f4" providerId="ADAL" clId="{9CDFF187-FA6A-4D95-A3B2-1D4D16525856}" dt="2021-08-11T22:51:09.387" v="9" actId="478"/>
          <ac:picMkLst>
            <pc:docMk/>
            <pc:sldMk cId="1064327277" sldId="348"/>
            <ac:picMk id="3" creationId="{00000000-0000-0000-0000-000000000000}"/>
          </ac:picMkLst>
        </pc:picChg>
        <pc:picChg chg="add mod">
          <ac:chgData name="Caroline Prodger" userId="e4ef2e75-b60b-401b-8ebe-291bdcf405f4" providerId="ADAL" clId="{9CDFF187-FA6A-4D95-A3B2-1D4D16525856}" dt="2021-08-11T22:51:10.538" v="10"/>
          <ac:picMkLst>
            <pc:docMk/>
            <pc:sldMk cId="1064327277" sldId="348"/>
            <ac:picMk id="11" creationId="{5AC00100-D4A5-414F-A4B9-C21625B0A8F3}"/>
          </ac:picMkLst>
        </pc:picChg>
      </pc:sldChg>
      <pc:sldChg chg="addSp delSp modSp mod">
        <pc:chgData name="Caroline Prodger" userId="e4ef2e75-b60b-401b-8ebe-291bdcf405f4" providerId="ADAL" clId="{9CDFF187-FA6A-4D95-A3B2-1D4D16525856}" dt="2021-08-11T22:52:14.649" v="16" actId="1076"/>
        <pc:sldMkLst>
          <pc:docMk/>
          <pc:sldMk cId="1390339843" sldId="350"/>
        </pc:sldMkLst>
        <pc:picChg chg="del">
          <ac:chgData name="Caroline Prodger" userId="e4ef2e75-b60b-401b-8ebe-291bdcf405f4" providerId="ADAL" clId="{9CDFF187-FA6A-4D95-A3B2-1D4D16525856}" dt="2021-08-11T22:52:11.755" v="14" actId="478"/>
          <ac:picMkLst>
            <pc:docMk/>
            <pc:sldMk cId="1390339843" sldId="350"/>
            <ac:picMk id="3" creationId="{00000000-0000-0000-0000-000000000000}"/>
          </ac:picMkLst>
        </pc:picChg>
        <pc:picChg chg="add mod">
          <ac:chgData name="Caroline Prodger" userId="e4ef2e75-b60b-401b-8ebe-291bdcf405f4" providerId="ADAL" clId="{9CDFF187-FA6A-4D95-A3B2-1D4D16525856}" dt="2021-08-11T22:52:14.649" v="16" actId="1076"/>
          <ac:picMkLst>
            <pc:docMk/>
            <pc:sldMk cId="1390339843" sldId="350"/>
            <ac:picMk id="5" creationId="{0469625A-F1BC-4763-A89F-EC8C8C526BC6}"/>
          </ac:picMkLst>
        </pc:picChg>
      </pc:sldChg>
      <pc:sldChg chg="delSp mod">
        <pc:chgData name="Caroline Prodger" userId="e4ef2e75-b60b-401b-8ebe-291bdcf405f4" providerId="ADAL" clId="{9CDFF187-FA6A-4D95-A3B2-1D4D16525856}" dt="2021-08-11T22:51:48.939" v="13" actId="478"/>
        <pc:sldMkLst>
          <pc:docMk/>
          <pc:sldMk cId="755462858" sldId="353"/>
        </pc:sldMkLst>
        <pc:picChg chg="del">
          <ac:chgData name="Caroline Prodger" userId="e4ef2e75-b60b-401b-8ebe-291bdcf405f4" providerId="ADAL" clId="{9CDFF187-FA6A-4D95-A3B2-1D4D16525856}" dt="2021-08-11T22:51:48.939" v="13" actId="478"/>
          <ac:picMkLst>
            <pc:docMk/>
            <pc:sldMk cId="755462858" sldId="353"/>
            <ac:picMk id="3" creationId="{00000000-0000-0000-0000-000000000000}"/>
          </ac:picMkLst>
        </pc:picChg>
      </pc:sldChg>
      <pc:sldChg chg="addSp delSp modSp mod">
        <pc:chgData name="Caroline Prodger" userId="e4ef2e75-b60b-401b-8ebe-291bdcf405f4" providerId="ADAL" clId="{9CDFF187-FA6A-4D95-A3B2-1D4D16525856}" dt="2021-08-11T22:53:00.742" v="26" actId="14100"/>
        <pc:sldMkLst>
          <pc:docMk/>
          <pc:sldMk cId="1676872152" sldId="358"/>
        </pc:sldMkLst>
        <pc:spChg chg="mod">
          <ac:chgData name="Caroline Prodger" userId="e4ef2e75-b60b-401b-8ebe-291bdcf405f4" providerId="ADAL" clId="{9CDFF187-FA6A-4D95-A3B2-1D4D16525856}" dt="2021-08-11T22:52:53.068" v="23" actId="14100"/>
          <ac:spMkLst>
            <pc:docMk/>
            <pc:sldMk cId="1676872152" sldId="358"/>
            <ac:spMk id="4" creationId="{00000000-0000-0000-0000-000000000000}"/>
          </ac:spMkLst>
        </pc:spChg>
        <pc:spChg chg="add mod">
          <ac:chgData name="Caroline Prodger" userId="e4ef2e75-b60b-401b-8ebe-291bdcf405f4" providerId="ADAL" clId="{9CDFF187-FA6A-4D95-A3B2-1D4D16525856}" dt="2021-08-11T22:53:00.742" v="26" actId="14100"/>
          <ac:spMkLst>
            <pc:docMk/>
            <pc:sldMk cId="1676872152" sldId="358"/>
            <ac:spMk id="7" creationId="{F4223F91-500A-4877-9C0C-AAEDABC8EA10}"/>
          </ac:spMkLst>
        </pc:spChg>
        <pc:picChg chg="add mod">
          <ac:chgData name="Caroline Prodger" userId="e4ef2e75-b60b-401b-8ebe-291bdcf405f4" providerId="ADAL" clId="{9CDFF187-FA6A-4D95-A3B2-1D4D16525856}" dt="2021-08-11T22:52:40.754" v="20"/>
          <ac:picMkLst>
            <pc:docMk/>
            <pc:sldMk cId="1676872152" sldId="358"/>
            <ac:picMk id="5" creationId="{CC6D8405-3426-4FA1-BEDA-C7EBED42B790}"/>
          </ac:picMkLst>
        </pc:picChg>
        <pc:picChg chg="del">
          <ac:chgData name="Caroline Prodger" userId="e4ef2e75-b60b-401b-8ebe-291bdcf405f4" providerId="ADAL" clId="{9CDFF187-FA6A-4D95-A3B2-1D4D16525856}" dt="2021-08-11T22:52:39.739" v="19" actId="478"/>
          <ac:picMkLst>
            <pc:docMk/>
            <pc:sldMk cId="1676872152" sldId="358"/>
            <ac:picMk id="6" creationId="{00000000-0000-0000-0000-000000000000}"/>
          </ac:picMkLst>
        </pc:picChg>
      </pc:sldChg>
      <pc:sldChg chg="addSp delSp modSp mod">
        <pc:chgData name="Caroline Prodger" userId="e4ef2e75-b60b-401b-8ebe-291bdcf405f4" providerId="ADAL" clId="{9CDFF187-FA6A-4D95-A3B2-1D4D16525856}" dt="2021-08-11T22:53:23.881" v="28"/>
        <pc:sldMkLst>
          <pc:docMk/>
          <pc:sldMk cId="347434856" sldId="360"/>
        </pc:sldMkLst>
        <pc:picChg chg="del">
          <ac:chgData name="Caroline Prodger" userId="e4ef2e75-b60b-401b-8ebe-291bdcf405f4" providerId="ADAL" clId="{9CDFF187-FA6A-4D95-A3B2-1D4D16525856}" dt="2021-08-11T22:53:22.939" v="27" actId="478"/>
          <ac:picMkLst>
            <pc:docMk/>
            <pc:sldMk cId="347434856" sldId="360"/>
            <ac:picMk id="3" creationId="{00000000-0000-0000-0000-000000000000}"/>
          </ac:picMkLst>
        </pc:picChg>
        <pc:picChg chg="add mod">
          <ac:chgData name="Caroline Prodger" userId="e4ef2e75-b60b-401b-8ebe-291bdcf405f4" providerId="ADAL" clId="{9CDFF187-FA6A-4D95-A3B2-1D4D16525856}" dt="2021-08-11T22:53:23.881" v="28"/>
          <ac:picMkLst>
            <pc:docMk/>
            <pc:sldMk cId="347434856" sldId="360"/>
            <ac:picMk id="5" creationId="{F9336B86-88BB-4377-AA5E-A5686FA7C1F5}"/>
          </ac:picMkLst>
        </pc:picChg>
      </pc:sldChg>
      <pc:sldChg chg="addSp delSp modSp mod">
        <pc:chgData name="Caroline Prodger" userId="e4ef2e75-b60b-401b-8ebe-291bdcf405f4" providerId="ADAL" clId="{9CDFF187-FA6A-4D95-A3B2-1D4D16525856}" dt="2021-08-11T22:52:28.792" v="18"/>
        <pc:sldMkLst>
          <pc:docMk/>
          <pc:sldMk cId="1719169786" sldId="363"/>
        </pc:sldMkLst>
        <pc:picChg chg="del">
          <ac:chgData name="Caroline Prodger" userId="e4ef2e75-b60b-401b-8ebe-291bdcf405f4" providerId="ADAL" clId="{9CDFF187-FA6A-4D95-A3B2-1D4D16525856}" dt="2021-08-11T22:52:27.867" v="17" actId="478"/>
          <ac:picMkLst>
            <pc:docMk/>
            <pc:sldMk cId="1719169786" sldId="363"/>
            <ac:picMk id="6" creationId="{00000000-0000-0000-0000-000000000000}"/>
          </ac:picMkLst>
        </pc:picChg>
        <pc:picChg chg="add mod">
          <ac:chgData name="Caroline Prodger" userId="e4ef2e75-b60b-401b-8ebe-291bdcf405f4" providerId="ADAL" clId="{9CDFF187-FA6A-4D95-A3B2-1D4D16525856}" dt="2021-08-11T22:52:28.792" v="18"/>
          <ac:picMkLst>
            <pc:docMk/>
            <pc:sldMk cId="1719169786" sldId="363"/>
            <ac:picMk id="7" creationId="{5806F30A-5B92-4AE0-B0CB-A5CF45ECB8D7}"/>
          </ac:picMkLst>
        </pc:picChg>
      </pc:sldChg>
      <pc:sldChg chg="addSp delSp modSp mod">
        <pc:chgData name="Caroline Prodger" userId="e4ef2e75-b60b-401b-8ebe-291bdcf405f4" providerId="ADAL" clId="{9CDFF187-FA6A-4D95-A3B2-1D4D16525856}" dt="2021-08-11T22:50:47.929" v="8"/>
        <pc:sldMkLst>
          <pc:docMk/>
          <pc:sldMk cId="2304285354" sldId="407"/>
        </pc:sldMkLst>
        <pc:picChg chg="del">
          <ac:chgData name="Caroline Prodger" userId="e4ef2e75-b60b-401b-8ebe-291bdcf405f4" providerId="ADAL" clId="{9CDFF187-FA6A-4D95-A3B2-1D4D16525856}" dt="2021-08-11T22:50:46.811" v="7" actId="478"/>
          <ac:picMkLst>
            <pc:docMk/>
            <pc:sldMk cId="2304285354" sldId="407"/>
            <ac:picMk id="5" creationId="{00000000-0000-0000-0000-000000000000}"/>
          </ac:picMkLst>
        </pc:picChg>
        <pc:picChg chg="add mod">
          <ac:chgData name="Caroline Prodger" userId="e4ef2e75-b60b-401b-8ebe-291bdcf405f4" providerId="ADAL" clId="{9CDFF187-FA6A-4D95-A3B2-1D4D16525856}" dt="2021-08-11T22:50:47.929" v="8"/>
          <ac:picMkLst>
            <pc:docMk/>
            <pc:sldMk cId="2304285354" sldId="407"/>
            <ac:picMk id="6" creationId="{5A3D1329-9E13-414A-A4E6-A63EF384E8D0}"/>
          </ac:picMkLst>
        </pc:picChg>
      </pc:sldChg>
    </pc:docChg>
  </pc:docChgLst>
  <pc:docChgLst>
    <pc:chgData name="Caroline Prodger" userId="e4ef2e75-b60b-401b-8ebe-291bdcf405f4" providerId="ADAL" clId="{A3025776-18F2-41B3-B898-FB1311D4C6CF}"/>
    <pc:docChg chg="undo custSel addSld delSld modSld">
      <pc:chgData name="Caroline Prodger" userId="e4ef2e75-b60b-401b-8ebe-291bdcf405f4" providerId="ADAL" clId="{A3025776-18F2-41B3-B898-FB1311D4C6CF}" dt="2021-06-14T13:48:26.388" v="47" actId="2696"/>
      <pc:docMkLst>
        <pc:docMk/>
      </pc:docMkLst>
      <pc:sldChg chg="modSp mod">
        <pc:chgData name="Caroline Prodger" userId="e4ef2e75-b60b-401b-8ebe-291bdcf405f4" providerId="ADAL" clId="{A3025776-18F2-41B3-B898-FB1311D4C6CF}" dt="2021-06-14T12:36:16.581" v="25" actId="20577"/>
        <pc:sldMkLst>
          <pc:docMk/>
          <pc:sldMk cId="2709735609" sldId="346"/>
        </pc:sldMkLst>
        <pc:spChg chg="mod">
          <ac:chgData name="Caroline Prodger" userId="e4ef2e75-b60b-401b-8ebe-291bdcf405f4" providerId="ADAL" clId="{A3025776-18F2-41B3-B898-FB1311D4C6CF}" dt="2021-06-14T12:36:16.581" v="25" actId="20577"/>
          <ac:spMkLst>
            <pc:docMk/>
            <pc:sldMk cId="2709735609" sldId="346"/>
            <ac:spMk id="4" creationId="{00000000-0000-0000-0000-000000000000}"/>
          </ac:spMkLst>
        </pc:spChg>
      </pc:sldChg>
      <pc:sldChg chg="delSp modSp del mod">
        <pc:chgData name="Caroline Prodger" userId="e4ef2e75-b60b-401b-8ebe-291bdcf405f4" providerId="ADAL" clId="{A3025776-18F2-41B3-B898-FB1311D4C6CF}" dt="2021-06-14T13:48:26.388" v="47" actId="2696"/>
        <pc:sldMkLst>
          <pc:docMk/>
          <pc:sldMk cId="674378363" sldId="401"/>
        </pc:sldMkLst>
        <pc:spChg chg="mod">
          <ac:chgData name="Caroline Prodger" userId="e4ef2e75-b60b-401b-8ebe-291bdcf405f4" providerId="ADAL" clId="{A3025776-18F2-41B3-B898-FB1311D4C6CF}" dt="2021-06-14T12:47:09.721" v="46" actId="20577"/>
          <ac:spMkLst>
            <pc:docMk/>
            <pc:sldMk cId="674378363" sldId="401"/>
            <ac:spMk id="2" creationId="{00000000-0000-0000-0000-000000000000}"/>
          </ac:spMkLst>
        </pc:spChg>
        <pc:spChg chg="del">
          <ac:chgData name="Caroline Prodger" userId="e4ef2e75-b60b-401b-8ebe-291bdcf405f4" providerId="ADAL" clId="{A3025776-18F2-41B3-B898-FB1311D4C6CF}" dt="2021-06-14T12:46:57.868" v="31" actId="478"/>
          <ac:spMkLst>
            <pc:docMk/>
            <pc:sldMk cId="674378363" sldId="401"/>
            <ac:spMk id="4" creationId="{00000000-0000-0000-0000-000000000000}"/>
          </ac:spMkLst>
        </pc:spChg>
        <pc:picChg chg="del">
          <ac:chgData name="Caroline Prodger" userId="e4ef2e75-b60b-401b-8ebe-291bdcf405f4" providerId="ADAL" clId="{A3025776-18F2-41B3-B898-FB1311D4C6CF}" dt="2021-06-14T12:46:55.529" v="30" actId="478"/>
          <ac:picMkLst>
            <pc:docMk/>
            <pc:sldMk cId="674378363" sldId="401"/>
            <ac:picMk id="5" creationId="{00000000-0000-0000-0000-000000000000}"/>
          </ac:picMkLst>
        </pc:picChg>
      </pc:sldChg>
      <pc:sldChg chg="modSp new del mod">
        <pc:chgData name="Caroline Prodger" userId="e4ef2e75-b60b-401b-8ebe-291bdcf405f4" providerId="ADAL" clId="{A3025776-18F2-41B3-B898-FB1311D4C6CF}" dt="2021-06-14T12:46:42.056" v="29" actId="680"/>
        <pc:sldMkLst>
          <pc:docMk/>
          <pc:sldMk cId="4278623543" sldId="401"/>
        </pc:sldMkLst>
        <pc:spChg chg="mod">
          <ac:chgData name="Caroline Prodger" userId="e4ef2e75-b60b-401b-8ebe-291bdcf405f4" providerId="ADAL" clId="{A3025776-18F2-41B3-B898-FB1311D4C6CF}" dt="2021-06-14T12:46:41.317" v="28" actId="20577"/>
          <ac:spMkLst>
            <pc:docMk/>
            <pc:sldMk cId="4278623543" sldId="401"/>
            <ac:spMk id="2" creationId="{11D5BBF0-5EFD-490E-B103-FCDD6EADFD8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https://www.designingbuildings.co.uk/wiki/Water_Act_2014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5067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48499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69713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9/10/2021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1015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84729262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2944800"/>
            <a:ext cx="8153400" cy="2514600"/>
          </a:xfrm>
        </p:spPr>
        <p:txBody>
          <a:bodyPr anchor="t"/>
          <a:lstStyle/>
          <a:p>
            <a:pPr eaLnBrk="1" hangingPunct="1"/>
            <a:r>
              <a:rPr lang="en-GB" dirty="0">
                <a:ea typeface="ＭＳ Ｐゴシック" pitchFamily="-105" charset="-128"/>
                <a:cs typeface="ＭＳ Ｐゴシック" pitchFamily="-105" charset="-128"/>
              </a:rPr>
              <a:t>PowerPoint 3: Environmental legislation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5.3: Environmental legislation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dirty="0"/>
          </a:p>
        </p:txBody>
      </p:sp>
      <p:sp>
        <p:nvSpPr>
          <p:cNvPr id="3" name="Content Placeholder 2"/>
          <p:cNvSpPr>
            <a:spLocks noGrp="1"/>
          </p:cNvSpPr>
          <p:nvPr>
            <p:ph sz="quarter" idx="10"/>
          </p:nvPr>
        </p:nvSpPr>
        <p:spPr>
          <a:xfrm>
            <a:off x="460531" y="1751944"/>
            <a:ext cx="4185862" cy="4248000"/>
          </a:xfrm>
        </p:spPr>
        <p:txBody>
          <a:bodyPr/>
          <a:lstStyle/>
          <a:p>
            <a:r>
              <a:rPr lang="en-GB" dirty="0"/>
              <a:t>Under the COSHH regulations, there is a statutory requirement for manufacturers to produce data sheets. Data sheets act as user guides that assist with compliance, the creation of risk assessments and the implementation of appropriate control measures. These include the use of PPE and ventilation apparatus.  </a:t>
            </a:r>
          </a:p>
          <a:p>
            <a:endParaRPr lang="en-GB" dirty="0"/>
          </a:p>
        </p:txBody>
      </p:sp>
      <p:pic>
        <p:nvPicPr>
          <p:cNvPr id="6" name="Picture 5" descr="Text&#10;&#10;Description automatically generated">
            <a:extLst>
              <a:ext uri="{FF2B5EF4-FFF2-40B4-BE49-F238E27FC236}">
                <a16:creationId xmlns:a16="http://schemas.microsoft.com/office/drawing/2014/main" id="{5A3D1329-9E13-414A-A4E6-A63EF384E8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50609" y="1707687"/>
            <a:ext cx="3735245" cy="2801433"/>
          </a:xfrm>
          <a:prstGeom prst="rect">
            <a:avLst/>
          </a:prstGeom>
        </p:spPr>
      </p:pic>
    </p:spTree>
    <p:extLst>
      <p:ext uri="{BB962C8B-B14F-4D97-AF65-F5344CB8AC3E}">
        <p14:creationId xmlns:p14="http://schemas.microsoft.com/office/powerpoint/2010/main" val="23042853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Waste Electrical and Electronic Equipment Regulations 2013 (WEEE)</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988840"/>
            <a:ext cx="7859215"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Electrical and electronic equipment (EEE) is regulated to reduce the amount of waste electrical and electronic equipment (WEEE) that is incinerated or sent to landfill sites.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Reduction is achieved through various measures which encourage the recovery, reuse and recycling of products and components.</a:t>
            </a:r>
            <a:endParaRPr kumimoji="0" lang="en-US" altLang="en-US" b="0" i="0" u="none" strike="noStrike" cap="none" normalizeH="0" baseline="0" dirty="0">
              <a:ln>
                <a:noFill/>
              </a:ln>
              <a:solidFill>
                <a:schemeClr val="tx1"/>
              </a:solidFill>
              <a:effectLst/>
              <a:latin typeface="+mj-lt"/>
            </a:endParaRP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kumimoji="0" lang="en-US" altLang="en-US" b="0" i="0" u="none" strike="noStrike" cap="none" normalizeH="0" baseline="0" dirty="0">
                <a:ln>
                  <a:noFill/>
                </a:ln>
                <a:solidFill>
                  <a:srgbClr val="0B0C0C"/>
                </a:solidFill>
                <a:effectLst/>
                <a:latin typeface="+mj-lt"/>
              </a:rPr>
              <a:t>The Waste Electrical and Electronic Equipment Regulations 2013 is the underpinning UK legislation.</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altLang="en-US" dirty="0">
                <a:solidFill>
                  <a:srgbClr val="0B0C0C"/>
                </a:solidFill>
                <a:latin typeface="+mj-lt"/>
              </a:rPr>
              <a:t>The regulations cover the correct and safe disposal of many types of electrical items, such as small electrical goods (e.g. kettles), large electrical goods (e.g. refrigerators), tools (e.g. drills) monitoring equipment (e.g. smoke detectors) and more.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754319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Hazardous Waste Regulations 2005</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457200" y="1544476"/>
            <a:ext cx="7859215"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Some waste presents a particularly high risk to health or the environment. This type of hazardous waste requires special handling and treatment.</a:t>
            </a:r>
            <a:br>
              <a:rPr lang="en-US" dirty="0">
                <a:latin typeface="+mn-lt"/>
              </a:rPr>
            </a:br>
            <a:r>
              <a:rPr lang="en-US" b="0" i="0" dirty="0">
                <a:effectLst/>
                <a:latin typeface="+mn-lt"/>
              </a:rPr>
              <a:t>The Hazardous Waste Regulations 2005, set out the regime for the control and tracking of hazardous waste. </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dirty="0">
                <a:latin typeface="+mn-lt"/>
              </a:rPr>
              <a:t>A</a:t>
            </a:r>
            <a:r>
              <a:rPr lang="en-US" b="0" i="0" dirty="0">
                <a:effectLst/>
                <a:latin typeface="+mn-lt"/>
              </a:rPr>
              <a:t> process of registration of hazardous waste producers and a new system for recording the movement of waste was introduced.</a:t>
            </a:r>
          </a:p>
          <a:p>
            <a:pPr marL="342900" marR="0" lvl="0" indent="-342900" defTabSz="914400" rtl="0" eaLnBrk="0" fontAlgn="base" latinLnBrk="0" hangingPunct="0">
              <a:lnSpc>
                <a:spcPct val="100000"/>
              </a:lnSpc>
              <a:spcBef>
                <a:spcPct val="0"/>
              </a:spcBef>
              <a:spcAft>
                <a:spcPct val="0"/>
              </a:spcAft>
              <a:buClr>
                <a:srgbClr val="0077E3"/>
              </a:buClr>
              <a:buSzTx/>
              <a:buFont typeface="Arial" panose="020B0604020202020204" pitchFamily="34" charset="0"/>
              <a:buChar char="•"/>
              <a:tabLst/>
            </a:pPr>
            <a:r>
              <a:rPr lang="en-US" b="0" i="0" dirty="0">
                <a:effectLst/>
                <a:latin typeface="+mn-lt"/>
              </a:rPr>
              <a:t>Under the regulations, the movement of waste is controlled by a documentation system which </a:t>
            </a:r>
            <a:r>
              <a:rPr lang="en-US" dirty="0">
                <a:latin typeface="+mn-lt"/>
              </a:rPr>
              <a:t>must</a:t>
            </a:r>
            <a:r>
              <a:rPr lang="en-US" b="0" i="0" dirty="0">
                <a:effectLst/>
                <a:latin typeface="+mn-lt"/>
              </a:rPr>
              <a:t> be completed whenever waste is removed from premises. This </a:t>
            </a:r>
            <a:r>
              <a:rPr lang="en-US" dirty="0">
                <a:latin typeface="+mn-lt"/>
              </a:rPr>
              <a:t>c</a:t>
            </a:r>
            <a:r>
              <a:rPr lang="en-US" b="0" i="0" dirty="0">
                <a:effectLst/>
                <a:latin typeface="+mn-lt"/>
              </a:rPr>
              <a:t>onsignment note must be completed before waste can be removed and detailed information </a:t>
            </a:r>
            <a:r>
              <a:rPr lang="en-US" dirty="0">
                <a:latin typeface="+mn-lt"/>
              </a:rPr>
              <a:t>needs to</a:t>
            </a:r>
            <a:r>
              <a:rPr lang="en-US" b="0" i="0" dirty="0">
                <a:effectLst/>
                <a:latin typeface="+mn-lt"/>
              </a:rPr>
              <a:t> be provided about the nature of the waste.</a:t>
            </a:r>
          </a:p>
          <a:p>
            <a:pPr marL="342900" marR="0" lvl="0" indent="-342900" defTabSz="914400" rtl="0" eaLnBrk="0" fontAlgn="base" latinLnBrk="0" hangingPunct="0">
              <a:lnSpc>
                <a:spcPct val="100000"/>
              </a:lnSpc>
              <a:spcBef>
                <a:spcPct val="0"/>
              </a:spcBef>
              <a:spcAft>
                <a:spcPct val="0"/>
              </a:spcAft>
              <a:buClrTx/>
              <a:buSzTx/>
              <a:buFont typeface="Arial" panose="020B0604020202020204" pitchFamily="34" charset="0"/>
              <a:buChar char="•"/>
              <a:tabLst/>
            </a:pPr>
            <a:endParaRPr kumimoji="0" lang="en-US" altLang="en-US" b="0" i="0" u="none" strike="noStrike" cap="none" normalizeH="0" baseline="0" dirty="0">
              <a:ln>
                <a:noFill/>
              </a:ln>
              <a:solidFill>
                <a:schemeClr val="tx1"/>
              </a:solidFill>
              <a:effectLst/>
              <a:latin typeface="+mj-lt"/>
            </a:endParaRPr>
          </a:p>
        </p:txBody>
      </p:sp>
    </p:spTree>
    <p:extLst>
      <p:ext uri="{BB962C8B-B14F-4D97-AF65-F5344CB8AC3E}">
        <p14:creationId xmlns:p14="http://schemas.microsoft.com/office/powerpoint/2010/main" val="1690965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Hazardous waste </a:t>
            </a:r>
          </a:p>
        </p:txBody>
      </p:sp>
      <p:sp>
        <p:nvSpPr>
          <p:cNvPr id="4" name="TextBox 3"/>
          <p:cNvSpPr txBox="1"/>
          <p:nvPr/>
        </p:nvSpPr>
        <p:spPr>
          <a:xfrm>
            <a:off x="683568" y="2438246"/>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Chemicals </a:t>
            </a:r>
          </a:p>
        </p:txBody>
      </p:sp>
      <p:sp>
        <p:nvSpPr>
          <p:cNvPr id="5" name="TextBox 4"/>
          <p:cNvSpPr txBox="1"/>
          <p:nvPr/>
        </p:nvSpPr>
        <p:spPr>
          <a:xfrm>
            <a:off x="696818" y="3137469"/>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Batteries </a:t>
            </a:r>
          </a:p>
        </p:txBody>
      </p:sp>
      <p:sp>
        <p:nvSpPr>
          <p:cNvPr id="6" name="TextBox 5"/>
          <p:cNvSpPr txBox="1"/>
          <p:nvPr/>
        </p:nvSpPr>
        <p:spPr>
          <a:xfrm>
            <a:off x="696818" y="3844531"/>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Solvents </a:t>
            </a:r>
          </a:p>
        </p:txBody>
      </p:sp>
      <p:sp>
        <p:nvSpPr>
          <p:cNvPr id="7" name="TextBox 6"/>
          <p:cNvSpPr txBox="1"/>
          <p:nvPr/>
        </p:nvSpPr>
        <p:spPr>
          <a:xfrm>
            <a:off x="696818" y="457905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Pesticides </a:t>
            </a:r>
          </a:p>
        </p:txBody>
      </p:sp>
      <p:sp>
        <p:nvSpPr>
          <p:cNvPr id="8" name="TextBox 7"/>
          <p:cNvSpPr txBox="1"/>
          <p:nvPr/>
        </p:nvSpPr>
        <p:spPr>
          <a:xfrm>
            <a:off x="683568" y="5293447"/>
            <a:ext cx="29523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Oils  </a:t>
            </a:r>
          </a:p>
        </p:txBody>
      </p:sp>
      <p:sp>
        <p:nvSpPr>
          <p:cNvPr id="9" name="TextBox 8"/>
          <p:cNvSpPr txBox="1"/>
          <p:nvPr/>
        </p:nvSpPr>
        <p:spPr>
          <a:xfrm>
            <a:off x="683568" y="5920700"/>
            <a:ext cx="40010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Fluorescent lights </a:t>
            </a:r>
          </a:p>
        </p:txBody>
      </p:sp>
      <p:sp>
        <p:nvSpPr>
          <p:cNvPr id="10" name="TextBox 9"/>
          <p:cNvSpPr txBox="1"/>
          <p:nvPr/>
        </p:nvSpPr>
        <p:spPr>
          <a:xfrm>
            <a:off x="668299" y="1694241"/>
            <a:ext cx="80185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Cylinder recovery and disposal (oxygen, gas etc.)</a:t>
            </a:r>
          </a:p>
        </p:txBody>
      </p:sp>
      <p:pic>
        <p:nvPicPr>
          <p:cNvPr id="11" name="Picture 10" descr="A picture containing floor, indoor, items, arranged&#10;&#10;Description automatically generated">
            <a:extLst>
              <a:ext uri="{FF2B5EF4-FFF2-40B4-BE49-F238E27FC236}">
                <a16:creationId xmlns:a16="http://schemas.microsoft.com/office/drawing/2014/main" id="{5AC00100-D4A5-414F-A4B9-C21625B0A8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83968" y="2321494"/>
            <a:ext cx="3848088" cy="2566675"/>
          </a:xfrm>
          <a:prstGeom prst="rect">
            <a:avLst/>
          </a:prstGeom>
        </p:spPr>
      </p:pic>
    </p:spTree>
    <p:extLst>
      <p:ext uri="{BB962C8B-B14F-4D97-AF65-F5344CB8AC3E}">
        <p14:creationId xmlns:p14="http://schemas.microsoft.com/office/powerpoint/2010/main" val="10643272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Control of Pollution (Oil storage) Regulations 2001</a:t>
            </a:r>
            <a:endParaRPr lang="en-GB" altLang="x-none" sz="2400" b="1" dirty="0"/>
          </a:p>
        </p:txBody>
      </p:sp>
      <p:sp>
        <p:nvSpPr>
          <p:cNvPr id="4" name="Rectangle 1">
            <a:extLst>
              <a:ext uri="{FF2B5EF4-FFF2-40B4-BE49-F238E27FC236}">
                <a16:creationId xmlns:a16="http://schemas.microsoft.com/office/drawing/2014/main" id="{D4CE1ED8-30F0-47F8-B673-B0A90A74A763}"/>
              </a:ext>
            </a:extLst>
          </p:cNvPr>
          <p:cNvSpPr>
            <a:spLocks noGrp="1" noChangeArrowheads="1"/>
          </p:cNvSpPr>
          <p:nvPr>
            <p:ph sz="quarter" idx="10"/>
          </p:nvPr>
        </p:nvSpPr>
        <p:spPr bwMode="auto">
          <a:xfrm>
            <a:off x="394586" y="1484784"/>
            <a:ext cx="8354827" cy="2144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r>
              <a:rPr lang="en-US" b="0" i="0" dirty="0">
                <a:solidFill>
                  <a:srgbClr val="0B0C0C"/>
                </a:solidFill>
                <a:effectLst/>
                <a:latin typeface="+mn-lt"/>
              </a:rPr>
              <a:t>You must follow the rules on storing oil if you have an oil storage container with a capacity of 201 </a:t>
            </a:r>
            <a:r>
              <a:rPr lang="en-US" b="0" i="0" dirty="0" err="1">
                <a:solidFill>
                  <a:srgbClr val="0B0C0C"/>
                </a:solidFill>
                <a:effectLst/>
                <a:latin typeface="+mn-lt"/>
              </a:rPr>
              <a:t>litres</a:t>
            </a:r>
            <a:r>
              <a:rPr lang="en-US" b="0" i="0" dirty="0">
                <a:solidFill>
                  <a:srgbClr val="0B0C0C"/>
                </a:solidFill>
                <a:effectLst/>
                <a:latin typeface="+mn-lt"/>
              </a:rPr>
              <a:t> or more at business premises.</a:t>
            </a:r>
          </a:p>
          <a:p>
            <a:pPr algn="l"/>
            <a:r>
              <a:rPr lang="en-US" dirty="0">
                <a:solidFill>
                  <a:srgbClr val="0B0C0C"/>
                </a:solidFill>
                <a:latin typeface="+mn-lt"/>
              </a:rPr>
              <a:t>The regulations cover many types of oil including petrol, diesel, biofuels and kerosene.</a:t>
            </a:r>
          </a:p>
          <a:p>
            <a:pPr algn="l"/>
            <a:endParaRPr kumimoji="0" lang="en-US" altLang="en-US" b="0" i="0" u="none" strike="noStrike" cap="none" normalizeH="0" baseline="0" dirty="0">
              <a:ln>
                <a:noFill/>
              </a:ln>
              <a:solidFill>
                <a:schemeClr val="tx1"/>
              </a:solidFill>
              <a:effectLst/>
              <a:latin typeface="+mj-lt"/>
            </a:endParaRPr>
          </a:p>
        </p:txBody>
      </p:sp>
      <p:pic>
        <p:nvPicPr>
          <p:cNvPr id="3" name="Picture 2">
            <a:extLst>
              <a:ext uri="{FF2B5EF4-FFF2-40B4-BE49-F238E27FC236}">
                <a16:creationId xmlns:a16="http://schemas.microsoft.com/office/drawing/2014/main" id="{D5F10F75-5FCF-483C-9D6E-BBB0774B94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320567"/>
            <a:ext cx="3744416" cy="2970755"/>
          </a:xfrm>
          <a:prstGeom prst="rect">
            <a:avLst/>
          </a:prstGeom>
        </p:spPr>
      </p:pic>
      <p:sp>
        <p:nvSpPr>
          <p:cNvPr id="6" name="TextBox 5">
            <a:extLst>
              <a:ext uri="{FF2B5EF4-FFF2-40B4-BE49-F238E27FC236}">
                <a16:creationId xmlns:a16="http://schemas.microsoft.com/office/drawing/2014/main" id="{DF71A64B-38DA-494F-8FCD-BF8E75E4133C}"/>
              </a:ext>
            </a:extLst>
          </p:cNvPr>
          <p:cNvSpPr txBox="1"/>
          <p:nvPr/>
        </p:nvSpPr>
        <p:spPr>
          <a:xfrm>
            <a:off x="4539252" y="2924944"/>
            <a:ext cx="4147548" cy="3477875"/>
          </a:xfrm>
          <a:prstGeom prst="rect">
            <a:avLst/>
          </a:prstGeom>
          <a:noFill/>
        </p:spPr>
        <p:txBody>
          <a:bodyPr wrap="square">
            <a:spAutoFit/>
          </a:bodyPr>
          <a:lstStyle/>
          <a:p>
            <a:r>
              <a:rPr lang="en-US" b="0" i="0" dirty="0">
                <a:solidFill>
                  <a:srgbClr val="0B0C0C"/>
                </a:solidFill>
                <a:effectLst/>
                <a:latin typeface="+mn-lt"/>
              </a:rPr>
              <a:t>The regulations stipulate that the oil must be stored in a safe and appropriate container and monitor where it is positioned on site to minimize the risk of it being damaged by an impact (e.g. an accident with a vehicle) and to reduce the risk of leakage from the container, which  will cause pollution.</a:t>
            </a:r>
          </a:p>
          <a:p>
            <a:pPr algn="l"/>
            <a:endParaRPr lang="en-US" b="0" i="0" dirty="0">
              <a:solidFill>
                <a:srgbClr val="0B0C0C"/>
              </a:solidFill>
              <a:effectLst/>
              <a:latin typeface="nta"/>
            </a:endParaRPr>
          </a:p>
        </p:txBody>
      </p:sp>
    </p:spTree>
    <p:extLst>
      <p:ext uri="{BB962C8B-B14F-4D97-AF65-F5344CB8AC3E}">
        <p14:creationId xmlns:p14="http://schemas.microsoft.com/office/powerpoint/2010/main" val="14637702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Good environmental practice </a:t>
            </a:r>
          </a:p>
        </p:txBody>
      </p:sp>
      <p:sp>
        <p:nvSpPr>
          <p:cNvPr id="3" name="TextBox 2"/>
          <p:cNvSpPr txBox="1"/>
          <p:nvPr/>
        </p:nvSpPr>
        <p:spPr>
          <a:xfrm>
            <a:off x="3059832" y="1628800"/>
            <a:ext cx="4464496" cy="461665"/>
          </a:xfrm>
          <a:prstGeom prst="rect">
            <a:avLst/>
          </a:prstGeom>
          <a:noFill/>
        </p:spPr>
        <p:txBody>
          <a:bodyPr wrap="square" rtlCol="0">
            <a:spAutoFit/>
          </a:bodyPr>
          <a:lstStyle/>
          <a:p>
            <a:r>
              <a:rPr lang="en-GB" sz="2400" b="1" u="sng" dirty="0"/>
              <a:t>Raising awareness </a:t>
            </a:r>
          </a:p>
        </p:txBody>
      </p:sp>
      <p:sp>
        <p:nvSpPr>
          <p:cNvPr id="4" name="TextBox 3"/>
          <p:cNvSpPr txBox="1"/>
          <p:nvPr/>
        </p:nvSpPr>
        <p:spPr>
          <a:xfrm>
            <a:off x="323528" y="2328677"/>
            <a:ext cx="8698699" cy="4093428"/>
          </a:xfrm>
          <a:prstGeom prst="rect">
            <a:avLst/>
          </a:prstGeom>
          <a:noFill/>
        </p:spPr>
        <p:txBody>
          <a:bodyPr wrap="square" rtlCol="0">
            <a:spAutoFit/>
          </a:bodyPr>
          <a:lstStyle/>
          <a:p>
            <a:r>
              <a:rPr lang="en-GB" dirty="0"/>
              <a:t>Some clients will consider a company’s reputation and attitude towards sustainability when awarding them a contract. Other clients may have less understanding of this and the project team may need to work with the client to educate them and raise their awareness of the environmental impact of construction and the methods that can be adopted to improve sustainability. </a:t>
            </a:r>
          </a:p>
          <a:p>
            <a:endParaRPr lang="en-GB" dirty="0"/>
          </a:p>
          <a:p>
            <a:r>
              <a:rPr lang="en-GB" dirty="0"/>
              <a:t>Companies can invest in the training and development of their staff to ensure that they understand and possess core values related to sustainability. The majority of construction companies will have sustainability as a core value or mission statement advertised on their website. They should be willing to promote and share evidence of how they incorporate this into their everyday practice. </a:t>
            </a:r>
          </a:p>
          <a:p>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Good environmental practice </a:t>
            </a:r>
          </a:p>
        </p:txBody>
      </p:sp>
      <p:sp>
        <p:nvSpPr>
          <p:cNvPr id="4" name="TextBox 3"/>
          <p:cNvSpPr txBox="1"/>
          <p:nvPr/>
        </p:nvSpPr>
        <p:spPr>
          <a:xfrm>
            <a:off x="2987824" y="1772816"/>
            <a:ext cx="4464496" cy="461665"/>
          </a:xfrm>
          <a:prstGeom prst="rect">
            <a:avLst/>
          </a:prstGeom>
          <a:noFill/>
        </p:spPr>
        <p:txBody>
          <a:bodyPr wrap="square" rtlCol="0">
            <a:spAutoFit/>
          </a:bodyPr>
          <a:lstStyle/>
          <a:p>
            <a:r>
              <a:rPr lang="en-GB" sz="2400" b="1" u="sng" dirty="0"/>
              <a:t>Sharing good practice</a:t>
            </a:r>
          </a:p>
        </p:txBody>
      </p:sp>
      <p:sp>
        <p:nvSpPr>
          <p:cNvPr id="5" name="TextBox 4"/>
          <p:cNvSpPr txBox="1"/>
          <p:nvPr/>
        </p:nvSpPr>
        <p:spPr>
          <a:xfrm>
            <a:off x="333872" y="2564904"/>
            <a:ext cx="8352928" cy="3477875"/>
          </a:xfrm>
          <a:prstGeom prst="rect">
            <a:avLst/>
          </a:prstGeom>
          <a:noFill/>
        </p:spPr>
        <p:txBody>
          <a:bodyPr wrap="square" rtlCol="0">
            <a:spAutoFit/>
          </a:bodyPr>
          <a:lstStyle/>
          <a:p>
            <a:r>
              <a:rPr lang="en-GB" dirty="0"/>
              <a:t>Companies in the construction industry should be working collaboratively to share good practice in terms of sustainability. Companies can become members of professional bodies, follow good practice guides, liaise with local authorities and participate in competitions to enhance sharing of practice. </a:t>
            </a:r>
          </a:p>
          <a:p>
            <a:endParaRPr lang="en-GB" dirty="0"/>
          </a:p>
          <a:p>
            <a:r>
              <a:rPr lang="en-GB" dirty="0"/>
              <a:t>Social media is now a leading platform for construction companies to both showcase their work and advertise business. Companies and individuals can attend seminars, online meetings and events aimed at improving sustainability in the industry. </a:t>
            </a:r>
          </a:p>
          <a:p>
            <a:endParaRPr lang="en-GB" dirty="0"/>
          </a:p>
        </p:txBody>
      </p:sp>
    </p:spTree>
    <p:extLst>
      <p:ext uri="{BB962C8B-B14F-4D97-AF65-F5344CB8AC3E}">
        <p14:creationId xmlns:p14="http://schemas.microsoft.com/office/powerpoint/2010/main" val="3294834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Securing contracts </a:t>
            </a:r>
          </a:p>
        </p:txBody>
      </p:sp>
      <p:sp>
        <p:nvSpPr>
          <p:cNvPr id="5" name="TextBox 4"/>
          <p:cNvSpPr txBox="1"/>
          <p:nvPr/>
        </p:nvSpPr>
        <p:spPr>
          <a:xfrm>
            <a:off x="395536" y="1566542"/>
            <a:ext cx="8229600" cy="1631216"/>
          </a:xfrm>
          <a:prstGeom prst="rect">
            <a:avLst/>
          </a:prstGeom>
          <a:noFill/>
        </p:spPr>
        <p:txBody>
          <a:bodyPr wrap="square" rtlCol="0">
            <a:spAutoFit/>
          </a:bodyPr>
          <a:lstStyle/>
          <a:p>
            <a:r>
              <a:rPr lang="en-GB" dirty="0"/>
              <a:t>When tendering for work, companies may be asked to provide evidence of their sustainability record and demonstrate how they are going to incorporate more sustainable methods into the design of a building and its construction and maintenance. </a:t>
            </a:r>
          </a:p>
          <a:p>
            <a:endParaRPr lang="en-GB" dirty="0"/>
          </a:p>
        </p:txBody>
      </p:sp>
      <p:sp>
        <p:nvSpPr>
          <p:cNvPr id="6" name="TextBox 5"/>
          <p:cNvSpPr txBox="1"/>
          <p:nvPr/>
        </p:nvSpPr>
        <p:spPr>
          <a:xfrm>
            <a:off x="395536" y="3065935"/>
            <a:ext cx="5266928" cy="400110"/>
          </a:xfrm>
          <a:prstGeom prst="rect">
            <a:avLst/>
          </a:prstGeom>
          <a:noFill/>
        </p:spPr>
        <p:txBody>
          <a:bodyPr wrap="square" rtlCol="0">
            <a:spAutoFit/>
          </a:bodyPr>
          <a:lstStyle/>
          <a:p>
            <a:r>
              <a:rPr lang="en-GB" dirty="0"/>
              <a:t>Information requested may include:</a:t>
            </a:r>
          </a:p>
        </p:txBody>
      </p:sp>
      <p:sp>
        <p:nvSpPr>
          <p:cNvPr id="7" name="TextBox 6"/>
          <p:cNvSpPr txBox="1"/>
          <p:nvPr/>
        </p:nvSpPr>
        <p:spPr>
          <a:xfrm>
            <a:off x="395536" y="3604954"/>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Declaration of environmental prosecutions </a:t>
            </a:r>
          </a:p>
        </p:txBody>
      </p:sp>
      <p:sp>
        <p:nvSpPr>
          <p:cNvPr id="8" name="TextBox 7"/>
          <p:cNvSpPr txBox="1"/>
          <p:nvPr/>
        </p:nvSpPr>
        <p:spPr>
          <a:xfrm>
            <a:off x="395536" y="422104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Copies of environmental policies and procedures </a:t>
            </a:r>
          </a:p>
        </p:txBody>
      </p:sp>
      <p:sp>
        <p:nvSpPr>
          <p:cNvPr id="9" name="TextBox 8"/>
          <p:cNvSpPr txBox="1"/>
          <p:nvPr/>
        </p:nvSpPr>
        <p:spPr>
          <a:xfrm>
            <a:off x="457200" y="5453236"/>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Proposals for adding social value </a:t>
            </a:r>
          </a:p>
        </p:txBody>
      </p:sp>
      <p:sp>
        <p:nvSpPr>
          <p:cNvPr id="10" name="TextBox 9"/>
          <p:cNvSpPr txBox="1"/>
          <p:nvPr/>
        </p:nvSpPr>
        <p:spPr>
          <a:xfrm>
            <a:off x="457200" y="4837142"/>
            <a:ext cx="80032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Evidence of monitoring and performance management</a:t>
            </a:r>
          </a:p>
        </p:txBody>
      </p:sp>
    </p:spTree>
    <p:extLst>
      <p:ext uri="{BB962C8B-B14F-4D97-AF65-F5344CB8AC3E}">
        <p14:creationId xmlns:p14="http://schemas.microsoft.com/office/powerpoint/2010/main" val="31458449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5B6E575-3F7D-4203-97CD-E98675D142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52120" y="2636912"/>
            <a:ext cx="3312368" cy="2576286"/>
          </a:xfrm>
          <a:prstGeom prst="rect">
            <a:avLst/>
          </a:prstGeom>
        </p:spPr>
      </p:pic>
      <p:sp>
        <p:nvSpPr>
          <p:cNvPr id="2" name="Title 1"/>
          <p:cNvSpPr>
            <a:spLocks noGrp="1"/>
          </p:cNvSpPr>
          <p:nvPr>
            <p:ph type="title"/>
          </p:nvPr>
        </p:nvSpPr>
        <p:spPr/>
        <p:txBody>
          <a:bodyPr/>
          <a:lstStyle/>
          <a:p>
            <a:r>
              <a:rPr lang="en-GB" dirty="0"/>
              <a:t>Consequences of non-compliance </a:t>
            </a:r>
          </a:p>
        </p:txBody>
      </p:sp>
      <p:sp>
        <p:nvSpPr>
          <p:cNvPr id="4" name="Rectangle 3"/>
          <p:cNvSpPr/>
          <p:nvPr/>
        </p:nvSpPr>
        <p:spPr>
          <a:xfrm>
            <a:off x="457200" y="1960270"/>
            <a:ext cx="5698976" cy="3785652"/>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t>Criminal liabilities (fines or imprisonment)</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Administrative sanctions (suspension or loss of licence to operate)</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Clean-up costs (cost recovery from polluter)</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Civil liability (private legal action)</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Adverse publicity</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Loss of clients and future work</a:t>
            </a:r>
          </a:p>
        </p:txBody>
      </p:sp>
    </p:spTree>
    <p:extLst>
      <p:ext uri="{BB962C8B-B14F-4D97-AF65-F5344CB8AC3E}">
        <p14:creationId xmlns:p14="http://schemas.microsoft.com/office/powerpoint/2010/main" val="29191726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736" y="1124744"/>
            <a:ext cx="8229600" cy="382588"/>
          </a:xfrm>
        </p:spPr>
        <p:txBody>
          <a:bodyPr/>
          <a:lstStyle/>
          <a:p>
            <a:r>
              <a:rPr lang="en-GB" dirty="0"/>
              <a:t>The enforcement pyramid</a:t>
            </a:r>
          </a:p>
        </p:txBody>
      </p:sp>
      <p:pic>
        <p:nvPicPr>
          <p:cNvPr id="6" name="Picture 5">
            <a:extLst>
              <a:ext uri="{FF2B5EF4-FFF2-40B4-BE49-F238E27FC236}">
                <a16:creationId xmlns:a16="http://schemas.microsoft.com/office/drawing/2014/main" id="{BE1F49D8-3EFD-4A47-AE1A-0D05EC41A6FE}"/>
              </a:ext>
            </a:extLst>
          </p:cNvPr>
          <p:cNvPicPr>
            <a:picLocks noChangeAspect="1"/>
          </p:cNvPicPr>
          <p:nvPr/>
        </p:nvPicPr>
        <p:blipFill rotWithShape="1">
          <a:blip r:embed="rId2"/>
          <a:srcRect l="6068" r="3708"/>
          <a:stretch/>
        </p:blipFill>
        <p:spPr>
          <a:xfrm>
            <a:off x="1618135" y="1628800"/>
            <a:ext cx="5330129" cy="4497684"/>
          </a:xfrm>
          <a:prstGeom prst="rect">
            <a:avLst/>
          </a:prstGeom>
        </p:spPr>
      </p:pic>
    </p:spTree>
    <p:extLst>
      <p:ext uri="{BB962C8B-B14F-4D97-AF65-F5344CB8AC3E}">
        <p14:creationId xmlns:p14="http://schemas.microsoft.com/office/powerpoint/2010/main" val="4245883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Environmental laws </a:t>
            </a:r>
          </a:p>
        </p:txBody>
      </p:sp>
      <p:sp>
        <p:nvSpPr>
          <p:cNvPr id="4" name="Rectangle 3"/>
          <p:cNvSpPr/>
          <p:nvPr/>
        </p:nvSpPr>
        <p:spPr>
          <a:xfrm>
            <a:off x="323528" y="1916832"/>
            <a:ext cx="5472608" cy="4093428"/>
          </a:xfrm>
          <a:prstGeom prst="rect">
            <a:avLst/>
          </a:prstGeom>
        </p:spPr>
        <p:txBody>
          <a:bodyPr wrap="square">
            <a:spAutoFit/>
          </a:bodyPr>
          <a:lstStyle/>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Laws are tools to help protect the environment.</a:t>
            </a:r>
            <a:endParaRPr lang="en-US"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can be a positive tool to encourage environmental improvement.</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helps resolve complex disputes.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Environmental law helps provide solutions to problems.</a:t>
            </a:r>
          </a:p>
          <a:p>
            <a:pPr marL="342900" indent="-342900">
              <a:buClr>
                <a:srgbClr val="0077E3"/>
              </a:buClr>
              <a:buFont typeface="Arial" panose="020B0604020202020204" pitchFamily="34" charset="0"/>
              <a:buChar char="•"/>
            </a:pPr>
            <a:endParaRPr lang="en-GB" dirty="0">
              <a:solidFill>
                <a:schemeClr val="accent6">
                  <a:lumMod val="50000"/>
                </a:schemeClr>
              </a:solidFill>
              <a:latin typeface="Arial"/>
              <a:cs typeface="Arial"/>
            </a:endParaRPr>
          </a:p>
          <a:p>
            <a:pPr marL="342900" indent="-342900">
              <a:buClr>
                <a:srgbClr val="0077E3"/>
              </a:buClr>
              <a:buFont typeface="Arial" panose="020B0604020202020204" pitchFamily="34" charset="0"/>
              <a:buChar char="•"/>
            </a:pPr>
            <a:r>
              <a:rPr lang="en-GB" dirty="0">
                <a:solidFill>
                  <a:schemeClr val="accent6">
                    <a:lumMod val="50000"/>
                  </a:schemeClr>
                </a:solidFill>
                <a:latin typeface="Arial"/>
                <a:cs typeface="Arial"/>
              </a:rPr>
              <a:t>The law serves justice and ensures fairness.</a:t>
            </a:r>
          </a:p>
        </p:txBody>
      </p:sp>
      <p:pic>
        <p:nvPicPr>
          <p:cNvPr id="6" name="Picture 5" descr="Shape, arrow&#10;&#10;Description automatically generated">
            <a:extLst>
              <a:ext uri="{FF2B5EF4-FFF2-40B4-BE49-F238E27FC236}">
                <a16:creationId xmlns:a16="http://schemas.microsoft.com/office/drawing/2014/main" id="{E8A95A2E-C325-43AB-BB97-DC62A7072C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96136" y="1403164"/>
            <a:ext cx="3048000" cy="2170176"/>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Regulation and control </a:t>
            </a:r>
          </a:p>
        </p:txBody>
      </p:sp>
      <p:sp>
        <p:nvSpPr>
          <p:cNvPr id="4" name="Rectangle 3"/>
          <p:cNvSpPr/>
          <p:nvPr/>
        </p:nvSpPr>
        <p:spPr>
          <a:xfrm>
            <a:off x="452738" y="1772816"/>
            <a:ext cx="8234062" cy="3785652"/>
          </a:xfrm>
          <a:prstGeom prst="rect">
            <a:avLst/>
          </a:prstGeom>
        </p:spPr>
        <p:txBody>
          <a:bodyPr wrap="square">
            <a:spAutoFit/>
          </a:bodyPr>
          <a:lstStyle/>
          <a:p>
            <a:r>
              <a:rPr lang="en-GB" dirty="0">
                <a:latin typeface="+mn-lt"/>
              </a:rPr>
              <a:t>A range of regulatory bodies are responsible for day-to day implementation and enforcement of the relevant laws and policies. </a:t>
            </a:r>
          </a:p>
          <a:p>
            <a:endParaRPr lang="en-GB" dirty="0">
              <a:latin typeface="+mn-lt"/>
            </a:endParaRPr>
          </a:p>
          <a:p>
            <a:r>
              <a:rPr lang="en-GB" dirty="0">
                <a:latin typeface="+mn-lt"/>
              </a:rPr>
              <a:t>For environmental law the main control bodies are:</a:t>
            </a:r>
          </a:p>
          <a:p>
            <a:pPr marL="342900" indent="-342900">
              <a:buFont typeface="Wingdings"/>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Environmental Protection Officers </a:t>
            </a:r>
          </a:p>
          <a:p>
            <a:pPr marL="342900" indent="-342900">
              <a:buClr>
                <a:srgbClr val="0077E3"/>
              </a:buClr>
              <a:buFont typeface="Arial" panose="020B0604020202020204" pitchFamily="34" charset="0"/>
              <a:buChar char="•"/>
            </a:pPr>
            <a:r>
              <a:rPr lang="en-GB" dirty="0">
                <a:latin typeface="+mn-lt"/>
              </a:rPr>
              <a:t>The Environment Agency </a:t>
            </a:r>
          </a:p>
          <a:p>
            <a:pPr marL="342900" indent="-342900">
              <a:buClr>
                <a:srgbClr val="0077E3"/>
              </a:buClr>
              <a:buFont typeface="Arial" panose="020B0604020202020204" pitchFamily="34" charset="0"/>
              <a:buChar char="•"/>
            </a:pPr>
            <a:r>
              <a:rPr lang="en-GB" dirty="0">
                <a:latin typeface="+mn-lt"/>
              </a:rPr>
              <a:t>Natural England</a:t>
            </a:r>
          </a:p>
          <a:p>
            <a:pPr marL="342900" indent="-342900">
              <a:buClr>
                <a:srgbClr val="0077E3"/>
              </a:buClr>
              <a:buFont typeface="Arial" panose="020B0604020202020204" pitchFamily="34" charset="0"/>
              <a:buChar char="•"/>
            </a:pPr>
            <a:r>
              <a:rPr lang="en-GB" dirty="0">
                <a:latin typeface="+mn-lt"/>
              </a:rPr>
              <a:t>Local Authorities</a:t>
            </a:r>
          </a:p>
          <a:p>
            <a:pPr marL="342900" indent="-342900">
              <a:buClr>
                <a:srgbClr val="0077E3"/>
              </a:buClr>
              <a:buFont typeface="Arial" panose="020B0604020202020204" pitchFamily="34" charset="0"/>
              <a:buChar char="•"/>
            </a:pPr>
            <a:r>
              <a:rPr lang="en-GB" dirty="0">
                <a:latin typeface="+mn-lt"/>
              </a:rPr>
              <a:t>Marine Management Organisation</a:t>
            </a:r>
          </a:p>
          <a:p>
            <a:pPr marL="342900" indent="-342900">
              <a:buClr>
                <a:srgbClr val="0077E3"/>
              </a:buClr>
              <a:buFont typeface="Arial" panose="020B0604020202020204" pitchFamily="34" charset="0"/>
              <a:buChar char="•"/>
            </a:pPr>
            <a:r>
              <a:rPr lang="en-GB" dirty="0">
                <a:latin typeface="+mn-lt"/>
              </a:rPr>
              <a:t>Maritime and Coastguard Agency</a:t>
            </a:r>
          </a:p>
          <a:p>
            <a:pPr marL="342900" indent="-342900">
              <a:buClr>
                <a:srgbClr val="0077E3"/>
              </a:buClr>
              <a:buFont typeface="Arial" panose="020B0604020202020204" pitchFamily="34" charset="0"/>
              <a:buChar char="•"/>
            </a:pPr>
            <a:r>
              <a:rPr lang="en-GB" dirty="0">
                <a:latin typeface="+mn-lt"/>
              </a:rPr>
              <a:t>Office for Nuclear Regulation</a:t>
            </a:r>
          </a:p>
        </p:txBody>
      </p:sp>
    </p:spTree>
    <p:extLst>
      <p:ext uri="{BB962C8B-B14F-4D97-AF65-F5344CB8AC3E}">
        <p14:creationId xmlns:p14="http://schemas.microsoft.com/office/powerpoint/2010/main" val="755462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ADF119-1D5C-4855-809B-374A41B0B6EB}"/>
              </a:ext>
            </a:extLst>
          </p:cNvPr>
          <p:cNvSpPr txBox="1"/>
          <p:nvPr/>
        </p:nvSpPr>
        <p:spPr>
          <a:xfrm>
            <a:off x="524055" y="2276872"/>
            <a:ext cx="8095890" cy="345479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pPr marL="342900" indent="-342900">
              <a:buClr>
                <a:srgbClr val="0077E3"/>
              </a:buClr>
              <a:buFont typeface="Arial" panose="020B0604020202020204" pitchFamily="34" charset="0"/>
              <a:buChar char="•"/>
            </a:pPr>
            <a:r>
              <a:rPr lang="en-GB" dirty="0">
                <a:latin typeface="+mn-lt"/>
              </a:rPr>
              <a:t>policing a ban or prohibition</a:t>
            </a:r>
          </a:p>
          <a:p>
            <a:pPr marL="342900" indent="-342900">
              <a:buClr>
                <a:srgbClr val="0077E3"/>
              </a:buClr>
              <a:buFont typeface="Arial" panose="020B0604020202020204" pitchFamily="34" charset="0"/>
              <a:buChar char="•"/>
            </a:pPr>
            <a:endParaRPr lang="en-US" dirty="0">
              <a:latin typeface="+mn-lt"/>
              <a:cs typeface="Calibri"/>
            </a:endParaRPr>
          </a:p>
          <a:p>
            <a:pPr marL="342900" indent="-342900">
              <a:buClr>
                <a:srgbClr val="0077E3"/>
              </a:buClr>
              <a:buFont typeface="Arial" panose="020B0604020202020204" pitchFamily="34" charset="0"/>
              <a:buChar char="•"/>
            </a:pPr>
            <a:r>
              <a:rPr lang="en-GB" dirty="0">
                <a:latin typeface="+mn-lt"/>
              </a:rPr>
              <a:t>prohibiting certain activities from being carried out</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making companies register before they can carry out certain activities</a:t>
            </a:r>
          </a:p>
          <a:p>
            <a:pPr marL="342900" indent="-342900">
              <a:buClr>
                <a:srgbClr val="0077E3"/>
              </a:buClr>
              <a:buFont typeface="Arial" panose="020B0604020202020204" pitchFamily="34" charset="0"/>
              <a:buChar char="•"/>
            </a:pPr>
            <a:endParaRPr lang="en-GB" dirty="0">
              <a:latin typeface="+mn-lt"/>
            </a:endParaRPr>
          </a:p>
          <a:p>
            <a:pPr marL="342900" indent="-342900">
              <a:buClr>
                <a:srgbClr val="0077E3"/>
              </a:buClr>
              <a:buFont typeface="Arial" panose="020B0604020202020204" pitchFamily="34" charset="0"/>
              <a:buChar char="•"/>
            </a:pPr>
            <a:r>
              <a:rPr lang="en-GB" dirty="0">
                <a:latin typeface="+mn-lt"/>
              </a:rPr>
              <a:t>preventing an activity from being carried out without a licence, permit or consent (where the regulatory body also grants these permits).</a:t>
            </a:r>
          </a:p>
          <a:p>
            <a:pPr marL="342900" indent="-342900">
              <a:buFont typeface="Arial" panose="020B0604020202020204" pitchFamily="34" charset="0"/>
              <a:buChar char="•"/>
            </a:pPr>
            <a:endParaRPr lang="en-GB" b="1" dirty="0">
              <a:latin typeface="+mn-lt"/>
            </a:endParaRPr>
          </a:p>
        </p:txBody>
      </p:sp>
      <p:sp>
        <p:nvSpPr>
          <p:cNvPr id="4" name="TextBox 3">
            <a:extLst>
              <a:ext uri="{FF2B5EF4-FFF2-40B4-BE49-F238E27FC236}">
                <a16:creationId xmlns:a16="http://schemas.microsoft.com/office/drawing/2014/main" id="{3C74C656-FD3A-46E5-8EAD-3CF44CF70BDE}"/>
              </a:ext>
            </a:extLst>
          </p:cNvPr>
          <p:cNvSpPr txBox="1"/>
          <p:nvPr/>
        </p:nvSpPr>
        <p:spPr>
          <a:xfrm>
            <a:off x="546570" y="1124744"/>
            <a:ext cx="7589520" cy="438582"/>
          </a:xfrm>
          <a:prstGeom prst="rect">
            <a:avLst/>
          </a:prstGeom>
          <a:noFill/>
        </p:spPr>
        <p:txBody>
          <a:bodyPr rot="0" spcFirstLastPara="0" vertOverflow="overflow" horzOverflow="overflow" vert="horz" wrap="square" lIns="68580" tIns="34290" rIns="68580" bIns="34290" numCol="1" spcCol="0" rtlCol="0" fromWordArt="0" anchor="t" anchorCtr="0" forceAA="0" compatLnSpc="1">
            <a:prstTxWarp prst="textNoShape">
              <a:avLst/>
            </a:prstTxWarp>
            <a:spAutoFit/>
          </a:bodyPr>
          <a:lstStyle/>
          <a:p>
            <a:r>
              <a:rPr lang="en-GB" sz="2400" u="sng" dirty="0">
                <a:solidFill>
                  <a:srgbClr val="0077E3"/>
                </a:solidFill>
                <a:latin typeface="+mn-lt"/>
                <a:cs typeface="Calibri" panose="020F0502020204030204"/>
              </a:rPr>
              <a:t>Regulatory bodies</a:t>
            </a:r>
          </a:p>
        </p:txBody>
      </p:sp>
      <p:sp>
        <p:nvSpPr>
          <p:cNvPr id="5" name="TextBox 4">
            <a:extLst>
              <a:ext uri="{FF2B5EF4-FFF2-40B4-BE49-F238E27FC236}">
                <a16:creationId xmlns:a16="http://schemas.microsoft.com/office/drawing/2014/main" id="{8972FC2A-BE92-497E-AF6B-E45D90855F60}"/>
              </a:ext>
            </a:extLst>
          </p:cNvPr>
          <p:cNvSpPr txBox="1"/>
          <p:nvPr/>
        </p:nvSpPr>
        <p:spPr>
          <a:xfrm>
            <a:off x="524055" y="1720044"/>
            <a:ext cx="3560590" cy="400110"/>
          </a:xfrm>
          <a:prstGeom prst="rect">
            <a:avLst/>
          </a:prstGeom>
          <a:noFill/>
        </p:spPr>
        <p:txBody>
          <a:bodyPr wrap="none" rtlCol="0">
            <a:spAutoFit/>
          </a:bodyPr>
          <a:lstStyle/>
          <a:p>
            <a:r>
              <a:rPr lang="en-GB" dirty="0"/>
              <a:t>These enforce regulations by:</a:t>
            </a:r>
          </a:p>
        </p:txBody>
      </p:sp>
    </p:spTree>
    <p:extLst>
      <p:ext uri="{BB962C8B-B14F-4D97-AF65-F5344CB8AC3E}">
        <p14:creationId xmlns:p14="http://schemas.microsoft.com/office/powerpoint/2010/main" val="40094336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Preventing pollution in construction </a:t>
            </a:r>
          </a:p>
        </p:txBody>
      </p:sp>
      <p:sp>
        <p:nvSpPr>
          <p:cNvPr id="4" name="TextBox 3"/>
          <p:cNvSpPr txBox="1"/>
          <p:nvPr/>
        </p:nvSpPr>
        <p:spPr>
          <a:xfrm>
            <a:off x="444014" y="3880410"/>
            <a:ext cx="80032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Control dust by dampening down the site and areas where dust will be created. </a:t>
            </a:r>
          </a:p>
        </p:txBody>
      </p:sp>
      <p:sp>
        <p:nvSpPr>
          <p:cNvPr id="5" name="TextBox 4"/>
          <p:cNvSpPr txBox="1"/>
          <p:nvPr/>
        </p:nvSpPr>
        <p:spPr>
          <a:xfrm>
            <a:off x="457200" y="2983031"/>
            <a:ext cx="770485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Store chemicals and substances according to manufacturer’s instructions and relevant legislation. </a:t>
            </a:r>
          </a:p>
        </p:txBody>
      </p:sp>
      <p:sp>
        <p:nvSpPr>
          <p:cNvPr id="6" name="TextBox 5"/>
          <p:cNvSpPr txBox="1"/>
          <p:nvPr/>
        </p:nvSpPr>
        <p:spPr>
          <a:xfrm>
            <a:off x="439517" y="5850000"/>
            <a:ext cx="69847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Use non toxic substances where possible. </a:t>
            </a:r>
          </a:p>
        </p:txBody>
      </p:sp>
      <p:sp>
        <p:nvSpPr>
          <p:cNvPr id="7" name="TextBox 6"/>
          <p:cNvSpPr txBox="1"/>
          <p:nvPr/>
        </p:nvSpPr>
        <p:spPr>
          <a:xfrm>
            <a:off x="444014" y="1614538"/>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Cover and protect all drains on the site. </a:t>
            </a:r>
          </a:p>
        </p:txBody>
      </p:sp>
      <p:sp>
        <p:nvSpPr>
          <p:cNvPr id="8" name="TextBox 7"/>
          <p:cNvSpPr txBox="1"/>
          <p:nvPr/>
        </p:nvSpPr>
        <p:spPr>
          <a:xfrm>
            <a:off x="457200" y="2320028"/>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Plan and minimise land disturbance. </a:t>
            </a:r>
          </a:p>
        </p:txBody>
      </p:sp>
      <p:sp>
        <p:nvSpPr>
          <p:cNvPr id="9" name="TextBox 8"/>
          <p:cNvSpPr txBox="1"/>
          <p:nvPr/>
        </p:nvSpPr>
        <p:spPr>
          <a:xfrm>
            <a:off x="439517" y="4856017"/>
            <a:ext cx="80032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Minimise noise pollution by safely handling materials, minimising the use of plant and machinery and using low impact equipment.</a:t>
            </a:r>
          </a:p>
        </p:txBody>
      </p:sp>
    </p:spTree>
    <p:extLst>
      <p:ext uri="{BB962C8B-B14F-4D97-AF65-F5344CB8AC3E}">
        <p14:creationId xmlns:p14="http://schemas.microsoft.com/office/powerpoint/2010/main" val="11844500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polluter pays</a:t>
            </a:r>
          </a:p>
        </p:txBody>
      </p:sp>
      <p:sp>
        <p:nvSpPr>
          <p:cNvPr id="4" name="Rectangle 3"/>
          <p:cNvSpPr/>
          <p:nvPr/>
        </p:nvSpPr>
        <p:spPr>
          <a:xfrm>
            <a:off x="473224" y="1700808"/>
            <a:ext cx="3882752" cy="3477875"/>
          </a:xfrm>
          <a:prstGeom prst="rect">
            <a:avLst/>
          </a:prstGeom>
        </p:spPr>
        <p:txBody>
          <a:bodyPr wrap="square">
            <a:spAutoFit/>
          </a:bodyPr>
          <a:lstStyle/>
          <a:p>
            <a:r>
              <a:rPr lang="en-GB" altLang="en-US" dirty="0"/>
              <a:t>A key environmental principle in the development of law and policy is that of ‘polluter pays’.</a:t>
            </a:r>
          </a:p>
          <a:p>
            <a:endParaRPr lang="en-GB" altLang="en-US" dirty="0"/>
          </a:p>
          <a:p>
            <a:r>
              <a:rPr lang="en-GB" altLang="en-US" dirty="0"/>
              <a:t>The overall theme of the legislation is that the polluter pays to clean up their own mess. If they won’t do it themselves, then the community will do it and then hand them the bill.</a:t>
            </a:r>
          </a:p>
          <a:p>
            <a:endParaRPr lang="en-GB" altLang="en-US" dirty="0"/>
          </a:p>
        </p:txBody>
      </p:sp>
      <p:pic>
        <p:nvPicPr>
          <p:cNvPr id="5" name="Picture 4" descr="A pile of trash in a fenced in area&#10;&#10;Description automatically generated with low confidence">
            <a:extLst>
              <a:ext uri="{FF2B5EF4-FFF2-40B4-BE49-F238E27FC236}">
                <a16:creationId xmlns:a16="http://schemas.microsoft.com/office/drawing/2014/main" id="{0469625A-F1BC-4763-A89F-EC8C8C526BC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2060848"/>
            <a:ext cx="3058194" cy="2293645"/>
          </a:xfrm>
          <a:prstGeom prst="rect">
            <a:avLst/>
          </a:prstGeom>
        </p:spPr>
      </p:pic>
    </p:spTree>
    <p:extLst>
      <p:ext uri="{BB962C8B-B14F-4D97-AF65-F5344CB8AC3E}">
        <p14:creationId xmlns:p14="http://schemas.microsoft.com/office/powerpoint/2010/main" val="1390339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Regulations</a:t>
            </a:r>
          </a:p>
        </p:txBody>
      </p:sp>
      <p:sp>
        <p:nvSpPr>
          <p:cNvPr id="4" name="TextBox 3"/>
          <p:cNvSpPr txBox="1"/>
          <p:nvPr/>
        </p:nvSpPr>
        <p:spPr>
          <a:xfrm>
            <a:off x="424000" y="2996952"/>
            <a:ext cx="4536504" cy="2554545"/>
          </a:xfrm>
          <a:prstGeom prst="rect">
            <a:avLst/>
          </a:prstGeom>
          <a:noFill/>
        </p:spPr>
        <p:txBody>
          <a:bodyPr wrap="square" rtlCol="0">
            <a:spAutoFit/>
          </a:bodyPr>
          <a:lstStyle/>
          <a:p>
            <a:r>
              <a:rPr lang="en-GB" dirty="0"/>
              <a:t>Part L of the Building Regulations covers conservation of fuel and power and is split into four Approved Documents. These Approved Documents cover conservation of fuel and power for different types of buildings. </a:t>
            </a:r>
          </a:p>
          <a:p>
            <a:endParaRPr lang="en-GB" dirty="0"/>
          </a:p>
        </p:txBody>
      </p:sp>
      <p:sp>
        <p:nvSpPr>
          <p:cNvPr id="5" name="TextBox 4"/>
          <p:cNvSpPr txBox="1"/>
          <p:nvPr/>
        </p:nvSpPr>
        <p:spPr>
          <a:xfrm>
            <a:off x="452330" y="1772816"/>
            <a:ext cx="7936093" cy="1323439"/>
          </a:xfrm>
          <a:prstGeom prst="rect">
            <a:avLst/>
          </a:prstGeom>
          <a:noFill/>
        </p:spPr>
        <p:txBody>
          <a:bodyPr wrap="square" rtlCol="0">
            <a:spAutoFit/>
          </a:bodyPr>
          <a:lstStyle/>
          <a:p>
            <a:r>
              <a:rPr lang="en-GB" dirty="0"/>
              <a:t>Reducing carbon emissions for new build properties is high on the Government’s environmental agenda. The Building Regulations set minimum standards and expectations. </a:t>
            </a:r>
          </a:p>
          <a:p>
            <a:endParaRPr lang="en-GB" dirty="0"/>
          </a:p>
        </p:txBody>
      </p:sp>
      <p:pic>
        <p:nvPicPr>
          <p:cNvPr id="7" name="Picture 6" descr="Logo, company name&#10;&#10;Description automatically generated">
            <a:extLst>
              <a:ext uri="{FF2B5EF4-FFF2-40B4-BE49-F238E27FC236}">
                <a16:creationId xmlns:a16="http://schemas.microsoft.com/office/drawing/2014/main" id="{5806F30A-5B92-4AE0-B0CB-A5CF45ECB8D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364088" y="2784082"/>
            <a:ext cx="2859557" cy="2451048"/>
          </a:xfrm>
          <a:prstGeom prst="rect">
            <a:avLst/>
          </a:prstGeom>
        </p:spPr>
      </p:pic>
    </p:spTree>
    <p:extLst>
      <p:ext uri="{BB962C8B-B14F-4D97-AF65-F5344CB8AC3E}">
        <p14:creationId xmlns:p14="http://schemas.microsoft.com/office/powerpoint/2010/main" val="1719169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Standard assessment procedure</a:t>
            </a:r>
          </a:p>
        </p:txBody>
      </p:sp>
      <p:sp>
        <p:nvSpPr>
          <p:cNvPr id="4" name="Rectangle 3"/>
          <p:cNvSpPr/>
          <p:nvPr/>
        </p:nvSpPr>
        <p:spPr>
          <a:xfrm>
            <a:off x="3985592" y="1599963"/>
            <a:ext cx="4726868" cy="3477875"/>
          </a:xfrm>
          <a:prstGeom prst="rect">
            <a:avLst/>
          </a:prstGeom>
        </p:spPr>
        <p:txBody>
          <a:bodyPr wrap="square">
            <a:spAutoFit/>
          </a:bodyPr>
          <a:lstStyle/>
          <a:p>
            <a:r>
              <a:rPr lang="en-US" dirty="0">
                <a:solidFill>
                  <a:srgbClr val="000000"/>
                </a:solidFill>
                <a:latin typeface="+mn-lt"/>
              </a:rPr>
              <a:t>The standard assessment procedure (SAP) is a methodology introduced by the UK Government to assess and compare the energy and environmental performance of buildings. Its purpose is to make sure that any new developments meet not only building regulations, but also all energy and environmental policy initiatives.​</a:t>
            </a:r>
          </a:p>
          <a:p>
            <a:r>
              <a:rPr lang="en-US" dirty="0">
                <a:solidFill>
                  <a:srgbClr val="000000"/>
                </a:solidFill>
                <a:latin typeface="+mn-lt"/>
              </a:rPr>
              <a:t>​</a:t>
            </a:r>
          </a:p>
          <a:p>
            <a:r>
              <a:rPr lang="en-US" dirty="0">
                <a:solidFill>
                  <a:srgbClr val="000000"/>
                </a:solidFill>
                <a:latin typeface="+mn-lt"/>
              </a:rPr>
              <a:t>​</a:t>
            </a:r>
          </a:p>
        </p:txBody>
      </p:sp>
      <p:pic>
        <p:nvPicPr>
          <p:cNvPr id="5" name="Picture 4" descr="Arrow&#10;&#10;Description automatically generated with medium confidence">
            <a:extLst>
              <a:ext uri="{FF2B5EF4-FFF2-40B4-BE49-F238E27FC236}">
                <a16:creationId xmlns:a16="http://schemas.microsoft.com/office/drawing/2014/main" id="{CC6D8405-3426-4FA1-BEDA-C7EBED42B79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540" y="1466153"/>
            <a:ext cx="3528392" cy="3528392"/>
          </a:xfrm>
          <a:prstGeom prst="rect">
            <a:avLst/>
          </a:prstGeom>
        </p:spPr>
      </p:pic>
      <p:sp>
        <p:nvSpPr>
          <p:cNvPr id="7" name="TextBox 6">
            <a:extLst>
              <a:ext uri="{FF2B5EF4-FFF2-40B4-BE49-F238E27FC236}">
                <a16:creationId xmlns:a16="http://schemas.microsoft.com/office/drawing/2014/main" id="{F4223F91-500A-4877-9C0C-AAEDABC8EA10}"/>
              </a:ext>
            </a:extLst>
          </p:cNvPr>
          <p:cNvSpPr txBox="1"/>
          <p:nvPr/>
        </p:nvSpPr>
        <p:spPr>
          <a:xfrm>
            <a:off x="323528" y="5099293"/>
            <a:ext cx="8159823" cy="1323439"/>
          </a:xfrm>
          <a:prstGeom prst="rect">
            <a:avLst/>
          </a:prstGeom>
          <a:noFill/>
        </p:spPr>
        <p:txBody>
          <a:bodyPr wrap="square">
            <a:spAutoFit/>
          </a:bodyPr>
          <a:lstStyle/>
          <a:p>
            <a:r>
              <a:rPr lang="en-US" dirty="0">
                <a:solidFill>
                  <a:srgbClr val="000000"/>
                </a:solidFill>
                <a:latin typeface="+mn-lt"/>
              </a:rPr>
              <a:t>This SAP process also </a:t>
            </a:r>
            <a:r>
              <a:rPr lang="en-US" dirty="0" err="1">
                <a:solidFill>
                  <a:srgbClr val="000000"/>
                </a:solidFill>
                <a:latin typeface="+mn-lt"/>
              </a:rPr>
              <a:t>standardises</a:t>
            </a:r>
            <a:r>
              <a:rPr lang="en-US" dirty="0">
                <a:solidFill>
                  <a:srgbClr val="000000"/>
                </a:solidFill>
                <a:latin typeface="+mn-lt"/>
              </a:rPr>
              <a:t> the assessment of energy performance in dwellings, so that like-for-like comparisons can be made nationwide throughout the UK.</a:t>
            </a:r>
            <a:r>
              <a:rPr lang="en-US" dirty="0">
                <a:solidFill>
                  <a:srgbClr val="000000"/>
                </a:solidFill>
                <a:latin typeface="Lato"/>
              </a:rPr>
              <a:t> ​</a:t>
            </a:r>
            <a:endParaRPr lang="en-US" dirty="0">
              <a:solidFill>
                <a:srgbClr val="000000"/>
              </a:solidFill>
              <a:latin typeface="Segoe UI" panose="020B0502040204020203" pitchFamily="34" charset="0"/>
            </a:endParaRPr>
          </a:p>
          <a:p>
            <a:r>
              <a:rPr lang="en-US" dirty="0">
                <a:solidFill>
                  <a:srgbClr val="000000"/>
                </a:solidFill>
                <a:latin typeface="Lato"/>
              </a:rPr>
              <a:t>​</a:t>
            </a:r>
            <a:endParaRPr lang="en-US"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1676872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Standard assessment procedure</a:t>
            </a:r>
          </a:p>
        </p:txBody>
      </p:sp>
      <p:sp>
        <p:nvSpPr>
          <p:cNvPr id="5" name="Rectangle 4"/>
          <p:cNvSpPr/>
          <p:nvPr/>
        </p:nvSpPr>
        <p:spPr>
          <a:xfrm>
            <a:off x="457200" y="1870486"/>
            <a:ext cx="8229600" cy="707886"/>
          </a:xfrm>
          <a:prstGeom prst="rect">
            <a:avLst/>
          </a:prstGeom>
        </p:spPr>
        <p:txBody>
          <a:bodyPr wrap="square">
            <a:spAutoFit/>
          </a:bodyPr>
          <a:lstStyle/>
          <a:p>
            <a:r>
              <a:rPr lang="en-US" dirty="0">
                <a:solidFill>
                  <a:srgbClr val="000000"/>
                </a:solidFill>
                <a:latin typeface="+mn-lt"/>
              </a:rPr>
              <a:t>SAP assessments are a legal requirement for all new build domestic properties in the UK under part L of the Building Regulations</a:t>
            </a:r>
            <a:r>
              <a:rPr lang="en-US" b="1" dirty="0">
                <a:solidFill>
                  <a:srgbClr val="000000"/>
                </a:solidFill>
                <a:latin typeface="+mn-lt"/>
              </a:rPr>
              <a:t>.  </a:t>
            </a:r>
            <a:endParaRPr lang="en-GB" dirty="0">
              <a:latin typeface="+mn-lt"/>
            </a:endParaRPr>
          </a:p>
        </p:txBody>
      </p:sp>
      <p:sp>
        <p:nvSpPr>
          <p:cNvPr id="7" name="Rectangle 6"/>
          <p:cNvSpPr/>
          <p:nvPr/>
        </p:nvSpPr>
        <p:spPr>
          <a:xfrm>
            <a:off x="457200" y="3163671"/>
            <a:ext cx="8233590" cy="707886"/>
          </a:xfrm>
          <a:prstGeom prst="rect">
            <a:avLst/>
          </a:prstGeom>
        </p:spPr>
        <p:txBody>
          <a:bodyPr wrap="square">
            <a:spAutoFit/>
          </a:bodyPr>
          <a:lstStyle/>
          <a:p>
            <a:r>
              <a:rPr lang="en-GB" dirty="0">
                <a:solidFill>
                  <a:srgbClr val="000000"/>
                </a:solidFill>
                <a:latin typeface="+mn-lt"/>
              </a:rPr>
              <a:t>If a property fails the SAP calculations, it will not be signed off by building control.</a:t>
            </a:r>
            <a:endParaRPr lang="en-GB" dirty="0">
              <a:latin typeface="+mn-lt"/>
            </a:endParaRPr>
          </a:p>
        </p:txBody>
      </p:sp>
      <p:sp>
        <p:nvSpPr>
          <p:cNvPr id="8" name="Rectangle 7"/>
          <p:cNvSpPr/>
          <p:nvPr/>
        </p:nvSpPr>
        <p:spPr>
          <a:xfrm>
            <a:off x="457200" y="4149080"/>
            <a:ext cx="8511278" cy="707886"/>
          </a:xfrm>
          <a:prstGeom prst="rect">
            <a:avLst/>
          </a:prstGeom>
        </p:spPr>
        <p:txBody>
          <a:bodyPr wrap="square">
            <a:spAutoFit/>
          </a:bodyPr>
          <a:lstStyle/>
          <a:p>
            <a:r>
              <a:rPr lang="en-GB" dirty="0">
                <a:solidFill>
                  <a:srgbClr val="000000"/>
                </a:solidFill>
                <a:latin typeface="+mn-lt"/>
              </a:rPr>
              <a:t>If a property has not been signed off by building control, it cannot be legally listed for rent or sale</a:t>
            </a:r>
            <a:r>
              <a:rPr lang="en-GB" b="1" dirty="0">
                <a:solidFill>
                  <a:srgbClr val="000000"/>
                </a:solidFill>
                <a:latin typeface="+mn-lt"/>
              </a:rPr>
              <a:t>.</a:t>
            </a:r>
            <a:endParaRPr lang="en-GB" b="1" dirty="0">
              <a:latin typeface="+mn-lt"/>
            </a:endParaRPr>
          </a:p>
        </p:txBody>
      </p:sp>
    </p:spTree>
    <p:extLst>
      <p:ext uri="{BB962C8B-B14F-4D97-AF65-F5344CB8AC3E}">
        <p14:creationId xmlns:p14="http://schemas.microsoft.com/office/powerpoint/2010/main" val="4003739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SAP considerations</a:t>
            </a:r>
          </a:p>
        </p:txBody>
      </p:sp>
      <p:sp>
        <p:nvSpPr>
          <p:cNvPr id="6" name="TextBox 5"/>
          <p:cNvSpPr txBox="1"/>
          <p:nvPr/>
        </p:nvSpPr>
        <p:spPr>
          <a:xfrm>
            <a:off x="488437" y="1800932"/>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Materials used for construction</a:t>
            </a:r>
          </a:p>
        </p:txBody>
      </p:sp>
      <p:sp>
        <p:nvSpPr>
          <p:cNvPr id="7" name="TextBox 6"/>
          <p:cNvSpPr txBox="1"/>
          <p:nvPr/>
        </p:nvSpPr>
        <p:spPr>
          <a:xfrm>
            <a:off x="509599" y="2578476"/>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insulation of the building fabric </a:t>
            </a:r>
          </a:p>
        </p:txBody>
      </p:sp>
      <p:sp>
        <p:nvSpPr>
          <p:cNvPr id="8" name="TextBox 7"/>
          <p:cNvSpPr txBox="1"/>
          <p:nvPr/>
        </p:nvSpPr>
        <p:spPr>
          <a:xfrm>
            <a:off x="509599" y="3388930"/>
            <a:ext cx="68407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Efficiency and control of the heating system </a:t>
            </a:r>
          </a:p>
        </p:txBody>
      </p:sp>
      <p:sp>
        <p:nvSpPr>
          <p:cNvPr id="9" name="TextBox 8"/>
          <p:cNvSpPr txBox="1"/>
          <p:nvPr/>
        </p:nvSpPr>
        <p:spPr>
          <a:xfrm>
            <a:off x="513992" y="4178829"/>
            <a:ext cx="8306479"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 fuel used to supply space and water heating (ventilation and lighting)</a:t>
            </a:r>
          </a:p>
        </p:txBody>
      </p:sp>
      <p:sp>
        <p:nvSpPr>
          <p:cNvPr id="10" name="TextBox 9"/>
          <p:cNvSpPr txBox="1"/>
          <p:nvPr/>
        </p:nvSpPr>
        <p:spPr>
          <a:xfrm>
            <a:off x="509599" y="5276504"/>
            <a:ext cx="48285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Renewable energy technologies</a:t>
            </a:r>
          </a:p>
        </p:txBody>
      </p:sp>
    </p:spTree>
    <p:extLst>
      <p:ext uri="{BB962C8B-B14F-4D97-AF65-F5344CB8AC3E}">
        <p14:creationId xmlns:p14="http://schemas.microsoft.com/office/powerpoint/2010/main" val="12839349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Rectangle 3"/>
          <p:cNvSpPr/>
          <p:nvPr/>
        </p:nvSpPr>
        <p:spPr>
          <a:xfrm>
            <a:off x="395536" y="1556792"/>
            <a:ext cx="4402832" cy="5016758"/>
          </a:xfrm>
          <a:prstGeom prst="rect">
            <a:avLst/>
          </a:prstGeom>
        </p:spPr>
        <p:txBody>
          <a:bodyPr wrap="square">
            <a:spAutoFit/>
          </a:bodyPr>
          <a:lstStyle/>
          <a:p>
            <a:r>
              <a:rPr lang="en-US" dirty="0">
                <a:solidFill>
                  <a:srgbClr val="0D0D0D"/>
                </a:solidFill>
                <a:latin typeface="+mn-lt"/>
              </a:rPr>
              <a:t>Energy performance certificates (EPCs) tell you how energy efficient a building is and give it a rating from A (very efficient) to G (inefficient). </a:t>
            </a:r>
          </a:p>
          <a:p>
            <a:endParaRPr lang="en-US" dirty="0">
              <a:solidFill>
                <a:srgbClr val="0D0D0D"/>
              </a:solidFill>
              <a:latin typeface="+mn-lt"/>
            </a:endParaRPr>
          </a:p>
          <a:p>
            <a:r>
              <a:rPr lang="en-US" dirty="0">
                <a:solidFill>
                  <a:srgbClr val="0D0D0D"/>
                </a:solidFill>
                <a:latin typeface="+mn-lt"/>
              </a:rPr>
              <a:t>They tell you how costly it will be to heat and light your property, and what its carbon dioxide emissions are likely to be. The EPC will be carried out by an energy assessor who will also publish recommendations on how to improve energy efficiency in the building. EPCs are valid for 10 years from the date of issue. </a:t>
            </a:r>
            <a:endParaRPr lang="en-GB" dirty="0">
              <a:latin typeface="+mn-lt"/>
            </a:endParaRPr>
          </a:p>
          <a:p>
            <a:endParaRPr lang="en-GB" dirty="0">
              <a:latin typeface="+mn-lt"/>
            </a:endParaRPr>
          </a:p>
        </p:txBody>
      </p:sp>
      <p:pic>
        <p:nvPicPr>
          <p:cNvPr id="5" name="Picture 4" descr="Diagram&#10;&#10;Description automatically generated">
            <a:extLst>
              <a:ext uri="{FF2B5EF4-FFF2-40B4-BE49-F238E27FC236}">
                <a16:creationId xmlns:a16="http://schemas.microsoft.com/office/drawing/2014/main" id="{F9336B86-88BB-4377-AA5E-A5686FA7C1F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874112"/>
            <a:ext cx="3505653" cy="2664296"/>
          </a:xfrm>
          <a:prstGeom prst="rect">
            <a:avLst/>
          </a:prstGeom>
        </p:spPr>
      </p:pic>
    </p:spTree>
    <p:extLst>
      <p:ext uri="{BB962C8B-B14F-4D97-AF65-F5344CB8AC3E}">
        <p14:creationId xmlns:p14="http://schemas.microsoft.com/office/powerpoint/2010/main" val="3474348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certificates</a:t>
            </a:r>
          </a:p>
        </p:txBody>
      </p:sp>
      <p:sp>
        <p:nvSpPr>
          <p:cNvPr id="4" name="TextBox 3"/>
          <p:cNvSpPr txBox="1"/>
          <p:nvPr/>
        </p:nvSpPr>
        <p:spPr>
          <a:xfrm>
            <a:off x="251521" y="1814312"/>
            <a:ext cx="889248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It is a legal requirement to have a valid EPC when a building is constructed, sold or rented.</a:t>
            </a:r>
          </a:p>
        </p:txBody>
      </p:sp>
      <p:sp>
        <p:nvSpPr>
          <p:cNvPr id="5" name="TextBox 4"/>
          <p:cNvSpPr txBox="1"/>
          <p:nvPr/>
        </p:nvSpPr>
        <p:spPr>
          <a:xfrm>
            <a:off x="323528" y="2771813"/>
            <a:ext cx="80752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An energy assessor must produce and issues the EPC.</a:t>
            </a:r>
          </a:p>
        </p:txBody>
      </p:sp>
      <p:sp>
        <p:nvSpPr>
          <p:cNvPr id="6" name="TextBox 5"/>
          <p:cNvSpPr txBox="1"/>
          <p:nvPr/>
        </p:nvSpPr>
        <p:spPr>
          <a:xfrm>
            <a:off x="323528" y="3377809"/>
            <a:ext cx="79208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Failure to hold a valid EPC may result in a fine (unless exempt).</a:t>
            </a:r>
          </a:p>
        </p:txBody>
      </p:sp>
      <p:sp>
        <p:nvSpPr>
          <p:cNvPr id="7" name="TextBox 6"/>
          <p:cNvSpPr txBox="1"/>
          <p:nvPr/>
        </p:nvSpPr>
        <p:spPr>
          <a:xfrm>
            <a:off x="248882" y="4161907"/>
            <a:ext cx="857159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There is an EPC register where you can search and view EPCs using certification number or postcode.</a:t>
            </a:r>
          </a:p>
        </p:txBody>
      </p:sp>
      <p:sp>
        <p:nvSpPr>
          <p:cNvPr id="8" name="TextBox 7"/>
          <p:cNvSpPr txBox="1"/>
          <p:nvPr/>
        </p:nvSpPr>
        <p:spPr>
          <a:xfrm>
            <a:off x="251520" y="5099998"/>
            <a:ext cx="69951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EPCs are issued once the SAP has taken place. </a:t>
            </a:r>
          </a:p>
        </p:txBody>
      </p:sp>
    </p:spTree>
    <p:extLst>
      <p:ext uri="{BB962C8B-B14F-4D97-AF65-F5344CB8AC3E}">
        <p14:creationId xmlns:p14="http://schemas.microsoft.com/office/powerpoint/2010/main" val="3739425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UK Acts of Parliament </a:t>
            </a:r>
          </a:p>
        </p:txBody>
      </p:sp>
      <p:graphicFrame>
        <p:nvGraphicFramePr>
          <p:cNvPr id="5" name="Table 4"/>
          <p:cNvGraphicFramePr>
            <a:graphicFrameLocks noGrp="1"/>
          </p:cNvGraphicFramePr>
          <p:nvPr>
            <p:extLst>
              <p:ext uri="{D42A27DB-BD31-4B8C-83A1-F6EECF244321}">
                <p14:modId xmlns:p14="http://schemas.microsoft.com/office/powerpoint/2010/main" val="318497003"/>
              </p:ext>
            </p:extLst>
          </p:nvPr>
        </p:nvGraphicFramePr>
        <p:xfrm>
          <a:off x="1524000" y="2132856"/>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70840">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Environment</a:t>
                      </a:r>
                      <a:r>
                        <a:rPr lang="en-GB" baseline="0" dirty="0"/>
                        <a:t> Act 1995</a:t>
                      </a:r>
                      <a:endParaRPr lang="en-GB" dirty="0"/>
                    </a:p>
                  </a:txBody>
                  <a:tcPr/>
                </a:tc>
                <a:extLst>
                  <a:ext uri="{0D108BD9-81ED-4DB2-BD59-A6C34878D82A}">
                    <a16:rowId xmlns:a16="http://schemas.microsoft.com/office/drawing/2014/main" val="1716264784"/>
                  </a:ext>
                </a:extLst>
              </a:tr>
              <a:tr h="370840">
                <a:tc>
                  <a:txBody>
                    <a:bodyPr/>
                    <a:lstStyle/>
                    <a:p>
                      <a:r>
                        <a:rPr lang="en-GB" dirty="0"/>
                        <a:t>Environmental</a:t>
                      </a:r>
                      <a:r>
                        <a:rPr lang="en-GB" baseline="0" dirty="0"/>
                        <a:t> Protection Act 1990</a:t>
                      </a:r>
                      <a:endParaRPr lang="en-GB" dirty="0"/>
                    </a:p>
                  </a:txBody>
                  <a:tcPr/>
                </a:tc>
                <a:extLst>
                  <a:ext uri="{0D108BD9-81ED-4DB2-BD59-A6C34878D82A}">
                    <a16:rowId xmlns:a16="http://schemas.microsoft.com/office/drawing/2014/main" val="3759372455"/>
                  </a:ext>
                </a:extLst>
              </a:tr>
              <a:tr h="370840">
                <a:tc>
                  <a:txBody>
                    <a:bodyPr/>
                    <a:lstStyle/>
                    <a:p>
                      <a:r>
                        <a:rPr lang="en-GB" dirty="0"/>
                        <a:t>Climate Change Act 2008</a:t>
                      </a:r>
                    </a:p>
                  </a:txBody>
                  <a:tcPr/>
                </a:tc>
                <a:extLst>
                  <a:ext uri="{0D108BD9-81ED-4DB2-BD59-A6C34878D82A}">
                    <a16:rowId xmlns:a16="http://schemas.microsoft.com/office/drawing/2014/main" val="1631064691"/>
                  </a:ext>
                </a:extLst>
              </a:tr>
              <a:tr h="370840">
                <a:tc>
                  <a:txBody>
                    <a:bodyPr/>
                    <a:lstStyle/>
                    <a:p>
                      <a:r>
                        <a:rPr lang="en-GB" dirty="0"/>
                        <a:t>Pollution Prevention and Control</a:t>
                      </a:r>
                      <a:r>
                        <a:rPr lang="en-GB" baseline="0" dirty="0"/>
                        <a:t> Act 1999</a:t>
                      </a:r>
                      <a:endParaRPr lang="en-GB" dirty="0"/>
                    </a:p>
                  </a:txBody>
                  <a:tcPr/>
                </a:tc>
                <a:extLst>
                  <a:ext uri="{0D108BD9-81ED-4DB2-BD59-A6C34878D82A}">
                    <a16:rowId xmlns:a16="http://schemas.microsoft.com/office/drawing/2014/main" val="1609217472"/>
                  </a:ext>
                </a:extLst>
              </a:tr>
              <a:tr h="370840">
                <a:tc>
                  <a:txBody>
                    <a:bodyPr/>
                    <a:lstStyle/>
                    <a:p>
                      <a:r>
                        <a:rPr lang="en-GB" dirty="0"/>
                        <a:t>Wildlife and Countryside</a:t>
                      </a:r>
                      <a:r>
                        <a:rPr lang="en-GB" baseline="0" dirty="0"/>
                        <a:t> Act 1981</a:t>
                      </a:r>
                      <a:endParaRPr lang="en-GB" dirty="0"/>
                    </a:p>
                  </a:txBody>
                  <a:tcPr/>
                </a:tc>
                <a:extLst>
                  <a:ext uri="{0D108BD9-81ED-4DB2-BD59-A6C34878D82A}">
                    <a16:rowId xmlns:a16="http://schemas.microsoft.com/office/drawing/2014/main" val="1452309852"/>
                  </a:ext>
                </a:extLst>
              </a:tr>
              <a:tr h="370840">
                <a:tc>
                  <a:txBody>
                    <a:bodyPr/>
                    <a:lstStyle/>
                    <a:p>
                      <a:r>
                        <a:rPr lang="en-GB" dirty="0"/>
                        <a:t>Countryside Rights of Way Act 2000</a:t>
                      </a:r>
                    </a:p>
                  </a:txBody>
                  <a:tcPr/>
                </a:tc>
                <a:extLst>
                  <a:ext uri="{0D108BD9-81ED-4DB2-BD59-A6C34878D82A}">
                    <a16:rowId xmlns:a16="http://schemas.microsoft.com/office/drawing/2014/main" val="2500676028"/>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208897180"/>
              </p:ext>
            </p:extLst>
          </p:nvPr>
        </p:nvGraphicFramePr>
        <p:xfrm>
          <a:off x="1524000" y="4815096"/>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2791967195"/>
                    </a:ext>
                  </a:extLst>
                </a:gridCol>
              </a:tblGrid>
              <a:tr h="370840">
                <a:tc>
                  <a:txBody>
                    <a:bodyPr/>
                    <a:lstStyle/>
                    <a:p>
                      <a:r>
                        <a:rPr lang="en-GB" b="0" dirty="0">
                          <a:solidFill>
                            <a:schemeClr val="tx1"/>
                          </a:solidFill>
                        </a:rPr>
                        <a:t>Controlled Waste</a:t>
                      </a:r>
                      <a:r>
                        <a:rPr lang="en-GB" b="0" baseline="0" dirty="0">
                          <a:solidFill>
                            <a:schemeClr val="tx1"/>
                          </a:solidFill>
                        </a:rPr>
                        <a:t> Act 1992</a:t>
                      </a:r>
                      <a:endParaRPr lang="en-GB" b="0" dirty="0">
                        <a:solidFill>
                          <a:schemeClr val="tx1"/>
                        </a:solidFill>
                      </a:endParaRPr>
                    </a:p>
                  </a:txBody>
                  <a:tcPr>
                    <a:solidFill>
                      <a:schemeClr val="accent5"/>
                    </a:solidFill>
                  </a:tcPr>
                </a:tc>
                <a:extLst>
                  <a:ext uri="{0D108BD9-81ED-4DB2-BD59-A6C34878D82A}">
                    <a16:rowId xmlns:a16="http://schemas.microsoft.com/office/drawing/2014/main" val="351855427"/>
                  </a:ext>
                </a:extLst>
              </a:tr>
            </a:tbl>
          </a:graphicData>
        </a:graphic>
      </p:graphicFrame>
    </p:spTree>
    <p:extLst>
      <p:ext uri="{BB962C8B-B14F-4D97-AF65-F5344CB8AC3E}">
        <p14:creationId xmlns:p14="http://schemas.microsoft.com/office/powerpoint/2010/main" val="27097356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799199502"/>
              </p:ext>
            </p:extLst>
          </p:nvPr>
        </p:nvGraphicFramePr>
        <p:xfrm>
          <a:off x="1259632" y="1988840"/>
          <a:ext cx="6096000" cy="26822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46954585"/>
                    </a:ext>
                  </a:extLst>
                </a:gridCol>
              </a:tblGrid>
              <a:tr h="313184">
                <a:tc>
                  <a:txBody>
                    <a:bodyPr/>
                    <a:lstStyle/>
                    <a:p>
                      <a:pPr algn="ctr"/>
                      <a:r>
                        <a:rPr lang="en-GB" sz="2400" dirty="0">
                          <a:solidFill>
                            <a:schemeClr val="tx1"/>
                          </a:solidFill>
                        </a:rPr>
                        <a:t>UK</a:t>
                      </a:r>
                      <a:r>
                        <a:rPr lang="en-GB" sz="2400" baseline="0" dirty="0">
                          <a:solidFill>
                            <a:schemeClr val="tx1"/>
                          </a:solidFill>
                        </a:rPr>
                        <a:t> Acts of Parliament</a:t>
                      </a:r>
                      <a:endParaRPr lang="en-GB" sz="2400" dirty="0">
                        <a:solidFill>
                          <a:schemeClr val="tx1"/>
                        </a:solidFill>
                      </a:endParaRPr>
                    </a:p>
                  </a:txBody>
                  <a:tcPr/>
                </a:tc>
                <a:extLst>
                  <a:ext uri="{0D108BD9-81ED-4DB2-BD59-A6C34878D82A}">
                    <a16:rowId xmlns:a16="http://schemas.microsoft.com/office/drawing/2014/main" val="3264408947"/>
                  </a:ext>
                </a:extLst>
              </a:tr>
              <a:tr h="370840">
                <a:tc>
                  <a:txBody>
                    <a:bodyPr/>
                    <a:lstStyle/>
                    <a:p>
                      <a:r>
                        <a:rPr lang="en-GB" dirty="0"/>
                        <a:t>Water</a:t>
                      </a:r>
                      <a:r>
                        <a:rPr lang="en-GB" baseline="0" dirty="0"/>
                        <a:t> Resources Act 1991</a:t>
                      </a:r>
                      <a:endParaRPr lang="en-GB" dirty="0"/>
                    </a:p>
                  </a:txBody>
                  <a:tcPr/>
                </a:tc>
                <a:extLst>
                  <a:ext uri="{0D108BD9-81ED-4DB2-BD59-A6C34878D82A}">
                    <a16:rowId xmlns:a16="http://schemas.microsoft.com/office/drawing/2014/main" val="1716264784"/>
                  </a:ext>
                </a:extLst>
              </a:tr>
              <a:tr h="370840">
                <a:tc>
                  <a:txBody>
                    <a:bodyPr/>
                    <a:lstStyle/>
                    <a:p>
                      <a:r>
                        <a:rPr lang="en-GB" dirty="0"/>
                        <a:t>Land Drainage Act 1991</a:t>
                      </a:r>
                    </a:p>
                  </a:txBody>
                  <a:tcPr/>
                </a:tc>
                <a:extLst>
                  <a:ext uri="{0D108BD9-81ED-4DB2-BD59-A6C34878D82A}">
                    <a16:rowId xmlns:a16="http://schemas.microsoft.com/office/drawing/2014/main" val="3759372455"/>
                  </a:ext>
                </a:extLst>
              </a:tr>
              <a:tr h="370840">
                <a:tc>
                  <a:txBody>
                    <a:bodyPr/>
                    <a:lstStyle/>
                    <a:p>
                      <a:r>
                        <a:rPr lang="en-GB" dirty="0"/>
                        <a:t>Energy Act 2013</a:t>
                      </a:r>
                    </a:p>
                  </a:txBody>
                  <a:tcPr/>
                </a:tc>
                <a:extLst>
                  <a:ext uri="{0D108BD9-81ED-4DB2-BD59-A6C34878D82A}">
                    <a16:rowId xmlns:a16="http://schemas.microsoft.com/office/drawing/2014/main" val="1631064691"/>
                  </a:ext>
                </a:extLst>
              </a:tr>
              <a:tr h="370840">
                <a:tc>
                  <a:txBody>
                    <a:bodyPr/>
                    <a:lstStyle/>
                    <a:p>
                      <a:r>
                        <a:rPr lang="en-GB" dirty="0"/>
                        <a:t>Environmental Permitting Regulations 2010</a:t>
                      </a:r>
                    </a:p>
                  </a:txBody>
                  <a:tcPr/>
                </a:tc>
                <a:extLst>
                  <a:ext uri="{0D108BD9-81ED-4DB2-BD59-A6C34878D82A}">
                    <a16:rowId xmlns:a16="http://schemas.microsoft.com/office/drawing/2014/main" val="1609217472"/>
                  </a:ext>
                </a:extLst>
              </a:tr>
              <a:tr h="370840">
                <a:tc>
                  <a:txBody>
                    <a:bodyPr/>
                    <a:lstStyle/>
                    <a:p>
                      <a:r>
                        <a:rPr lang="en-GB" dirty="0"/>
                        <a:t>Waste Regulations 2011</a:t>
                      </a:r>
                    </a:p>
                  </a:txBody>
                  <a:tcPr/>
                </a:tc>
                <a:extLst>
                  <a:ext uri="{0D108BD9-81ED-4DB2-BD59-A6C34878D82A}">
                    <a16:rowId xmlns:a16="http://schemas.microsoft.com/office/drawing/2014/main" val="1452309852"/>
                  </a:ext>
                </a:extLst>
              </a:tr>
              <a:tr h="370840">
                <a:tc>
                  <a:txBody>
                    <a:bodyPr/>
                    <a:lstStyle/>
                    <a:p>
                      <a:r>
                        <a:rPr lang="en-GB" dirty="0"/>
                        <a:t>Clean Air Act 1990</a:t>
                      </a:r>
                    </a:p>
                  </a:txBody>
                  <a:tcPr/>
                </a:tc>
                <a:extLst>
                  <a:ext uri="{0D108BD9-81ED-4DB2-BD59-A6C34878D82A}">
                    <a16:rowId xmlns:a16="http://schemas.microsoft.com/office/drawing/2014/main" val="2500676028"/>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447635003"/>
              </p:ext>
            </p:extLst>
          </p:nvPr>
        </p:nvGraphicFramePr>
        <p:xfrm>
          <a:off x="1259632" y="4671080"/>
          <a:ext cx="6096000" cy="370840"/>
        </p:xfrm>
        <a:graphic>
          <a:graphicData uri="http://schemas.openxmlformats.org/drawingml/2006/table">
            <a:tbl>
              <a:tblPr firstRow="1" bandRow="1">
                <a:tableStyleId>{5C22544A-7EE6-4342-B048-85BDC9FD1C3A}</a:tableStyleId>
              </a:tblPr>
              <a:tblGrid>
                <a:gridCol w="6096000">
                  <a:extLst>
                    <a:ext uri="{9D8B030D-6E8A-4147-A177-3AD203B41FA5}">
                      <a16:colId xmlns:a16="http://schemas.microsoft.com/office/drawing/2014/main" val="1959847336"/>
                    </a:ext>
                  </a:extLst>
                </a:gridCol>
              </a:tblGrid>
              <a:tr h="370840">
                <a:tc>
                  <a:txBody>
                    <a:bodyPr/>
                    <a:lstStyle/>
                    <a:p>
                      <a:r>
                        <a:rPr lang="en-GB" b="0" dirty="0">
                          <a:solidFill>
                            <a:schemeClr val="tx1"/>
                          </a:solidFill>
                        </a:rPr>
                        <a:t>Well-being of future generations (Wales) Act 2015</a:t>
                      </a:r>
                    </a:p>
                  </a:txBody>
                  <a:tcPr>
                    <a:solidFill>
                      <a:schemeClr val="accent5"/>
                    </a:solidFill>
                  </a:tcPr>
                </a:tc>
                <a:extLst>
                  <a:ext uri="{0D108BD9-81ED-4DB2-BD59-A6C34878D82A}">
                    <a16:rowId xmlns:a16="http://schemas.microsoft.com/office/drawing/2014/main" val="1073746268"/>
                  </a:ext>
                </a:extLst>
              </a:tr>
            </a:tbl>
          </a:graphicData>
        </a:graphic>
      </p:graphicFrame>
      <p:sp>
        <p:nvSpPr>
          <p:cNvPr id="8" name="Title 1"/>
          <p:cNvSpPr>
            <a:spLocks noGrp="1"/>
          </p:cNvSpPr>
          <p:nvPr>
            <p:ph type="title"/>
          </p:nvPr>
        </p:nvSpPr>
        <p:spPr/>
        <p:txBody>
          <a:bodyPr/>
          <a:lstStyle/>
          <a:p>
            <a:r>
              <a:rPr lang="en-GB" dirty="0"/>
              <a:t>UK Acts of Parliament </a:t>
            </a:r>
          </a:p>
        </p:txBody>
      </p:sp>
    </p:spTree>
    <p:extLst>
      <p:ext uri="{BB962C8B-B14F-4D97-AF65-F5344CB8AC3E}">
        <p14:creationId xmlns:p14="http://schemas.microsoft.com/office/powerpoint/2010/main" val="2463352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Environmental Protection Act </a:t>
            </a:r>
          </a:p>
        </p:txBody>
      </p:sp>
      <p:sp>
        <p:nvSpPr>
          <p:cNvPr id="4" name="TextBox 3"/>
          <p:cNvSpPr txBox="1"/>
          <p:nvPr/>
        </p:nvSpPr>
        <p:spPr>
          <a:xfrm>
            <a:off x="457200" y="1700808"/>
            <a:ext cx="4690864" cy="4401205"/>
          </a:xfrm>
          <a:prstGeom prst="rect">
            <a:avLst/>
          </a:prstGeom>
          <a:noFill/>
        </p:spPr>
        <p:txBody>
          <a:bodyPr wrap="square" rtlCol="0">
            <a:spAutoFit/>
          </a:bodyPr>
          <a:lstStyle/>
          <a:p>
            <a:r>
              <a:rPr lang="en-GB" dirty="0"/>
              <a:t>The Environmental Protection Act  defines the structure for waste management and control of emissions in the UK. It was introduced to protect and improve our environment as well as to control hazards to health.  </a:t>
            </a:r>
          </a:p>
          <a:p>
            <a:endParaRPr lang="en-GB" dirty="0"/>
          </a:p>
          <a:p>
            <a:r>
              <a:rPr lang="en-GB" dirty="0"/>
              <a:t>All construction contractors must abide by the Environmental Protection Act and demonstrate that they are preserving and not harming the environment through construction activities. </a:t>
            </a:r>
          </a:p>
          <a:p>
            <a:endParaRPr lang="en-GB" dirty="0"/>
          </a:p>
        </p:txBody>
      </p:sp>
      <p:pic>
        <p:nvPicPr>
          <p:cNvPr id="5" name="Picture 4" descr="A picture containing text, businesscard, envelope&#10;&#10;Description automatically generated">
            <a:extLst>
              <a:ext uri="{FF2B5EF4-FFF2-40B4-BE49-F238E27FC236}">
                <a16:creationId xmlns:a16="http://schemas.microsoft.com/office/drawing/2014/main" id="{61C71CA9-EA12-458D-8846-E0BE93DF14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724128" y="1988840"/>
            <a:ext cx="2650454" cy="2664296"/>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Climate Change Act</a:t>
            </a:r>
          </a:p>
        </p:txBody>
      </p:sp>
      <p:sp>
        <p:nvSpPr>
          <p:cNvPr id="4" name="TextBox 3"/>
          <p:cNvSpPr txBox="1"/>
          <p:nvPr/>
        </p:nvSpPr>
        <p:spPr>
          <a:xfrm>
            <a:off x="457200" y="1772816"/>
            <a:ext cx="8003232" cy="1631216"/>
          </a:xfrm>
          <a:prstGeom prst="rect">
            <a:avLst/>
          </a:prstGeom>
          <a:noFill/>
        </p:spPr>
        <p:txBody>
          <a:bodyPr wrap="square" rtlCol="0">
            <a:spAutoFit/>
          </a:bodyPr>
          <a:lstStyle/>
          <a:p>
            <a:r>
              <a:rPr lang="en-GB" dirty="0"/>
              <a:t>The Climate Change Act sets out targets for reducing emissions in the UK. The Act committed the UK to reducing greenhouse gas emissions by 80% by 2050. This target has now been increased to ‘net zero’ by 2050. </a:t>
            </a:r>
          </a:p>
          <a:p>
            <a:endParaRPr lang="en-GB" dirty="0"/>
          </a:p>
        </p:txBody>
      </p:sp>
      <p:pic>
        <p:nvPicPr>
          <p:cNvPr id="6" name="Picture 5" descr="Diagram, engineering drawing&#10;&#10;Description automatically generated">
            <a:extLst>
              <a:ext uri="{FF2B5EF4-FFF2-40B4-BE49-F238E27FC236}">
                <a16:creationId xmlns:a16="http://schemas.microsoft.com/office/drawing/2014/main" id="{546B570A-6274-4E5B-BFC2-8488751CD83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43808" y="3126621"/>
            <a:ext cx="3990336" cy="24660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478990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Clean Air Act  1993</a:t>
            </a:r>
          </a:p>
        </p:txBody>
      </p:sp>
      <p:sp>
        <p:nvSpPr>
          <p:cNvPr id="4" name="TextBox 3"/>
          <p:cNvSpPr txBox="1"/>
          <p:nvPr/>
        </p:nvSpPr>
        <p:spPr>
          <a:xfrm>
            <a:off x="457200" y="1772816"/>
            <a:ext cx="8003232" cy="3771995"/>
          </a:xfrm>
          <a:prstGeom prst="rect">
            <a:avLst/>
          </a:prstGeom>
          <a:noFill/>
        </p:spPr>
        <p:txBody>
          <a:bodyPr wrap="square" rtlCol="0">
            <a:spAutoFit/>
          </a:bodyPr>
          <a:lstStyle/>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The Clean Air Act 1993 introduced regulations </a:t>
            </a:r>
            <a:r>
              <a:rPr lang="en-GB" dirty="0">
                <a:solidFill>
                  <a:srgbClr val="333333"/>
                </a:solidFill>
                <a:latin typeface="+mn-lt"/>
                <a:ea typeface="Calibri" panose="020F0502020204030204" pitchFamily="34" charset="0"/>
                <a:cs typeface="Calibri" panose="020F0502020204030204" pitchFamily="34" charset="0"/>
              </a:rPr>
              <a:t>for</a:t>
            </a:r>
            <a:r>
              <a:rPr lang="en-GB" dirty="0">
                <a:solidFill>
                  <a:srgbClr val="333333"/>
                </a:solidFill>
                <a:effectLst/>
                <a:latin typeface="+mn-lt"/>
                <a:ea typeface="Calibri" panose="020F0502020204030204" pitchFamily="34" charset="0"/>
                <a:cs typeface="Calibri" panose="020F0502020204030204" pitchFamily="34" charset="0"/>
              </a:rPr>
              <a:t> controlling smoke emissions, the height of chimneys and the content and composition of motor fuels.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It is an offence to cause or permit the emission of dark smoke from a chimney or flue in an industrial or commercial business.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Calibri" panose="020F0502020204030204" pitchFamily="34" charset="0"/>
              </a:rPr>
              <a:t>This also applies to burning materials on a site that you own or a site where you are working, such as a building or demolition site</a:t>
            </a:r>
            <a:r>
              <a:rPr lang="en-GB" dirty="0">
                <a:solidFill>
                  <a:srgbClr val="333333"/>
                </a:solidFill>
                <a:effectLst/>
                <a:latin typeface="+mn-lt"/>
                <a:ea typeface="Calibri" panose="020F0502020204030204" pitchFamily="34" charset="0"/>
                <a:cs typeface="Times New Roman" panose="02020603050405020304" pitchFamily="18" charset="0"/>
              </a:rPr>
              <a:t>. </a:t>
            </a:r>
          </a:p>
          <a:p>
            <a:pPr marL="342900" indent="-342900">
              <a:lnSpc>
                <a:spcPct val="107000"/>
              </a:lnSpc>
              <a:spcAft>
                <a:spcPts val="800"/>
              </a:spcAft>
              <a:buClr>
                <a:srgbClr val="0077E3"/>
              </a:buClr>
              <a:buFont typeface="Arial" panose="020B0604020202020204" pitchFamily="34" charset="0"/>
              <a:buChar char="•"/>
            </a:pPr>
            <a:r>
              <a:rPr lang="en-GB" dirty="0">
                <a:solidFill>
                  <a:srgbClr val="333333"/>
                </a:solidFill>
                <a:effectLst/>
                <a:latin typeface="+mn-lt"/>
                <a:ea typeface="Calibri" panose="020F0502020204030204" pitchFamily="34" charset="0"/>
                <a:cs typeface="Times New Roman" panose="02020603050405020304" pitchFamily="18" charset="0"/>
              </a:rPr>
              <a:t>Smoke controlled areas are intended to control pollution in areas where the predominant fuel used for domestic heating is coal.</a:t>
            </a:r>
          </a:p>
          <a:p>
            <a:pPr marL="342900" indent="-342900">
              <a:lnSpc>
                <a:spcPct val="107000"/>
              </a:lnSpc>
              <a:spcAft>
                <a:spcPts val="800"/>
              </a:spcAft>
              <a:buFont typeface="Arial" panose="020B0604020202020204" pitchFamily="34" charset="0"/>
              <a:buChar char="•"/>
            </a:pPr>
            <a:endParaRPr lang="en-GB" dirty="0">
              <a:solidFill>
                <a:srgbClr val="333333"/>
              </a:solidFill>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249452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Water Act 2014</a:t>
            </a:r>
          </a:p>
        </p:txBody>
      </p:sp>
      <p:sp>
        <p:nvSpPr>
          <p:cNvPr id="4" name="TextBox 3"/>
          <p:cNvSpPr txBox="1"/>
          <p:nvPr/>
        </p:nvSpPr>
        <p:spPr>
          <a:xfrm>
            <a:off x="457200" y="1772816"/>
            <a:ext cx="8003232" cy="470898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US" b="0" i="0" dirty="0">
                <a:effectLst/>
                <a:latin typeface="Arial" panose="020B0604020202020204" pitchFamily="34" charset="0"/>
              </a:rPr>
              <a:t>The Water Act 2014 amended the </a:t>
            </a:r>
            <a:r>
              <a:rPr lang="en-US" b="0" i="0" u="none" strike="noStrike" dirty="0">
                <a:effectLst/>
                <a:latin typeface="Arial" panose="020B0604020202020204" pitchFamily="34" charset="0"/>
              </a:rPr>
              <a:t>Water Industry Act 1991</a:t>
            </a:r>
            <a:r>
              <a:rPr lang="en-US" b="0" i="0" dirty="0">
                <a:effectLst/>
                <a:latin typeface="Arial" panose="020B0604020202020204" pitchFamily="34" charset="0"/>
              </a:rPr>
              <a:t>. </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It </a:t>
            </a:r>
            <a:r>
              <a:rPr lang="en-US" dirty="0">
                <a:latin typeface="Arial" panose="020B0604020202020204" pitchFamily="34" charset="0"/>
              </a:rPr>
              <a:t>affe</a:t>
            </a:r>
            <a:r>
              <a:rPr lang="en-US" b="0" i="0" dirty="0">
                <a:effectLst/>
                <a:latin typeface="Arial" panose="020B0604020202020204" pitchFamily="34" charset="0"/>
              </a:rPr>
              <a:t>cts </a:t>
            </a:r>
            <a:r>
              <a:rPr lang="en-US" b="0" i="0" u="none" strike="noStrike" dirty="0">
                <a:effectLst/>
                <a:latin typeface="Arial" panose="020B0604020202020204" pitchFamily="34" charset="0"/>
              </a:rPr>
              <a:t>companies</a:t>
            </a:r>
            <a:r>
              <a:rPr lang="en-US" b="0" i="0" dirty="0">
                <a:effectLst/>
                <a:latin typeface="Arial" panose="020B0604020202020204" pitchFamily="34" charset="0"/>
              </a:rPr>
              <a:t> </a:t>
            </a:r>
            <a:r>
              <a:rPr lang="en-US" b="0" i="0" u="none" strike="noStrike" dirty="0">
                <a:effectLst/>
                <a:latin typeface="Arial" panose="020B0604020202020204" pitchFamily="34" charset="0"/>
              </a:rPr>
              <a:t>operating</a:t>
            </a:r>
            <a:r>
              <a:rPr lang="en-US" b="0" i="0" dirty="0">
                <a:effectLst/>
                <a:latin typeface="Arial" panose="020B0604020202020204" pitchFamily="34" charset="0"/>
              </a:rPr>
              <a:t> within the industry and commercial </a:t>
            </a:r>
            <a:r>
              <a:rPr lang="en-US" b="0" i="0" u="none" strike="noStrike" dirty="0">
                <a:effectLst/>
                <a:latin typeface="Arial" panose="020B0604020202020204" pitchFamily="34" charset="0"/>
              </a:rPr>
              <a:t>water</a:t>
            </a:r>
            <a:r>
              <a:rPr lang="en-US" b="0" i="0" dirty="0">
                <a:effectLst/>
                <a:latin typeface="Arial" panose="020B0604020202020204" pitchFamily="34" charset="0"/>
              </a:rPr>
              <a:t>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a:t>
            </a:r>
          </a:p>
          <a:p>
            <a:pPr marL="342900" indent="-342900">
              <a:buClr>
                <a:srgbClr val="0077E3"/>
              </a:buClr>
              <a:buFont typeface="Arial" panose="020B0604020202020204" pitchFamily="34" charset="0"/>
              <a:buChar char="•"/>
            </a:pPr>
            <a:r>
              <a:rPr lang="en-US" b="0" i="0" dirty="0">
                <a:effectLst/>
                <a:latin typeface="Arial" panose="020B0604020202020204" pitchFamily="34" charset="0"/>
              </a:rPr>
              <a:t>The aims of the </a:t>
            </a:r>
            <a:r>
              <a:rPr lang="en-US" dirty="0">
                <a:latin typeface="Arial" panose="020B0604020202020204" pitchFamily="34" charset="0"/>
              </a:rPr>
              <a:t>a</a:t>
            </a:r>
            <a:r>
              <a:rPr lang="en-US" b="0" i="0" u="none" strike="noStrike" dirty="0">
                <a:effectLst/>
                <a:latin typeface="Arial" panose="020B0604020202020204" pitchFamily="34" charset="0"/>
              </a:rPr>
              <a:t>ct</a:t>
            </a:r>
            <a:r>
              <a:rPr lang="en-US" b="0" i="0" dirty="0">
                <a:effectLst/>
                <a:latin typeface="Arial" panose="020B0604020202020204" pitchFamily="34" charset="0"/>
              </a:rPr>
              <a:t> were to:</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reform the </a:t>
            </a:r>
            <a:r>
              <a:rPr lang="en-US" b="0" i="0" u="none" strike="noStrike" dirty="0">
                <a:effectLst/>
                <a:latin typeface="Arial" panose="020B0604020202020204" pitchFamily="34" charset="0"/>
              </a:rPr>
              <a:t>water</a:t>
            </a:r>
            <a:r>
              <a:rPr lang="en-US" b="0" i="0" dirty="0">
                <a:effectLst/>
                <a:latin typeface="Arial" panose="020B0604020202020204" pitchFamily="34" charset="0"/>
              </a:rPr>
              <a:t> industry to make it more </a:t>
            </a:r>
            <a:r>
              <a:rPr lang="en-US" b="0" i="0" u="none" strike="noStrike" dirty="0">
                <a:effectLst/>
                <a:latin typeface="Arial" panose="020B0604020202020204" pitchFamily="34" charset="0"/>
              </a:rPr>
              <a:t>innovative</a:t>
            </a:r>
            <a:r>
              <a:rPr lang="en-US" b="0" i="0" dirty="0">
                <a:effectLst/>
                <a:latin typeface="Arial" panose="020B0604020202020204" pitchFamily="34" charset="0"/>
              </a:rPr>
              <a:t> and responsive to </a:t>
            </a:r>
            <a:r>
              <a:rPr lang="en-US" b="0" i="0" u="none" strike="noStrike" dirty="0">
                <a:effectLst/>
                <a:latin typeface="Arial" panose="020B0604020202020204" pitchFamily="34" charset="0"/>
              </a:rPr>
              <a:t>customers</a:t>
            </a:r>
            <a:r>
              <a:rPr lang="en-US" b="0" i="0" dirty="0">
                <a:effectLst/>
                <a:latin typeface="Arial" panose="020B0604020202020204" pitchFamily="34" charset="0"/>
              </a:rPr>
              <a:t> </a:t>
            </a:r>
          </a:p>
          <a:p>
            <a:pPr marL="800100" lvl="1" indent="-342900">
              <a:buClr>
                <a:srgbClr val="0077E3"/>
              </a:buClr>
              <a:buFont typeface="Courier New" panose="02070309020205020404" pitchFamily="49" charset="0"/>
              <a:buChar char="o"/>
            </a:pPr>
            <a:r>
              <a:rPr lang="en-US" b="0" i="0" dirty="0">
                <a:effectLst/>
                <a:latin typeface="Arial" panose="020B0604020202020204" pitchFamily="34" charset="0"/>
              </a:rPr>
              <a:t>increase the </a:t>
            </a:r>
            <a:r>
              <a:rPr lang="en-US" b="0" i="0" u="none" strike="noStrike" dirty="0">
                <a:effectLst/>
                <a:latin typeface="Arial" panose="020B0604020202020204" pitchFamily="34" charset="0"/>
              </a:rPr>
              <a:t>resilience</a:t>
            </a:r>
            <a:r>
              <a:rPr lang="en-US" b="0" i="0" dirty="0">
                <a:effectLst/>
                <a:latin typeface="Arial" panose="020B0604020202020204" pitchFamily="34" charset="0"/>
              </a:rPr>
              <a:t> of </a:t>
            </a:r>
            <a:r>
              <a:rPr lang="en-US" b="0" i="0" u="none" strike="noStrike" dirty="0">
                <a:effectLst/>
                <a:latin typeface="Arial" panose="020B0604020202020204" pitchFamily="34" charset="0"/>
              </a:rPr>
              <a:t>water supplies</a:t>
            </a:r>
            <a:r>
              <a:rPr lang="en-US" b="0" i="0" dirty="0">
                <a:effectLst/>
                <a:latin typeface="Arial" panose="020B0604020202020204" pitchFamily="34" charset="0"/>
              </a:rPr>
              <a:t> to natural </a:t>
            </a:r>
            <a:r>
              <a:rPr lang="en-US" b="0" i="0" u="none" strike="noStrike" dirty="0">
                <a:effectLst/>
                <a:latin typeface="Arial" panose="020B0604020202020204" pitchFamily="34" charset="0"/>
              </a:rPr>
              <a:t>hazards</a:t>
            </a:r>
            <a:r>
              <a:rPr lang="en-US" b="0" i="0" dirty="0">
                <a:effectLst/>
                <a:latin typeface="Arial" panose="020B0604020202020204" pitchFamily="34" charset="0"/>
              </a:rPr>
              <a:t> such as </a:t>
            </a:r>
            <a:r>
              <a:rPr lang="en-US" b="0" i="0" u="none" strike="noStrike" dirty="0">
                <a:effectLst/>
                <a:latin typeface="Arial" panose="020B0604020202020204" pitchFamily="34" charset="0"/>
              </a:rPr>
              <a:t>droughts</a:t>
            </a:r>
            <a:r>
              <a:rPr lang="en-US" b="0" i="0" dirty="0">
                <a:effectLst/>
                <a:latin typeface="Arial" panose="020B0604020202020204" pitchFamily="34" charset="0"/>
              </a:rPr>
              <a:t> and </a:t>
            </a:r>
            <a:r>
              <a:rPr lang="en-US" b="0" i="0" u="none" strike="noStrike" dirty="0">
                <a:effectLst/>
                <a:latin typeface="Arial" panose="020B0604020202020204" pitchFamily="34" charset="0"/>
              </a:rPr>
              <a:t>floods.</a:t>
            </a:r>
          </a:p>
          <a:p>
            <a:pPr marL="342900" indent="-342900">
              <a:buClr>
                <a:srgbClr val="0077E3"/>
              </a:buClr>
              <a:buFont typeface="Arial" panose="020B0604020202020204" pitchFamily="34" charset="0"/>
              <a:buChar char="•"/>
            </a:pPr>
            <a:r>
              <a:rPr lang="en-US" dirty="0">
                <a:latin typeface="Arial" panose="020B0604020202020204" pitchFamily="34" charset="0"/>
              </a:rPr>
              <a:t>The act has wide ranging coverage, including enabling developers to connect new building developments to the water mains and sewage systems</a:t>
            </a:r>
          </a:p>
          <a:p>
            <a:pPr marL="342900" indent="-342900">
              <a:buClr>
                <a:srgbClr val="0077E3"/>
              </a:buClr>
              <a:buFont typeface="Arial" panose="020B0604020202020204" pitchFamily="34" charset="0"/>
              <a:buChar char="•"/>
            </a:pPr>
            <a:r>
              <a:rPr lang="en-US" dirty="0">
                <a:latin typeface="Arial" panose="020B0604020202020204" pitchFamily="34" charset="0"/>
              </a:rPr>
              <a:t>It also provides measures to restore sustainable water sources and to encourage the use of sustainable drainage systems (</a:t>
            </a:r>
            <a:r>
              <a:rPr lang="en-US" dirty="0" err="1">
                <a:latin typeface="Arial" panose="020B0604020202020204" pitchFamily="34" charset="0"/>
              </a:rPr>
              <a:t>SuDS</a:t>
            </a:r>
            <a:r>
              <a:rPr lang="en-US" dirty="0">
                <a:latin typeface="Arial" panose="020B0604020202020204" pitchFamily="34" charset="0"/>
              </a:rPr>
              <a:t>).</a:t>
            </a:r>
          </a:p>
          <a:p>
            <a:pPr marL="342900" indent="-342900">
              <a:buFont typeface="Arial" panose="020B0604020202020204" pitchFamily="34" charset="0"/>
              <a:buChar char="•"/>
            </a:pPr>
            <a:endParaRPr lang="en-US" dirty="0">
              <a:latin typeface="Arial" panose="020B0604020202020204" pitchFamily="34" charset="0"/>
            </a:endParaRPr>
          </a:p>
        </p:txBody>
      </p:sp>
    </p:spTree>
    <p:extLst>
      <p:ext uri="{BB962C8B-B14F-4D97-AF65-F5344CB8AC3E}">
        <p14:creationId xmlns:p14="http://schemas.microsoft.com/office/powerpoint/2010/main" val="3362705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x-none" dirty="0"/>
              <a:t>COSHH regulations</a:t>
            </a:r>
            <a:endParaRPr lang="en-GB" altLang="x-none" sz="2400" b="1" dirty="0"/>
          </a:p>
        </p:txBody>
      </p:sp>
      <p:sp>
        <p:nvSpPr>
          <p:cNvPr id="3" name="Content Placeholder 2"/>
          <p:cNvSpPr>
            <a:spLocks noGrp="1"/>
          </p:cNvSpPr>
          <p:nvPr>
            <p:ph sz="quarter" idx="10"/>
          </p:nvPr>
        </p:nvSpPr>
        <p:spPr>
          <a:xfrm>
            <a:off x="457200" y="1420137"/>
            <a:ext cx="8507288" cy="4248000"/>
          </a:xfrm>
        </p:spPr>
        <p:txBody>
          <a:bodyPr/>
          <a:lstStyle/>
          <a:p>
            <a:pPr>
              <a:buFontTx/>
              <a:buNone/>
            </a:pPr>
            <a:r>
              <a:rPr lang="en-GB" altLang="x-none" b="1" dirty="0">
                <a:ea typeface="ＭＳ Ｐゴシック" charset="-128"/>
              </a:rPr>
              <a:t>Control of Substances Hazardous to Healt</a:t>
            </a:r>
            <a:r>
              <a:rPr lang="en-GB" altLang="x-none" b="1" dirty="0"/>
              <a:t>h Regulations </a:t>
            </a:r>
          </a:p>
          <a:p>
            <a:pPr indent="0">
              <a:buFontTx/>
              <a:buNone/>
              <a:defRPr/>
            </a:pPr>
            <a:r>
              <a:rPr lang="en-GB" sz="2000" dirty="0"/>
              <a:t>COSHH stands for 'Control of Substances Hazardous to Health'. COSHH is a set of regulations put in place to protect workers from ill health when working with specific substances and materials.</a:t>
            </a:r>
          </a:p>
          <a:p>
            <a:r>
              <a:rPr lang="en-GB" sz="2000" dirty="0"/>
              <a:t>Breach of COSHH regulations by an employer or employee is a crime, punishable by an unlimited fine. The regulations ensure th</a:t>
            </a:r>
            <a:r>
              <a:rPr lang="en-GB" dirty="0"/>
              <a:t>e following occur.</a:t>
            </a:r>
            <a:endParaRPr lang="en-GB" sz="2000" dirty="0"/>
          </a:p>
          <a:p>
            <a:pPr lvl="1"/>
            <a:r>
              <a:rPr lang="en-GB" sz="2000" dirty="0">
                <a:cs typeface="Arial" charset="0"/>
              </a:rPr>
              <a:t>Protection against illness caused by hazardous substances</a:t>
            </a:r>
          </a:p>
          <a:p>
            <a:pPr lvl="1"/>
            <a:r>
              <a:rPr lang="en-GB" sz="2000" dirty="0">
                <a:cs typeface="Arial" charset="0"/>
              </a:rPr>
              <a:t>Prevention, control and monitoring of exposure to hazardous substances</a:t>
            </a:r>
          </a:p>
          <a:p>
            <a:pPr lvl="1"/>
            <a:r>
              <a:rPr lang="en-GB" sz="2000" dirty="0">
                <a:cs typeface="Arial" charset="0"/>
              </a:rPr>
              <a:t>Risk assessment of working practices</a:t>
            </a:r>
          </a:p>
          <a:p>
            <a:pPr lvl="1"/>
            <a:r>
              <a:rPr lang="en-GB" sz="2000" dirty="0">
                <a:cs typeface="Arial" charset="0"/>
              </a:rPr>
              <a:t>Implementation of  precautions</a:t>
            </a:r>
          </a:p>
          <a:p>
            <a:pPr lvl="1"/>
            <a:r>
              <a:rPr lang="en-GB" sz="2000" dirty="0">
                <a:cs typeface="Arial" charset="0"/>
              </a:rPr>
              <a:t>Training is provided where necessary</a:t>
            </a:r>
          </a:p>
        </p:txBody>
      </p:sp>
    </p:spTree>
    <p:extLst>
      <p:ext uri="{BB962C8B-B14F-4D97-AF65-F5344CB8AC3E}">
        <p14:creationId xmlns:p14="http://schemas.microsoft.com/office/powerpoint/2010/main" val="4812873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AA8300-C7C6-4845-98C3-7A6C9B59A7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1EC809-404E-4300-AFC4-B92D95FDBD5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3237DAC6-5584-4CBE-9902-0B8CBF949A7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2005</Words>
  <Application>Microsoft Office PowerPoint</Application>
  <PresentationFormat>On-screen Show (4:3)</PresentationFormat>
  <Paragraphs>176</Paragraphs>
  <Slides>30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30</vt:i4>
      </vt:variant>
    </vt:vector>
  </HeadingPairs>
  <TitlesOfParts>
    <vt:vector size="39" baseType="lpstr">
      <vt:lpstr>Arial</vt:lpstr>
      <vt:lpstr>Courier New</vt:lpstr>
      <vt:lpstr>Lato</vt:lpstr>
      <vt:lpstr>Lucida Grande</vt:lpstr>
      <vt:lpstr>nta</vt:lpstr>
      <vt:lpstr>Segoe UI</vt:lpstr>
      <vt:lpstr>Times New Roman</vt:lpstr>
      <vt:lpstr>Wingdings</vt:lpstr>
      <vt:lpstr>1_Default Design</vt:lpstr>
      <vt:lpstr>PowerPoint 3: Environmental legislation</vt:lpstr>
      <vt:lpstr>Environmental laws </vt:lpstr>
      <vt:lpstr>UK Acts of Parliament </vt:lpstr>
      <vt:lpstr>UK Acts of Parliament </vt:lpstr>
      <vt:lpstr>The Environmental Protection Act </vt:lpstr>
      <vt:lpstr>The Climate Change Act</vt:lpstr>
      <vt:lpstr>Clean Air Act  1993</vt:lpstr>
      <vt:lpstr>Water Act 2014</vt:lpstr>
      <vt:lpstr>COSHH regulations</vt:lpstr>
      <vt:lpstr>COSHH regulations</vt:lpstr>
      <vt:lpstr>Waste Electrical and Electronic Equipment Regulations 2013 (WEEE)</vt:lpstr>
      <vt:lpstr>Hazardous Waste Regulations 2005</vt:lpstr>
      <vt:lpstr>Hazardous waste </vt:lpstr>
      <vt:lpstr>Control of Pollution (Oil storage) Regulations 2001</vt:lpstr>
      <vt:lpstr>Good environmental practice </vt:lpstr>
      <vt:lpstr>Good environmental practice </vt:lpstr>
      <vt:lpstr>Securing contracts </vt:lpstr>
      <vt:lpstr>Consequences of non-compliance </vt:lpstr>
      <vt:lpstr>The enforcement pyramid</vt:lpstr>
      <vt:lpstr>Regulation and control </vt:lpstr>
      <vt:lpstr>PowerPoint Presentation</vt:lpstr>
      <vt:lpstr>Preventing pollution in construction </vt:lpstr>
      <vt:lpstr>The polluter pays</vt:lpstr>
      <vt:lpstr>Building Regulations</vt:lpstr>
      <vt:lpstr>Standard assessment procedure</vt:lpstr>
      <vt:lpstr>Standard assessment procedure</vt:lpstr>
      <vt:lpstr>SAP considerations</vt:lpstr>
      <vt:lpstr>Energy performance certificates</vt:lpstr>
      <vt:lpstr>Energy performance certificates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192</cp:revision>
  <dcterms:created xsi:type="dcterms:W3CDTF">2013-05-28T00:38:54Z</dcterms:created>
  <dcterms:modified xsi:type="dcterms:W3CDTF">2021-09-10T15:18:32Z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