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7"/>
  </p:notesMasterIdLst>
  <p:handoutMasterIdLst>
    <p:handoutMasterId r:id="rId18"/>
  </p:handoutMasterIdLst>
  <p:sldIdLst>
    <p:sldId id="256" r:id="rId5"/>
    <p:sldId id="330" r:id="rId6"/>
    <p:sldId id="328" r:id="rId7"/>
    <p:sldId id="329" r:id="rId8"/>
    <p:sldId id="331" r:id="rId9"/>
    <p:sldId id="332" r:id="rId10"/>
    <p:sldId id="333" r:id="rId11"/>
    <p:sldId id="334" r:id="rId12"/>
    <p:sldId id="335" r:id="rId13"/>
    <p:sldId id="336" r:id="rId14"/>
    <p:sldId id="337"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6" clrIdx="0">
    <p:extLst>
      <p:ext uri="{19B8F6BF-5375-455C-9EA6-DF929625EA0E}">
        <p15:presenceInfo xmlns:p15="http://schemas.microsoft.com/office/powerpoint/2012/main" userId="Caroline Prodger" providerId="None"/>
      </p:ext>
    </p:extLst>
  </p:cmAuthor>
  <p:cmAuthor id="2" name="Mark Baker" initials="MB" lastIdx="3" clrIdx="1">
    <p:extLst>
      <p:ext uri="{19B8F6BF-5375-455C-9EA6-DF929625EA0E}">
        <p15:presenceInfo xmlns:p15="http://schemas.microsoft.com/office/powerpoint/2012/main" userId="Mark Ba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28D66C-618C-4EF9-97B3-F52E6D80103C}" v="2" dt="2021-06-11T11:16:20.0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455" autoAdjust="0"/>
    <p:restoredTop sz="94286" autoAdjust="0"/>
  </p:normalViewPr>
  <p:slideViewPr>
    <p:cSldViewPr showGuides="1">
      <p:cViewPr varScale="1">
        <p:scale>
          <a:sx n="62" d="100"/>
          <a:sy n="62" d="100"/>
        </p:scale>
        <p:origin x="1024"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662571-5212-4237-B154-AE19F4E2C6EA}" type="doc">
      <dgm:prSet loTypeId="urn:microsoft.com/office/officeart/2005/8/layout/hProcess7" loCatId="list" qsTypeId="urn:microsoft.com/office/officeart/2005/8/quickstyle/simple1" qsCatId="simple" csTypeId="urn:microsoft.com/office/officeart/2005/8/colors/accent1_2" csCatId="accent1" phldr="1"/>
      <dgm:spPr/>
      <dgm:t>
        <a:bodyPr/>
        <a:lstStyle/>
        <a:p>
          <a:endParaRPr lang="en-GB"/>
        </a:p>
      </dgm:t>
    </dgm:pt>
    <dgm:pt modelId="{6319D892-A338-41AF-AF58-0F638252B96A}">
      <dgm:prSet phldrT="[Text]"/>
      <dgm:spPr/>
      <dgm:t>
        <a:bodyPr/>
        <a:lstStyle/>
        <a:p>
          <a:r>
            <a:rPr lang="en-GB" baseline="0" dirty="0">
              <a:solidFill>
                <a:schemeClr val="tx1"/>
              </a:solidFill>
            </a:rPr>
            <a:t>ACCURATE</a:t>
          </a:r>
        </a:p>
      </dgm:t>
    </dgm:pt>
    <dgm:pt modelId="{54F4A130-610B-4118-A6B3-CA45E8D9DB9F}" type="parTrans" cxnId="{8C4FCA8D-4ACD-43BF-8076-6603F4ED1B74}">
      <dgm:prSet/>
      <dgm:spPr/>
      <dgm:t>
        <a:bodyPr/>
        <a:lstStyle/>
        <a:p>
          <a:endParaRPr lang="en-GB"/>
        </a:p>
      </dgm:t>
    </dgm:pt>
    <dgm:pt modelId="{2EE56366-5E95-4FD1-BA28-E2AC67E779CB}" type="sibTrans" cxnId="{8C4FCA8D-4ACD-43BF-8076-6603F4ED1B74}">
      <dgm:prSet/>
      <dgm:spPr/>
      <dgm:t>
        <a:bodyPr/>
        <a:lstStyle/>
        <a:p>
          <a:endParaRPr lang="en-GB"/>
        </a:p>
      </dgm:t>
    </dgm:pt>
    <dgm:pt modelId="{04281D98-3A07-46B7-B09C-70339FDF8D78}">
      <dgm:prSet phldrT="[Text]"/>
      <dgm:spPr/>
      <dgm:t>
        <a:bodyPr/>
        <a:lstStyle/>
        <a:p>
          <a:r>
            <a:rPr lang="en-GB" dirty="0">
              <a:solidFill>
                <a:schemeClr val="tx1"/>
              </a:solidFill>
            </a:rPr>
            <a:t>Site, location and area</a:t>
          </a:r>
          <a:r>
            <a:rPr lang="en-GB" dirty="0"/>
            <a:t> </a:t>
          </a:r>
          <a:r>
            <a:rPr lang="en-GB" baseline="0" dirty="0">
              <a:solidFill>
                <a:srgbClr val="000000"/>
              </a:solidFill>
            </a:rPr>
            <a:t>measurements</a:t>
          </a:r>
        </a:p>
      </dgm:t>
    </dgm:pt>
    <dgm:pt modelId="{2F7D080B-EC54-4AA2-8F83-7BC55A9D4C9E}" type="parTrans" cxnId="{AE98D257-B866-42A5-8C6B-B1E7F9013807}">
      <dgm:prSet/>
      <dgm:spPr/>
      <dgm:t>
        <a:bodyPr/>
        <a:lstStyle/>
        <a:p>
          <a:endParaRPr lang="en-GB"/>
        </a:p>
      </dgm:t>
    </dgm:pt>
    <dgm:pt modelId="{25D8FAEA-72C4-4E98-A233-979C1A6B2B51}" type="sibTrans" cxnId="{AE98D257-B866-42A5-8C6B-B1E7F9013807}">
      <dgm:prSet/>
      <dgm:spPr/>
      <dgm:t>
        <a:bodyPr/>
        <a:lstStyle/>
        <a:p>
          <a:endParaRPr lang="en-GB"/>
        </a:p>
      </dgm:t>
    </dgm:pt>
    <dgm:pt modelId="{BB1E0A75-C355-47FD-95D7-4962C357EF6E}">
      <dgm:prSet phldrT="[Text]"/>
      <dgm:spPr/>
      <dgm:t>
        <a:bodyPr/>
        <a:lstStyle/>
        <a:p>
          <a:r>
            <a:rPr lang="en-GB" baseline="0" dirty="0">
              <a:solidFill>
                <a:schemeClr val="tx1"/>
              </a:solidFill>
            </a:rPr>
            <a:t>ACCURATE</a:t>
          </a:r>
        </a:p>
      </dgm:t>
    </dgm:pt>
    <dgm:pt modelId="{958E52EA-4DD4-447F-B186-EE279E08DB3C}" type="parTrans" cxnId="{CD7E7784-E980-461C-A368-6AAC7D61DF18}">
      <dgm:prSet/>
      <dgm:spPr/>
      <dgm:t>
        <a:bodyPr/>
        <a:lstStyle/>
        <a:p>
          <a:endParaRPr lang="en-GB"/>
        </a:p>
      </dgm:t>
    </dgm:pt>
    <dgm:pt modelId="{8EFDDA5A-42CB-4DA6-8C13-34B4B1A370DC}" type="sibTrans" cxnId="{CD7E7784-E980-461C-A368-6AAC7D61DF18}">
      <dgm:prSet/>
      <dgm:spPr/>
      <dgm:t>
        <a:bodyPr/>
        <a:lstStyle/>
        <a:p>
          <a:endParaRPr lang="en-GB"/>
        </a:p>
      </dgm:t>
    </dgm:pt>
    <dgm:pt modelId="{601C0CCF-D3AF-4110-AACD-D9DEFBEF7CCF}">
      <dgm:prSet phldrT="[Text]"/>
      <dgm:spPr/>
      <dgm:t>
        <a:bodyPr/>
        <a:lstStyle/>
        <a:p>
          <a:r>
            <a:rPr lang="en-GB" dirty="0">
              <a:solidFill>
                <a:schemeClr val="tx1"/>
              </a:solidFill>
            </a:rPr>
            <a:t>Material</a:t>
          </a:r>
          <a:r>
            <a:rPr lang="en-GB" dirty="0"/>
            <a:t> </a:t>
          </a:r>
          <a:r>
            <a:rPr lang="en-GB" baseline="0" dirty="0">
              <a:solidFill>
                <a:schemeClr val="tx1"/>
              </a:solidFill>
            </a:rPr>
            <a:t>quantities</a:t>
          </a:r>
        </a:p>
      </dgm:t>
    </dgm:pt>
    <dgm:pt modelId="{52FCFDDA-90BC-43D1-A9D4-E415D551E55F}" type="parTrans" cxnId="{B4D0CFE3-FF70-49B3-91E6-35D763B378A2}">
      <dgm:prSet/>
      <dgm:spPr/>
      <dgm:t>
        <a:bodyPr/>
        <a:lstStyle/>
        <a:p>
          <a:endParaRPr lang="en-GB"/>
        </a:p>
      </dgm:t>
    </dgm:pt>
    <dgm:pt modelId="{E1F5AD1E-3F02-4939-88E7-34836A9FF84F}" type="sibTrans" cxnId="{B4D0CFE3-FF70-49B3-91E6-35D763B378A2}">
      <dgm:prSet/>
      <dgm:spPr/>
      <dgm:t>
        <a:bodyPr/>
        <a:lstStyle/>
        <a:p>
          <a:endParaRPr lang="en-GB"/>
        </a:p>
      </dgm:t>
    </dgm:pt>
    <dgm:pt modelId="{52A80B23-4D27-4428-A7A1-D65A0A5802B9}">
      <dgm:prSet phldrT="[Text]"/>
      <dgm:spPr/>
      <dgm:t>
        <a:bodyPr/>
        <a:lstStyle/>
        <a:p>
          <a:r>
            <a:rPr lang="en-GB" baseline="0" dirty="0">
              <a:solidFill>
                <a:schemeClr val="tx1"/>
              </a:solidFill>
            </a:rPr>
            <a:t>ACCURATE</a:t>
          </a:r>
        </a:p>
      </dgm:t>
    </dgm:pt>
    <dgm:pt modelId="{C34E78E4-0F39-4047-B6F5-7CBFAC4A0CB0}" type="parTrans" cxnId="{C25FB733-3F88-4659-A201-E28ECFCD9AF3}">
      <dgm:prSet/>
      <dgm:spPr/>
      <dgm:t>
        <a:bodyPr/>
        <a:lstStyle/>
        <a:p>
          <a:endParaRPr lang="en-GB"/>
        </a:p>
      </dgm:t>
    </dgm:pt>
    <dgm:pt modelId="{B8724068-34E0-4CCA-B19E-A82B3BE55521}" type="sibTrans" cxnId="{C25FB733-3F88-4659-A201-E28ECFCD9AF3}">
      <dgm:prSet/>
      <dgm:spPr/>
      <dgm:t>
        <a:bodyPr/>
        <a:lstStyle/>
        <a:p>
          <a:endParaRPr lang="en-GB"/>
        </a:p>
      </dgm:t>
    </dgm:pt>
    <dgm:pt modelId="{E1DB9502-30E6-47E2-A64E-F436D125B97C}">
      <dgm:prSet phldrT="[Text]"/>
      <dgm:spPr/>
      <dgm:t>
        <a:bodyPr/>
        <a:lstStyle/>
        <a:p>
          <a:r>
            <a:rPr lang="en-GB" dirty="0">
              <a:solidFill>
                <a:schemeClr val="tx1"/>
              </a:solidFill>
            </a:rPr>
            <a:t>Time and costs budget</a:t>
          </a:r>
        </a:p>
      </dgm:t>
    </dgm:pt>
    <dgm:pt modelId="{A8C465D5-6F80-44AC-BDFB-FCE3FD1288E4}" type="parTrans" cxnId="{077592B6-09A2-4DE8-A414-76AC6ECDD092}">
      <dgm:prSet/>
      <dgm:spPr/>
      <dgm:t>
        <a:bodyPr/>
        <a:lstStyle/>
        <a:p>
          <a:endParaRPr lang="en-GB"/>
        </a:p>
      </dgm:t>
    </dgm:pt>
    <dgm:pt modelId="{ECF09994-DD4C-4003-9349-35787D25CBDC}" type="sibTrans" cxnId="{077592B6-09A2-4DE8-A414-76AC6ECDD092}">
      <dgm:prSet/>
      <dgm:spPr/>
      <dgm:t>
        <a:bodyPr/>
        <a:lstStyle/>
        <a:p>
          <a:endParaRPr lang="en-GB"/>
        </a:p>
      </dgm:t>
    </dgm:pt>
    <dgm:pt modelId="{A03B0A1E-51FB-4159-A504-EDB7B59ED20A}" type="pres">
      <dgm:prSet presAssocID="{37662571-5212-4237-B154-AE19F4E2C6EA}" presName="Name0" presStyleCnt="0">
        <dgm:presLayoutVars>
          <dgm:dir/>
          <dgm:animLvl val="lvl"/>
          <dgm:resizeHandles val="exact"/>
        </dgm:presLayoutVars>
      </dgm:prSet>
      <dgm:spPr/>
    </dgm:pt>
    <dgm:pt modelId="{48894EE9-3E20-4A22-A9CD-6B27726965A6}" type="pres">
      <dgm:prSet presAssocID="{6319D892-A338-41AF-AF58-0F638252B96A}" presName="compositeNode" presStyleCnt="0">
        <dgm:presLayoutVars>
          <dgm:bulletEnabled val="1"/>
        </dgm:presLayoutVars>
      </dgm:prSet>
      <dgm:spPr/>
    </dgm:pt>
    <dgm:pt modelId="{6D047788-B40D-4B2E-BB66-6E763226852A}" type="pres">
      <dgm:prSet presAssocID="{6319D892-A338-41AF-AF58-0F638252B96A}" presName="bgRect" presStyleLbl="node1" presStyleIdx="0" presStyleCnt="3" custLinFactNeighborX="-23" custLinFactNeighborY="2214"/>
      <dgm:spPr/>
    </dgm:pt>
    <dgm:pt modelId="{0581F2AA-8EDC-4C96-8749-26DD4DE8CE8C}" type="pres">
      <dgm:prSet presAssocID="{6319D892-A338-41AF-AF58-0F638252B96A}" presName="parentNode" presStyleLbl="node1" presStyleIdx="0" presStyleCnt="3">
        <dgm:presLayoutVars>
          <dgm:chMax val="0"/>
          <dgm:bulletEnabled val="1"/>
        </dgm:presLayoutVars>
      </dgm:prSet>
      <dgm:spPr/>
    </dgm:pt>
    <dgm:pt modelId="{5885E7F3-CCB5-4E2D-AFF8-BD202C23F412}" type="pres">
      <dgm:prSet presAssocID="{6319D892-A338-41AF-AF58-0F638252B96A}" presName="childNode" presStyleLbl="node1" presStyleIdx="0" presStyleCnt="3">
        <dgm:presLayoutVars>
          <dgm:bulletEnabled val="1"/>
        </dgm:presLayoutVars>
      </dgm:prSet>
      <dgm:spPr/>
    </dgm:pt>
    <dgm:pt modelId="{1511D8FB-9787-4255-8DED-3E2609473A25}" type="pres">
      <dgm:prSet presAssocID="{2EE56366-5E95-4FD1-BA28-E2AC67E779CB}" presName="hSp" presStyleCnt="0"/>
      <dgm:spPr/>
    </dgm:pt>
    <dgm:pt modelId="{1772565B-E6A5-447D-B083-00CD79DA75A4}" type="pres">
      <dgm:prSet presAssocID="{2EE56366-5E95-4FD1-BA28-E2AC67E779CB}" presName="vProcSp" presStyleCnt="0"/>
      <dgm:spPr/>
    </dgm:pt>
    <dgm:pt modelId="{E4739013-6B6D-4586-BA8F-3B263F04C31F}" type="pres">
      <dgm:prSet presAssocID="{2EE56366-5E95-4FD1-BA28-E2AC67E779CB}" presName="vSp1" presStyleCnt="0"/>
      <dgm:spPr/>
    </dgm:pt>
    <dgm:pt modelId="{8BC6E014-ED59-42B7-8543-67D9EAA2E798}" type="pres">
      <dgm:prSet presAssocID="{2EE56366-5E95-4FD1-BA28-E2AC67E779CB}" presName="simulatedConn" presStyleLbl="solidFgAcc1" presStyleIdx="0" presStyleCnt="2"/>
      <dgm:spPr/>
    </dgm:pt>
    <dgm:pt modelId="{9F42D6BC-C31A-4C5F-8E2D-93EF796565EB}" type="pres">
      <dgm:prSet presAssocID="{2EE56366-5E95-4FD1-BA28-E2AC67E779CB}" presName="vSp2" presStyleCnt="0"/>
      <dgm:spPr/>
    </dgm:pt>
    <dgm:pt modelId="{5CDB0D16-0605-4F92-82E1-AC1A4BF83F6B}" type="pres">
      <dgm:prSet presAssocID="{2EE56366-5E95-4FD1-BA28-E2AC67E779CB}" presName="sibTrans" presStyleCnt="0"/>
      <dgm:spPr/>
    </dgm:pt>
    <dgm:pt modelId="{2F38557C-0FE5-4665-961A-1A264BD46DEB}" type="pres">
      <dgm:prSet presAssocID="{BB1E0A75-C355-47FD-95D7-4962C357EF6E}" presName="compositeNode" presStyleCnt="0">
        <dgm:presLayoutVars>
          <dgm:bulletEnabled val="1"/>
        </dgm:presLayoutVars>
      </dgm:prSet>
      <dgm:spPr/>
    </dgm:pt>
    <dgm:pt modelId="{2B2CF2F5-AC35-47A0-8C6D-9E8E0C3C605F}" type="pres">
      <dgm:prSet presAssocID="{BB1E0A75-C355-47FD-95D7-4962C357EF6E}" presName="bgRect" presStyleLbl="node1" presStyleIdx="1" presStyleCnt="3" custLinFactNeighborX="-6329" custLinFactNeighborY="2214"/>
      <dgm:spPr/>
    </dgm:pt>
    <dgm:pt modelId="{79500040-E33D-41BE-9D3E-B764A3362EC1}" type="pres">
      <dgm:prSet presAssocID="{BB1E0A75-C355-47FD-95D7-4962C357EF6E}" presName="parentNode" presStyleLbl="node1" presStyleIdx="1" presStyleCnt="3">
        <dgm:presLayoutVars>
          <dgm:chMax val="0"/>
          <dgm:bulletEnabled val="1"/>
        </dgm:presLayoutVars>
      </dgm:prSet>
      <dgm:spPr/>
    </dgm:pt>
    <dgm:pt modelId="{18A299B2-9479-464F-AD8C-E95997AA4067}" type="pres">
      <dgm:prSet presAssocID="{BB1E0A75-C355-47FD-95D7-4962C357EF6E}" presName="childNode" presStyleLbl="node1" presStyleIdx="1" presStyleCnt="3">
        <dgm:presLayoutVars>
          <dgm:bulletEnabled val="1"/>
        </dgm:presLayoutVars>
      </dgm:prSet>
      <dgm:spPr/>
    </dgm:pt>
    <dgm:pt modelId="{C977F4DC-9FFF-43BD-96A3-B978669CD9EA}" type="pres">
      <dgm:prSet presAssocID="{8EFDDA5A-42CB-4DA6-8C13-34B4B1A370DC}" presName="hSp" presStyleCnt="0"/>
      <dgm:spPr/>
    </dgm:pt>
    <dgm:pt modelId="{751CAB1F-0C92-44C2-B774-C156DA890866}" type="pres">
      <dgm:prSet presAssocID="{8EFDDA5A-42CB-4DA6-8C13-34B4B1A370DC}" presName="vProcSp" presStyleCnt="0"/>
      <dgm:spPr/>
    </dgm:pt>
    <dgm:pt modelId="{FFABC982-2374-46C3-AA4E-DBB77A9DCABE}" type="pres">
      <dgm:prSet presAssocID="{8EFDDA5A-42CB-4DA6-8C13-34B4B1A370DC}" presName="vSp1" presStyleCnt="0"/>
      <dgm:spPr/>
    </dgm:pt>
    <dgm:pt modelId="{F6769519-9643-42E4-94B6-4EBAFF7BC01E}" type="pres">
      <dgm:prSet presAssocID="{8EFDDA5A-42CB-4DA6-8C13-34B4B1A370DC}" presName="simulatedConn" presStyleLbl="solidFgAcc1" presStyleIdx="1" presStyleCnt="2"/>
      <dgm:spPr/>
    </dgm:pt>
    <dgm:pt modelId="{6531DCBB-3413-4AF1-B66B-DD4D44BF013F}" type="pres">
      <dgm:prSet presAssocID="{8EFDDA5A-42CB-4DA6-8C13-34B4B1A370DC}" presName="vSp2" presStyleCnt="0"/>
      <dgm:spPr/>
    </dgm:pt>
    <dgm:pt modelId="{8250EDF7-0631-4EF8-9462-3A6CDB78F8CA}" type="pres">
      <dgm:prSet presAssocID="{8EFDDA5A-42CB-4DA6-8C13-34B4B1A370DC}" presName="sibTrans" presStyleCnt="0"/>
      <dgm:spPr/>
    </dgm:pt>
    <dgm:pt modelId="{EC9A1C0A-009D-47EF-832B-3105885498B5}" type="pres">
      <dgm:prSet presAssocID="{52A80B23-4D27-4428-A7A1-D65A0A5802B9}" presName="compositeNode" presStyleCnt="0">
        <dgm:presLayoutVars>
          <dgm:bulletEnabled val="1"/>
        </dgm:presLayoutVars>
      </dgm:prSet>
      <dgm:spPr/>
    </dgm:pt>
    <dgm:pt modelId="{FEC94663-F733-4AE0-B714-3CA56C24D8EB}" type="pres">
      <dgm:prSet presAssocID="{52A80B23-4D27-4428-A7A1-D65A0A5802B9}" presName="bgRect" presStyleLbl="node1" presStyleIdx="2" presStyleCnt="3" custLinFactNeighborX="-12167" custLinFactNeighborY="2214"/>
      <dgm:spPr/>
    </dgm:pt>
    <dgm:pt modelId="{E8AE8CE8-B50F-4CE0-B331-6DF6DCDCF347}" type="pres">
      <dgm:prSet presAssocID="{52A80B23-4D27-4428-A7A1-D65A0A5802B9}" presName="parentNode" presStyleLbl="node1" presStyleIdx="2" presStyleCnt="3">
        <dgm:presLayoutVars>
          <dgm:chMax val="0"/>
          <dgm:bulletEnabled val="1"/>
        </dgm:presLayoutVars>
      </dgm:prSet>
      <dgm:spPr/>
    </dgm:pt>
    <dgm:pt modelId="{FF39811F-8279-464B-BD37-B8B9A7736552}" type="pres">
      <dgm:prSet presAssocID="{52A80B23-4D27-4428-A7A1-D65A0A5802B9}" presName="childNode" presStyleLbl="node1" presStyleIdx="2" presStyleCnt="3">
        <dgm:presLayoutVars>
          <dgm:bulletEnabled val="1"/>
        </dgm:presLayoutVars>
      </dgm:prSet>
      <dgm:spPr/>
    </dgm:pt>
  </dgm:ptLst>
  <dgm:cxnLst>
    <dgm:cxn modelId="{925E641F-056D-45A5-87B6-694426E20028}" type="presOf" srcId="{E1DB9502-30E6-47E2-A64E-F436D125B97C}" destId="{FF39811F-8279-464B-BD37-B8B9A7736552}" srcOrd="0" destOrd="0" presId="urn:microsoft.com/office/officeart/2005/8/layout/hProcess7"/>
    <dgm:cxn modelId="{C25FB733-3F88-4659-A201-E28ECFCD9AF3}" srcId="{37662571-5212-4237-B154-AE19F4E2C6EA}" destId="{52A80B23-4D27-4428-A7A1-D65A0A5802B9}" srcOrd="2" destOrd="0" parTransId="{C34E78E4-0F39-4047-B6F5-7CBFAC4A0CB0}" sibTransId="{B8724068-34E0-4CCA-B19E-A82B3BE55521}"/>
    <dgm:cxn modelId="{D60F443A-A5E6-4FA4-A62C-7192DA507F65}" type="presOf" srcId="{BB1E0A75-C355-47FD-95D7-4962C357EF6E}" destId="{2B2CF2F5-AC35-47A0-8C6D-9E8E0C3C605F}" srcOrd="0" destOrd="0" presId="urn:microsoft.com/office/officeart/2005/8/layout/hProcess7"/>
    <dgm:cxn modelId="{3A397C40-23EE-44D0-87DB-FE3B357246A0}" type="presOf" srcId="{601C0CCF-D3AF-4110-AACD-D9DEFBEF7CCF}" destId="{18A299B2-9479-464F-AD8C-E95997AA4067}" srcOrd="0" destOrd="0" presId="urn:microsoft.com/office/officeart/2005/8/layout/hProcess7"/>
    <dgm:cxn modelId="{998AA649-266E-401D-A099-363F2B94C967}" type="presOf" srcId="{37662571-5212-4237-B154-AE19F4E2C6EA}" destId="{A03B0A1E-51FB-4159-A504-EDB7B59ED20A}" srcOrd="0" destOrd="0" presId="urn:microsoft.com/office/officeart/2005/8/layout/hProcess7"/>
    <dgm:cxn modelId="{AE98D257-B866-42A5-8C6B-B1E7F9013807}" srcId="{6319D892-A338-41AF-AF58-0F638252B96A}" destId="{04281D98-3A07-46B7-B09C-70339FDF8D78}" srcOrd="0" destOrd="0" parTransId="{2F7D080B-EC54-4AA2-8F83-7BC55A9D4C9E}" sibTransId="{25D8FAEA-72C4-4E98-A233-979C1A6B2B51}"/>
    <dgm:cxn modelId="{73A6777B-ABF7-4165-9F40-F2E5245B0CE5}" type="presOf" srcId="{6319D892-A338-41AF-AF58-0F638252B96A}" destId="{6D047788-B40D-4B2E-BB66-6E763226852A}" srcOrd="0" destOrd="0" presId="urn:microsoft.com/office/officeart/2005/8/layout/hProcess7"/>
    <dgm:cxn modelId="{CD7E7784-E980-461C-A368-6AAC7D61DF18}" srcId="{37662571-5212-4237-B154-AE19F4E2C6EA}" destId="{BB1E0A75-C355-47FD-95D7-4962C357EF6E}" srcOrd="1" destOrd="0" parTransId="{958E52EA-4DD4-447F-B186-EE279E08DB3C}" sibTransId="{8EFDDA5A-42CB-4DA6-8C13-34B4B1A370DC}"/>
    <dgm:cxn modelId="{8C4FCA8D-4ACD-43BF-8076-6603F4ED1B74}" srcId="{37662571-5212-4237-B154-AE19F4E2C6EA}" destId="{6319D892-A338-41AF-AF58-0F638252B96A}" srcOrd="0" destOrd="0" parTransId="{54F4A130-610B-4118-A6B3-CA45E8D9DB9F}" sibTransId="{2EE56366-5E95-4FD1-BA28-E2AC67E779CB}"/>
    <dgm:cxn modelId="{8EB5F395-5001-4C14-80A6-84A7BD4208EF}" type="presOf" srcId="{04281D98-3A07-46B7-B09C-70339FDF8D78}" destId="{5885E7F3-CCB5-4E2D-AFF8-BD202C23F412}" srcOrd="0" destOrd="0" presId="urn:microsoft.com/office/officeart/2005/8/layout/hProcess7"/>
    <dgm:cxn modelId="{077592B6-09A2-4DE8-A414-76AC6ECDD092}" srcId="{52A80B23-4D27-4428-A7A1-D65A0A5802B9}" destId="{E1DB9502-30E6-47E2-A64E-F436D125B97C}" srcOrd="0" destOrd="0" parTransId="{A8C465D5-6F80-44AC-BDFB-FCE3FD1288E4}" sibTransId="{ECF09994-DD4C-4003-9349-35787D25CBDC}"/>
    <dgm:cxn modelId="{8295A8B6-342A-4D04-938C-2BC147B17920}" type="presOf" srcId="{52A80B23-4D27-4428-A7A1-D65A0A5802B9}" destId="{FEC94663-F733-4AE0-B714-3CA56C24D8EB}" srcOrd="0" destOrd="0" presId="urn:microsoft.com/office/officeart/2005/8/layout/hProcess7"/>
    <dgm:cxn modelId="{51FB28BB-3441-4A13-90BD-F6B82764D11E}" type="presOf" srcId="{6319D892-A338-41AF-AF58-0F638252B96A}" destId="{0581F2AA-8EDC-4C96-8749-26DD4DE8CE8C}" srcOrd="1" destOrd="0" presId="urn:microsoft.com/office/officeart/2005/8/layout/hProcess7"/>
    <dgm:cxn modelId="{F39067CA-5B37-48D9-91EC-D9FB543DB9A8}" type="presOf" srcId="{BB1E0A75-C355-47FD-95D7-4962C357EF6E}" destId="{79500040-E33D-41BE-9D3E-B764A3362EC1}" srcOrd="1" destOrd="0" presId="urn:microsoft.com/office/officeart/2005/8/layout/hProcess7"/>
    <dgm:cxn modelId="{61CA74DA-3F06-483A-B7D4-6B37916F480E}" type="presOf" srcId="{52A80B23-4D27-4428-A7A1-D65A0A5802B9}" destId="{E8AE8CE8-B50F-4CE0-B331-6DF6DCDCF347}" srcOrd="1" destOrd="0" presId="urn:microsoft.com/office/officeart/2005/8/layout/hProcess7"/>
    <dgm:cxn modelId="{B4D0CFE3-FF70-49B3-91E6-35D763B378A2}" srcId="{BB1E0A75-C355-47FD-95D7-4962C357EF6E}" destId="{601C0CCF-D3AF-4110-AACD-D9DEFBEF7CCF}" srcOrd="0" destOrd="0" parTransId="{52FCFDDA-90BC-43D1-A9D4-E415D551E55F}" sibTransId="{E1F5AD1E-3F02-4939-88E7-34836A9FF84F}"/>
    <dgm:cxn modelId="{37662903-20C4-4B0D-A44D-91FCAEFC1FE7}" type="presParOf" srcId="{A03B0A1E-51FB-4159-A504-EDB7B59ED20A}" destId="{48894EE9-3E20-4A22-A9CD-6B27726965A6}" srcOrd="0" destOrd="0" presId="urn:microsoft.com/office/officeart/2005/8/layout/hProcess7"/>
    <dgm:cxn modelId="{5BCE138B-B531-459C-91EA-CAF6651E4D47}" type="presParOf" srcId="{48894EE9-3E20-4A22-A9CD-6B27726965A6}" destId="{6D047788-B40D-4B2E-BB66-6E763226852A}" srcOrd="0" destOrd="0" presId="urn:microsoft.com/office/officeart/2005/8/layout/hProcess7"/>
    <dgm:cxn modelId="{6804D5B6-41E1-488F-A934-104115A89DE5}" type="presParOf" srcId="{48894EE9-3E20-4A22-A9CD-6B27726965A6}" destId="{0581F2AA-8EDC-4C96-8749-26DD4DE8CE8C}" srcOrd="1" destOrd="0" presId="urn:microsoft.com/office/officeart/2005/8/layout/hProcess7"/>
    <dgm:cxn modelId="{EFD74BB2-91B3-4A7F-8F38-5FFB6C5B03C7}" type="presParOf" srcId="{48894EE9-3E20-4A22-A9CD-6B27726965A6}" destId="{5885E7F3-CCB5-4E2D-AFF8-BD202C23F412}" srcOrd="2" destOrd="0" presId="urn:microsoft.com/office/officeart/2005/8/layout/hProcess7"/>
    <dgm:cxn modelId="{18DD2A92-8C36-4577-AA09-38808A4835AE}" type="presParOf" srcId="{A03B0A1E-51FB-4159-A504-EDB7B59ED20A}" destId="{1511D8FB-9787-4255-8DED-3E2609473A25}" srcOrd="1" destOrd="0" presId="urn:microsoft.com/office/officeart/2005/8/layout/hProcess7"/>
    <dgm:cxn modelId="{4BD110DD-1A0E-4F0A-8FFA-C47102060A22}" type="presParOf" srcId="{A03B0A1E-51FB-4159-A504-EDB7B59ED20A}" destId="{1772565B-E6A5-447D-B083-00CD79DA75A4}" srcOrd="2" destOrd="0" presId="urn:microsoft.com/office/officeart/2005/8/layout/hProcess7"/>
    <dgm:cxn modelId="{4EAFD968-7050-4B16-AFC1-06D79E4D96FF}" type="presParOf" srcId="{1772565B-E6A5-447D-B083-00CD79DA75A4}" destId="{E4739013-6B6D-4586-BA8F-3B263F04C31F}" srcOrd="0" destOrd="0" presId="urn:microsoft.com/office/officeart/2005/8/layout/hProcess7"/>
    <dgm:cxn modelId="{86A2D595-5712-4FFF-9DF7-0221EBCE1A44}" type="presParOf" srcId="{1772565B-E6A5-447D-B083-00CD79DA75A4}" destId="{8BC6E014-ED59-42B7-8543-67D9EAA2E798}" srcOrd="1" destOrd="0" presId="urn:microsoft.com/office/officeart/2005/8/layout/hProcess7"/>
    <dgm:cxn modelId="{63DC88FE-C07E-4A9D-9A2E-BC04B94BCD37}" type="presParOf" srcId="{1772565B-E6A5-447D-B083-00CD79DA75A4}" destId="{9F42D6BC-C31A-4C5F-8E2D-93EF796565EB}" srcOrd="2" destOrd="0" presId="urn:microsoft.com/office/officeart/2005/8/layout/hProcess7"/>
    <dgm:cxn modelId="{79A6E0C2-BF60-4C4F-A653-991CD1DF8504}" type="presParOf" srcId="{A03B0A1E-51FB-4159-A504-EDB7B59ED20A}" destId="{5CDB0D16-0605-4F92-82E1-AC1A4BF83F6B}" srcOrd="3" destOrd="0" presId="urn:microsoft.com/office/officeart/2005/8/layout/hProcess7"/>
    <dgm:cxn modelId="{26FC8E4D-B95E-4584-B95A-65E24D526BA1}" type="presParOf" srcId="{A03B0A1E-51FB-4159-A504-EDB7B59ED20A}" destId="{2F38557C-0FE5-4665-961A-1A264BD46DEB}" srcOrd="4" destOrd="0" presId="urn:microsoft.com/office/officeart/2005/8/layout/hProcess7"/>
    <dgm:cxn modelId="{56EB9EFF-6F5A-4B58-987F-4CF5A01C6051}" type="presParOf" srcId="{2F38557C-0FE5-4665-961A-1A264BD46DEB}" destId="{2B2CF2F5-AC35-47A0-8C6D-9E8E0C3C605F}" srcOrd="0" destOrd="0" presId="urn:microsoft.com/office/officeart/2005/8/layout/hProcess7"/>
    <dgm:cxn modelId="{E2FF7FF5-EB63-4CFC-BAA3-A93210313ACF}" type="presParOf" srcId="{2F38557C-0FE5-4665-961A-1A264BD46DEB}" destId="{79500040-E33D-41BE-9D3E-B764A3362EC1}" srcOrd="1" destOrd="0" presId="urn:microsoft.com/office/officeart/2005/8/layout/hProcess7"/>
    <dgm:cxn modelId="{A3CA1A58-E1C7-4258-8E13-59F45CDE3E74}" type="presParOf" srcId="{2F38557C-0FE5-4665-961A-1A264BD46DEB}" destId="{18A299B2-9479-464F-AD8C-E95997AA4067}" srcOrd="2" destOrd="0" presId="urn:microsoft.com/office/officeart/2005/8/layout/hProcess7"/>
    <dgm:cxn modelId="{0CEBFDD2-AD82-42E2-8E2F-547F9C4E3969}" type="presParOf" srcId="{A03B0A1E-51FB-4159-A504-EDB7B59ED20A}" destId="{C977F4DC-9FFF-43BD-96A3-B978669CD9EA}" srcOrd="5" destOrd="0" presId="urn:microsoft.com/office/officeart/2005/8/layout/hProcess7"/>
    <dgm:cxn modelId="{229C4673-5CD9-4ADC-965F-B3F67B4E9774}" type="presParOf" srcId="{A03B0A1E-51FB-4159-A504-EDB7B59ED20A}" destId="{751CAB1F-0C92-44C2-B774-C156DA890866}" srcOrd="6" destOrd="0" presId="urn:microsoft.com/office/officeart/2005/8/layout/hProcess7"/>
    <dgm:cxn modelId="{D0933AFB-B16B-4D8E-9CC1-EB27048C42F8}" type="presParOf" srcId="{751CAB1F-0C92-44C2-B774-C156DA890866}" destId="{FFABC982-2374-46C3-AA4E-DBB77A9DCABE}" srcOrd="0" destOrd="0" presId="urn:microsoft.com/office/officeart/2005/8/layout/hProcess7"/>
    <dgm:cxn modelId="{82033D88-5178-41BD-8E25-99D7FC7CCD8F}" type="presParOf" srcId="{751CAB1F-0C92-44C2-B774-C156DA890866}" destId="{F6769519-9643-42E4-94B6-4EBAFF7BC01E}" srcOrd="1" destOrd="0" presId="urn:microsoft.com/office/officeart/2005/8/layout/hProcess7"/>
    <dgm:cxn modelId="{AE5567BA-C49D-465D-BDCD-933883777B66}" type="presParOf" srcId="{751CAB1F-0C92-44C2-B774-C156DA890866}" destId="{6531DCBB-3413-4AF1-B66B-DD4D44BF013F}" srcOrd="2" destOrd="0" presId="urn:microsoft.com/office/officeart/2005/8/layout/hProcess7"/>
    <dgm:cxn modelId="{E15456D1-F173-414C-8B21-688291924F8E}" type="presParOf" srcId="{A03B0A1E-51FB-4159-A504-EDB7B59ED20A}" destId="{8250EDF7-0631-4EF8-9462-3A6CDB78F8CA}" srcOrd="7" destOrd="0" presId="urn:microsoft.com/office/officeart/2005/8/layout/hProcess7"/>
    <dgm:cxn modelId="{7697BE90-7A96-4EBA-8B03-4E68AFB44FBC}" type="presParOf" srcId="{A03B0A1E-51FB-4159-A504-EDB7B59ED20A}" destId="{EC9A1C0A-009D-47EF-832B-3105885498B5}" srcOrd="8" destOrd="0" presId="urn:microsoft.com/office/officeart/2005/8/layout/hProcess7"/>
    <dgm:cxn modelId="{56A2DB9E-70B0-4A4F-A3D9-086CD4E3F091}" type="presParOf" srcId="{EC9A1C0A-009D-47EF-832B-3105885498B5}" destId="{FEC94663-F733-4AE0-B714-3CA56C24D8EB}" srcOrd="0" destOrd="0" presId="urn:microsoft.com/office/officeart/2005/8/layout/hProcess7"/>
    <dgm:cxn modelId="{E8625202-EE4D-4EA0-87A5-76DCC538F1B5}" type="presParOf" srcId="{EC9A1C0A-009D-47EF-832B-3105885498B5}" destId="{E8AE8CE8-B50F-4CE0-B331-6DF6DCDCF347}" srcOrd="1" destOrd="0" presId="urn:microsoft.com/office/officeart/2005/8/layout/hProcess7"/>
    <dgm:cxn modelId="{D0F0D160-ED45-4E2F-B1E3-22261C66C0A7}" type="presParOf" srcId="{EC9A1C0A-009D-47EF-832B-3105885498B5}" destId="{FF39811F-8279-464B-BD37-B8B9A7736552}"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047788-B40D-4B2E-BB66-6E763226852A}">
      <dsp:nvSpPr>
        <dsp:cNvPr id="0" name=""/>
        <dsp:cNvSpPr/>
      </dsp:nvSpPr>
      <dsp:spPr>
        <a:xfrm>
          <a:off x="2" y="525088"/>
          <a:ext cx="1219494" cy="1463393"/>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62230" bIns="0" numCol="1" spcCol="1270" anchor="t" anchorCtr="0">
          <a:noAutofit/>
        </a:bodyPr>
        <a:lstStyle/>
        <a:p>
          <a:pPr marL="0" lvl="0" indent="0" algn="r" defTabSz="622300">
            <a:lnSpc>
              <a:spcPct val="90000"/>
            </a:lnSpc>
            <a:spcBef>
              <a:spcPct val="0"/>
            </a:spcBef>
            <a:spcAft>
              <a:spcPct val="35000"/>
            </a:spcAft>
            <a:buNone/>
          </a:pPr>
          <a:r>
            <a:rPr lang="en-GB" sz="1400" kern="1200" baseline="0" dirty="0">
              <a:solidFill>
                <a:schemeClr val="tx1"/>
              </a:solidFill>
            </a:rPr>
            <a:t>ACCURATE</a:t>
          </a:r>
        </a:p>
      </dsp:txBody>
      <dsp:txXfrm rot="16200000">
        <a:off x="-478039" y="1003130"/>
        <a:ext cx="1199982" cy="243898"/>
      </dsp:txXfrm>
    </dsp:sp>
    <dsp:sp modelId="{5885E7F3-CCB5-4E2D-AFF8-BD202C23F412}">
      <dsp:nvSpPr>
        <dsp:cNvPr id="0" name=""/>
        <dsp:cNvSpPr/>
      </dsp:nvSpPr>
      <dsp:spPr>
        <a:xfrm>
          <a:off x="243901" y="525088"/>
          <a:ext cx="908523" cy="146339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4290" rIns="0" bIns="0" numCol="1" spcCol="1270" anchor="t" anchorCtr="0">
          <a:noAutofit/>
        </a:bodyPr>
        <a:lstStyle/>
        <a:p>
          <a:pPr marL="0" lvl="0" indent="0" algn="l" defTabSz="444500">
            <a:lnSpc>
              <a:spcPct val="90000"/>
            </a:lnSpc>
            <a:spcBef>
              <a:spcPct val="0"/>
            </a:spcBef>
            <a:spcAft>
              <a:spcPct val="35000"/>
            </a:spcAft>
            <a:buNone/>
          </a:pPr>
          <a:r>
            <a:rPr lang="en-GB" sz="1000" kern="1200" dirty="0">
              <a:solidFill>
                <a:schemeClr val="tx1"/>
              </a:solidFill>
            </a:rPr>
            <a:t>Site, location and area</a:t>
          </a:r>
          <a:r>
            <a:rPr lang="en-GB" sz="1000" kern="1200" dirty="0"/>
            <a:t> </a:t>
          </a:r>
          <a:r>
            <a:rPr lang="en-GB" sz="1000" kern="1200" baseline="0" dirty="0">
              <a:solidFill>
                <a:srgbClr val="000000"/>
              </a:solidFill>
            </a:rPr>
            <a:t>measurements</a:t>
          </a:r>
        </a:p>
      </dsp:txBody>
      <dsp:txXfrm>
        <a:off x="243901" y="525088"/>
        <a:ext cx="908523" cy="1463393"/>
      </dsp:txXfrm>
    </dsp:sp>
    <dsp:sp modelId="{2B2CF2F5-AC35-47A0-8C6D-9E8E0C3C605F}">
      <dsp:nvSpPr>
        <dsp:cNvPr id="0" name=""/>
        <dsp:cNvSpPr/>
      </dsp:nvSpPr>
      <dsp:spPr>
        <a:xfrm>
          <a:off x="1185278" y="525088"/>
          <a:ext cx="1219494" cy="1463393"/>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62230" bIns="0" numCol="1" spcCol="1270" anchor="t" anchorCtr="0">
          <a:noAutofit/>
        </a:bodyPr>
        <a:lstStyle/>
        <a:p>
          <a:pPr marL="0" lvl="0" indent="0" algn="r" defTabSz="622300">
            <a:lnSpc>
              <a:spcPct val="90000"/>
            </a:lnSpc>
            <a:spcBef>
              <a:spcPct val="0"/>
            </a:spcBef>
            <a:spcAft>
              <a:spcPct val="35000"/>
            </a:spcAft>
            <a:buNone/>
          </a:pPr>
          <a:r>
            <a:rPr lang="en-GB" sz="1400" kern="1200" baseline="0" dirty="0">
              <a:solidFill>
                <a:schemeClr val="tx1"/>
              </a:solidFill>
            </a:rPr>
            <a:t>ACCURATE</a:t>
          </a:r>
        </a:p>
      </dsp:txBody>
      <dsp:txXfrm rot="16200000">
        <a:off x="707236" y="1003130"/>
        <a:ext cx="1199982" cy="243898"/>
      </dsp:txXfrm>
    </dsp:sp>
    <dsp:sp modelId="{8BC6E014-ED59-42B7-8543-67D9EAA2E798}">
      <dsp:nvSpPr>
        <dsp:cNvPr id="0" name=""/>
        <dsp:cNvSpPr/>
      </dsp:nvSpPr>
      <dsp:spPr>
        <a:xfrm rot="5400000">
          <a:off x="1161035" y="1655659"/>
          <a:ext cx="215045" cy="182924"/>
        </a:xfrm>
        <a:prstGeom prst="flowChartExtra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8A299B2-9479-464F-AD8C-E95997AA4067}">
      <dsp:nvSpPr>
        <dsp:cNvPr id="0" name=""/>
        <dsp:cNvSpPr/>
      </dsp:nvSpPr>
      <dsp:spPr>
        <a:xfrm>
          <a:off x="1429177" y="525088"/>
          <a:ext cx="908523" cy="146339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4290" rIns="0" bIns="0" numCol="1" spcCol="1270" anchor="t" anchorCtr="0">
          <a:noAutofit/>
        </a:bodyPr>
        <a:lstStyle/>
        <a:p>
          <a:pPr marL="0" lvl="0" indent="0" algn="l" defTabSz="444500">
            <a:lnSpc>
              <a:spcPct val="90000"/>
            </a:lnSpc>
            <a:spcBef>
              <a:spcPct val="0"/>
            </a:spcBef>
            <a:spcAft>
              <a:spcPct val="35000"/>
            </a:spcAft>
            <a:buNone/>
          </a:pPr>
          <a:r>
            <a:rPr lang="en-GB" sz="1000" kern="1200" dirty="0">
              <a:solidFill>
                <a:schemeClr val="tx1"/>
              </a:solidFill>
            </a:rPr>
            <a:t>Material</a:t>
          </a:r>
          <a:r>
            <a:rPr lang="en-GB" sz="1000" kern="1200" dirty="0"/>
            <a:t> </a:t>
          </a:r>
          <a:r>
            <a:rPr lang="en-GB" sz="1000" kern="1200" baseline="0" dirty="0">
              <a:solidFill>
                <a:schemeClr val="tx1"/>
              </a:solidFill>
            </a:rPr>
            <a:t>quantities</a:t>
          </a:r>
        </a:p>
      </dsp:txBody>
      <dsp:txXfrm>
        <a:off x="1429177" y="525088"/>
        <a:ext cx="908523" cy="1463393"/>
      </dsp:txXfrm>
    </dsp:sp>
    <dsp:sp modelId="{FEC94663-F733-4AE0-B714-3CA56C24D8EB}">
      <dsp:nvSpPr>
        <dsp:cNvPr id="0" name=""/>
        <dsp:cNvSpPr/>
      </dsp:nvSpPr>
      <dsp:spPr>
        <a:xfrm>
          <a:off x="2376261" y="525088"/>
          <a:ext cx="1219494" cy="1463393"/>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62230" bIns="0" numCol="1" spcCol="1270" anchor="t" anchorCtr="0">
          <a:noAutofit/>
        </a:bodyPr>
        <a:lstStyle/>
        <a:p>
          <a:pPr marL="0" lvl="0" indent="0" algn="r" defTabSz="622300">
            <a:lnSpc>
              <a:spcPct val="90000"/>
            </a:lnSpc>
            <a:spcBef>
              <a:spcPct val="0"/>
            </a:spcBef>
            <a:spcAft>
              <a:spcPct val="35000"/>
            </a:spcAft>
            <a:buNone/>
          </a:pPr>
          <a:r>
            <a:rPr lang="en-GB" sz="1400" kern="1200" baseline="0" dirty="0">
              <a:solidFill>
                <a:schemeClr val="tx1"/>
              </a:solidFill>
            </a:rPr>
            <a:t>ACCURATE</a:t>
          </a:r>
        </a:p>
      </dsp:txBody>
      <dsp:txXfrm rot="16200000">
        <a:off x="1898219" y="1003130"/>
        <a:ext cx="1199982" cy="243898"/>
      </dsp:txXfrm>
    </dsp:sp>
    <dsp:sp modelId="{F6769519-9643-42E4-94B6-4EBAFF7BC01E}">
      <dsp:nvSpPr>
        <dsp:cNvPr id="0" name=""/>
        <dsp:cNvSpPr/>
      </dsp:nvSpPr>
      <dsp:spPr>
        <a:xfrm rot="5400000">
          <a:off x="2423212" y="1655659"/>
          <a:ext cx="215045" cy="182924"/>
        </a:xfrm>
        <a:prstGeom prst="flowChartExtra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F39811F-8279-464B-BD37-B8B9A7736552}">
      <dsp:nvSpPr>
        <dsp:cNvPr id="0" name=""/>
        <dsp:cNvSpPr/>
      </dsp:nvSpPr>
      <dsp:spPr>
        <a:xfrm>
          <a:off x="2620160" y="525088"/>
          <a:ext cx="908523" cy="146339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4290" rIns="0" bIns="0" numCol="1" spcCol="1270" anchor="t" anchorCtr="0">
          <a:noAutofit/>
        </a:bodyPr>
        <a:lstStyle/>
        <a:p>
          <a:pPr marL="0" lvl="0" indent="0" algn="l" defTabSz="444500">
            <a:lnSpc>
              <a:spcPct val="90000"/>
            </a:lnSpc>
            <a:spcBef>
              <a:spcPct val="0"/>
            </a:spcBef>
            <a:spcAft>
              <a:spcPct val="35000"/>
            </a:spcAft>
            <a:buNone/>
          </a:pPr>
          <a:r>
            <a:rPr lang="en-GB" sz="1000" kern="1200" dirty="0">
              <a:solidFill>
                <a:schemeClr val="tx1"/>
              </a:solidFill>
            </a:rPr>
            <a:t>Time and costs budget</a:t>
          </a:r>
        </a:p>
      </dsp:txBody>
      <dsp:txXfrm>
        <a:off x="2620160" y="525088"/>
        <a:ext cx="908523" cy="146339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7/30/2021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334979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091932505"/>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068960"/>
            <a:ext cx="8153400" cy="2514600"/>
          </a:xfrm>
        </p:spPr>
        <p:txBody>
          <a:bodyPr anchor="t"/>
          <a:lstStyle/>
          <a:p>
            <a:pPr lvl="1"/>
            <a:r>
              <a:rPr lang="en-GB" dirty="0">
                <a:solidFill>
                  <a:schemeClr val="tx1"/>
                </a:solidFill>
              </a:rPr>
              <a:t>6.1 Accurate and appropriate measurement</a:t>
            </a:r>
            <a:br>
              <a:rPr lang="en-GB" dirty="0">
                <a:solidFill>
                  <a:srgbClr val="0077E3"/>
                </a:solidFill>
              </a:rPr>
            </a:br>
            <a:br>
              <a:rPr lang="en-GB" dirty="0">
                <a:solidFill>
                  <a:srgbClr val="0077E3"/>
                </a:solidFill>
              </a:rPr>
            </a:br>
            <a:r>
              <a:rPr lang="en-GB" dirty="0">
                <a:solidFill>
                  <a:srgbClr val="0077E3"/>
                </a:solidFill>
              </a:rPr>
              <a:t>Powerpoint 1: Accurate and appropriate measurement</a:t>
            </a:r>
          </a:p>
        </p:txBody>
      </p:sp>
      <p:sp>
        <p:nvSpPr>
          <p:cNvPr id="2050" name="Rectangle 14"/>
          <p:cNvSpPr>
            <a:spLocks noGrp="1" noChangeArrowheads="1"/>
          </p:cNvSpPr>
          <p:nvPr>
            <p:ph sz="quarter" idx="10"/>
          </p:nvPr>
        </p:nvSpPr>
        <p:spPr>
          <a:xfrm>
            <a:off x="-1692696" y="1398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6. Construction measurement principles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539552" y="1094369"/>
            <a:ext cx="6100192" cy="407318"/>
          </a:xfrm>
        </p:spPr>
        <p:txBody>
          <a:bodyPr/>
          <a:lstStyle/>
          <a:p>
            <a:r>
              <a:rPr lang="en-GB" dirty="0"/>
              <a:t>Project costing methods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539552" y="1615427"/>
            <a:ext cx="8229600" cy="4148203"/>
          </a:xfrm>
        </p:spPr>
        <p:txBody>
          <a:bodyPr/>
          <a:lstStyle/>
          <a:p>
            <a:r>
              <a:rPr lang="en-GB" b="1" dirty="0"/>
              <a:t>Activity-based costing</a:t>
            </a:r>
          </a:p>
          <a:p>
            <a:r>
              <a:rPr lang="en-GB" dirty="0"/>
              <a:t>Construction projects involve many activities that use various resources (like materials and labour). Consumption of these resources adds to overhead costs. Activity-based costing (popularly known as ABC) identifies these activities.</a:t>
            </a:r>
          </a:p>
          <a:p>
            <a:r>
              <a:rPr lang="en-GB" dirty="0"/>
              <a:t>The material cost is determined per job. To do this, the activities needed to complete the job are listed. The total cost is then obtained by adding labour and overhead expenses to the total cost of materials.</a:t>
            </a:r>
          </a:p>
          <a:p>
            <a:r>
              <a:rPr lang="en-GB" dirty="0"/>
              <a:t>Activity-based costing is a popular method because it recognises the relationship between </a:t>
            </a:r>
            <a:r>
              <a:rPr lang="en-GB" b="1" dirty="0"/>
              <a:t>costs</a:t>
            </a:r>
            <a:r>
              <a:rPr lang="en-GB" dirty="0"/>
              <a:t> and </a:t>
            </a:r>
            <a:r>
              <a:rPr lang="en-GB" b="1" dirty="0"/>
              <a:t>activities</a:t>
            </a:r>
            <a:r>
              <a:rPr lang="en-GB" dirty="0"/>
              <a:t>.</a:t>
            </a:r>
          </a:p>
        </p:txBody>
      </p:sp>
    </p:spTree>
    <p:extLst>
      <p:ext uri="{BB962C8B-B14F-4D97-AF65-F5344CB8AC3E}">
        <p14:creationId xmlns:p14="http://schemas.microsoft.com/office/powerpoint/2010/main" val="768562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611560" y="1094369"/>
            <a:ext cx="6028184" cy="407318"/>
          </a:xfrm>
        </p:spPr>
        <p:txBody>
          <a:bodyPr/>
          <a:lstStyle/>
          <a:p>
            <a:r>
              <a:rPr lang="en-GB" dirty="0"/>
              <a:t>Project costing methods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611560" y="1700808"/>
            <a:ext cx="8229600" cy="3627144"/>
          </a:xfrm>
        </p:spPr>
        <p:txBody>
          <a:bodyPr/>
          <a:lstStyle/>
          <a:p>
            <a:r>
              <a:rPr lang="en-GB" b="1" dirty="0"/>
              <a:t>Life-cycle costing</a:t>
            </a:r>
          </a:p>
          <a:p>
            <a:r>
              <a:rPr lang="en-GB" dirty="0"/>
              <a:t>Life-cycle costing (LCC) is a costing technique for examining and determining all the costs of an asset (like a building) through its entire life, not just the construction phase. LCC is used to ensure the viability of a project over a longer period of time and may be used for projects requiring large investments to ensure a suitable return.</a:t>
            </a:r>
          </a:p>
          <a:p>
            <a:r>
              <a:rPr lang="en-GB" dirty="0"/>
              <a:t>The Royal Institute of Chartered Surveyors defines LCC as: </a:t>
            </a:r>
          </a:p>
          <a:p>
            <a:r>
              <a:rPr lang="en-GB" i="1" dirty="0"/>
              <a:t>The present value of the total cost of that asset over its operating life; including initial capital cost, occupation costs, and the cost or benefit of the eventual disposal of the asset at the end of its life</a:t>
            </a:r>
            <a:r>
              <a:rPr lang="en-GB" dirty="0"/>
              <a:t>.</a:t>
            </a:r>
          </a:p>
        </p:txBody>
      </p:sp>
    </p:spTree>
    <p:extLst>
      <p:ext uri="{BB962C8B-B14F-4D97-AF65-F5344CB8AC3E}">
        <p14:creationId xmlns:p14="http://schemas.microsoft.com/office/powerpoint/2010/main" val="3866770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48036" y="1124744"/>
            <a:ext cx="8507288" cy="404832"/>
          </a:xfrm>
        </p:spPr>
        <p:txBody>
          <a:bodyPr/>
          <a:lstStyle/>
          <a:p>
            <a:r>
              <a:rPr lang="en-GB" sz="2300" dirty="0">
                <a:ea typeface="ＭＳ Ｐゴシック" pitchFamily="-105" charset="-128"/>
                <a:cs typeface="ＭＳ Ｐゴシック" pitchFamily="-105" charset="-128"/>
              </a:rPr>
              <a:t>The importance of accurate measurements in construction</a:t>
            </a:r>
            <a:endParaRPr lang="en-US" sz="2300"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395536" y="1700808"/>
            <a:ext cx="8229600" cy="2448272"/>
          </a:xfrm>
        </p:spPr>
        <p:txBody>
          <a:bodyPr/>
          <a:lstStyle/>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Accuracy is one of the most important factors in ensuring that a project runs smoothly.</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Inaccurate measurement figures can have a negative effect on the entire construction process. </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Precise readings can avoid time, labour and money being wasted, which benefits everyone involved in the project.</a:t>
            </a:r>
          </a:p>
        </p:txBody>
      </p:sp>
      <p:pic>
        <p:nvPicPr>
          <p:cNvPr id="3" name="Picture 2">
            <a:extLst>
              <a:ext uri="{FF2B5EF4-FFF2-40B4-BE49-F238E27FC236}">
                <a16:creationId xmlns:a16="http://schemas.microsoft.com/office/drawing/2014/main" id="{D498667C-794B-4DEF-8322-08B561909B6F}"/>
              </a:ext>
            </a:extLst>
          </p:cNvPr>
          <p:cNvPicPr>
            <a:picLocks noChangeAspect="1"/>
          </p:cNvPicPr>
          <p:nvPr/>
        </p:nvPicPr>
        <p:blipFill>
          <a:blip r:embed="rId2"/>
          <a:stretch>
            <a:fillRect/>
          </a:stretch>
        </p:blipFill>
        <p:spPr>
          <a:xfrm>
            <a:off x="2986336" y="4320312"/>
            <a:ext cx="3048000" cy="2033016"/>
          </a:xfrm>
          <a:prstGeom prst="rect">
            <a:avLst/>
          </a:prstGeom>
        </p:spPr>
      </p:pic>
    </p:spTree>
    <p:extLst>
      <p:ext uri="{BB962C8B-B14F-4D97-AF65-F5344CB8AC3E}">
        <p14:creationId xmlns:p14="http://schemas.microsoft.com/office/powerpoint/2010/main" val="2561100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79952"/>
            <a:ext cx="8229600" cy="382588"/>
          </a:xfrm>
        </p:spPr>
        <p:txBody>
          <a:bodyPr/>
          <a:lstStyle/>
          <a:p>
            <a:r>
              <a:rPr lang="en-US" dirty="0">
                <a:ea typeface="ＭＳ Ｐゴシック" pitchFamily="-105" charset="-128"/>
                <a:cs typeface="ＭＳ Ｐゴシック" pitchFamily="-105" charset="-128"/>
              </a:rPr>
              <a:t>The benefits of accurate measurement: who gains?</a:t>
            </a:r>
            <a:br>
              <a:rPr lang="en-US" dirty="0">
                <a:ea typeface="ＭＳ Ｐゴシック" pitchFamily="-105" charset="-128"/>
                <a:cs typeface="ＭＳ Ｐゴシック" pitchFamily="-105" charset="-128"/>
              </a:rPr>
            </a:b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61192" y="1700808"/>
            <a:ext cx="8229600" cy="3573184"/>
          </a:xfrm>
        </p:spPr>
        <p:txBody>
          <a:bodyPr/>
          <a:lstStyle/>
          <a:p>
            <a:pPr marL="0" indent="0"/>
            <a:r>
              <a:rPr lang="en-US" b="1" dirty="0">
                <a:ea typeface="ＭＳ Ｐゴシック" pitchFamily="-105" charset="-128"/>
                <a:cs typeface="ＭＳ Ｐゴシック" pitchFamily="-105" charset="-128"/>
              </a:rPr>
              <a:t>Contractors</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Work does not need to be carried out multiple times.</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Pre-manufactured components and fixtures and fittings fit first time.</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Time and money are saved, which increases profitability.</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Safety: correctly built or fitted components are less likely to fail. Designers will have built safety tolerances into their measurements and calculations.</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Happy customers.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24744"/>
            <a:ext cx="8229600" cy="382588"/>
          </a:xfrm>
        </p:spPr>
        <p:txBody>
          <a:bodyPr/>
          <a:lstStyle/>
          <a:p>
            <a:r>
              <a:rPr lang="en-US" dirty="0">
                <a:ea typeface="ＭＳ Ｐゴシック" pitchFamily="-105" charset="-128"/>
                <a:cs typeface="ＭＳ Ｐゴシック" pitchFamily="-105" charset="-128"/>
              </a:rPr>
              <a:t>The benefits of accurate measurement: who gains?</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844824"/>
            <a:ext cx="8229600" cy="2781096"/>
          </a:xfrm>
        </p:spPr>
        <p:txBody>
          <a:bodyPr/>
          <a:lstStyle/>
          <a:p>
            <a:pPr marL="0" indent="0"/>
            <a:r>
              <a:rPr lang="en-US" b="1" dirty="0">
                <a:ea typeface="ＭＳ Ｐゴシック" pitchFamily="-105" charset="-128"/>
                <a:cs typeface="ＭＳ Ｐゴシック" pitchFamily="-105" charset="-128"/>
              </a:rPr>
              <a:t>Clients/customers</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Realistic costs and timescales established from the outset.</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Work completed on time.</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Specifications met.</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Cost savings (passed on from contractor?).</a:t>
            </a:r>
          </a:p>
        </p:txBody>
      </p:sp>
    </p:spTree>
    <p:extLst>
      <p:ext uri="{BB962C8B-B14F-4D97-AF65-F5344CB8AC3E}">
        <p14:creationId xmlns:p14="http://schemas.microsoft.com/office/powerpoint/2010/main" val="35613019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57200" y="1089153"/>
            <a:ext cx="8229600" cy="382588"/>
          </a:xfrm>
        </p:spPr>
        <p:txBody>
          <a:bodyPr/>
          <a:lstStyle/>
          <a:p>
            <a:r>
              <a:rPr lang="en-GB" dirty="0"/>
              <a:t>Measuring accurately is easy to do</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57200" y="1772816"/>
            <a:ext cx="4906888" cy="3627144"/>
          </a:xfrm>
        </p:spPr>
        <p:txBody>
          <a:bodyPr/>
          <a:lstStyle/>
          <a:p>
            <a:pPr marL="342900" indent="-342900">
              <a:buClr>
                <a:srgbClr val="0077E3"/>
              </a:buClr>
              <a:buFont typeface="Arial" panose="020B0604020202020204" pitchFamily="34" charset="0"/>
              <a:buChar char="•"/>
            </a:pPr>
            <a:r>
              <a:rPr lang="en-GB" dirty="0"/>
              <a:t>With modern equipment, and with care and attention, it is easy to take accurate measurements.</a:t>
            </a:r>
          </a:p>
          <a:p>
            <a:pPr marL="342900" indent="-342900">
              <a:buClr>
                <a:srgbClr val="0077E3"/>
              </a:buClr>
              <a:buFont typeface="Arial" panose="020B0604020202020204" pitchFamily="34" charset="0"/>
              <a:buChar char="•"/>
            </a:pPr>
            <a:r>
              <a:rPr lang="en-GB" dirty="0"/>
              <a:t>Every step is critical during construction – from area calculations when laying out the site to framing measurements for windows, accuracy is key.</a:t>
            </a:r>
          </a:p>
          <a:p>
            <a:pPr marL="342900" indent="-342900">
              <a:buClr>
                <a:srgbClr val="0077E3"/>
              </a:buClr>
              <a:buFont typeface="Arial" panose="020B0604020202020204" pitchFamily="34" charset="0"/>
              <a:buChar char="•"/>
            </a:pPr>
            <a:r>
              <a:rPr lang="en-GB" dirty="0"/>
              <a:t>Incorrect measurement may have major knock-on effects on the profitability and overall success of a project.</a:t>
            </a:r>
          </a:p>
        </p:txBody>
      </p:sp>
      <p:pic>
        <p:nvPicPr>
          <p:cNvPr id="5" name="Picture 4">
            <a:extLst>
              <a:ext uri="{FF2B5EF4-FFF2-40B4-BE49-F238E27FC236}">
                <a16:creationId xmlns:a16="http://schemas.microsoft.com/office/drawing/2014/main" id="{27FD9E02-7233-4E80-B891-C37921B6FB53}"/>
              </a:ext>
            </a:extLst>
          </p:cNvPr>
          <p:cNvPicPr>
            <a:picLocks noChangeAspect="1"/>
          </p:cNvPicPr>
          <p:nvPr/>
        </p:nvPicPr>
        <p:blipFill>
          <a:blip r:embed="rId2"/>
          <a:stretch>
            <a:fillRect/>
          </a:stretch>
        </p:blipFill>
        <p:spPr>
          <a:xfrm>
            <a:off x="5638800" y="2348880"/>
            <a:ext cx="3048000" cy="2033016"/>
          </a:xfrm>
          <a:prstGeom prst="rect">
            <a:avLst/>
          </a:prstGeom>
        </p:spPr>
      </p:pic>
    </p:spTree>
    <p:extLst>
      <p:ext uri="{BB962C8B-B14F-4D97-AF65-F5344CB8AC3E}">
        <p14:creationId xmlns:p14="http://schemas.microsoft.com/office/powerpoint/2010/main" val="608122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57200" y="1098000"/>
            <a:ext cx="8229600" cy="382588"/>
          </a:xfrm>
        </p:spPr>
        <p:txBody>
          <a:bodyPr/>
          <a:lstStyle/>
          <a:p>
            <a:r>
              <a:rPr lang="en-GB" dirty="0"/>
              <a:t>Prevent time, money and labour being wasted</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57200" y="1832872"/>
            <a:ext cx="7931224" cy="1872208"/>
          </a:xfrm>
        </p:spPr>
        <p:txBody>
          <a:bodyPr/>
          <a:lstStyle/>
          <a:p>
            <a:pPr marL="342900" indent="-342900">
              <a:buClr>
                <a:srgbClr val="0077E3"/>
              </a:buClr>
              <a:buFont typeface="Arial" panose="020B0604020202020204" pitchFamily="34" charset="0"/>
              <a:buChar char="•"/>
            </a:pPr>
            <a:r>
              <a:rPr lang="en-GB" dirty="0"/>
              <a:t>Measurement inaccuracies can often result in having to restart a building project or redo a component part with time, cost and reputation implications.</a:t>
            </a:r>
          </a:p>
          <a:p>
            <a:pPr marL="342900" indent="-342900">
              <a:buClr>
                <a:srgbClr val="0077E3"/>
              </a:buClr>
              <a:buFont typeface="Arial" panose="020B0604020202020204" pitchFamily="34" charset="0"/>
              <a:buChar char="•"/>
            </a:pPr>
            <a:r>
              <a:rPr lang="en-GB" dirty="0"/>
              <a:t>Reducing excess time and material costs can lead to faster project completion. </a:t>
            </a:r>
          </a:p>
        </p:txBody>
      </p:sp>
      <p:pic>
        <p:nvPicPr>
          <p:cNvPr id="5" name="Picture 4">
            <a:extLst>
              <a:ext uri="{FF2B5EF4-FFF2-40B4-BE49-F238E27FC236}">
                <a16:creationId xmlns:a16="http://schemas.microsoft.com/office/drawing/2014/main" id="{7BF2025F-7C02-43DB-8AEB-22243BD626DD}"/>
              </a:ext>
            </a:extLst>
          </p:cNvPr>
          <p:cNvPicPr>
            <a:picLocks noChangeAspect="1"/>
          </p:cNvPicPr>
          <p:nvPr/>
        </p:nvPicPr>
        <p:blipFill rotWithShape="1">
          <a:blip r:embed="rId2"/>
          <a:srcRect l="33333"/>
          <a:stretch/>
        </p:blipFill>
        <p:spPr>
          <a:xfrm>
            <a:off x="5436096" y="4149276"/>
            <a:ext cx="1584176" cy="1506551"/>
          </a:xfrm>
          <a:prstGeom prst="rect">
            <a:avLst/>
          </a:prstGeom>
        </p:spPr>
      </p:pic>
      <p:sp>
        <p:nvSpPr>
          <p:cNvPr id="6" name="TextBox 5">
            <a:extLst>
              <a:ext uri="{FF2B5EF4-FFF2-40B4-BE49-F238E27FC236}">
                <a16:creationId xmlns:a16="http://schemas.microsoft.com/office/drawing/2014/main" id="{DCBB26E3-53B4-44C8-931C-C979CDC8AB85}"/>
              </a:ext>
            </a:extLst>
          </p:cNvPr>
          <p:cNvSpPr txBox="1"/>
          <p:nvPr/>
        </p:nvSpPr>
        <p:spPr>
          <a:xfrm>
            <a:off x="395536" y="3933056"/>
            <a:ext cx="4572000" cy="2246769"/>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GB" dirty="0"/>
              <a:t>Quick completion rates and reliable performance could also improve company reputation, an outcome that may result in heightened popularity, and perhaps a higher level of work being won in the future.</a:t>
            </a:r>
          </a:p>
        </p:txBody>
      </p:sp>
    </p:spTree>
    <p:extLst>
      <p:ext uri="{BB962C8B-B14F-4D97-AF65-F5344CB8AC3E}">
        <p14:creationId xmlns:p14="http://schemas.microsoft.com/office/powerpoint/2010/main" val="2454814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57200" y="1122730"/>
            <a:ext cx="8229600" cy="382588"/>
          </a:xfrm>
        </p:spPr>
        <p:txBody>
          <a:bodyPr/>
          <a:lstStyle/>
          <a:p>
            <a:r>
              <a:rPr lang="en-GB" dirty="0"/>
              <a:t>Accurate site, location and area measurements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57200" y="3429000"/>
            <a:ext cx="7931224" cy="2114976"/>
          </a:xfrm>
        </p:spPr>
        <p:txBody>
          <a:bodyPr/>
          <a:lstStyle/>
          <a:p>
            <a:r>
              <a:rPr lang="en-GB" dirty="0"/>
              <a:t>Construction measurement errors can be very expensive and embarrassing. Inaccurate measurement from drawings can result in calculations of materials being very inaccurate also. This can result in lost profits if underpriced or lost work if overpriced.</a:t>
            </a:r>
          </a:p>
          <a:p>
            <a:r>
              <a:rPr lang="en-GB" dirty="0"/>
              <a:t>Accurate measurement taken from drawings helps you determine the exact quantities needed for all your materials and supplies.</a:t>
            </a:r>
          </a:p>
        </p:txBody>
      </p:sp>
      <p:graphicFrame>
        <p:nvGraphicFramePr>
          <p:cNvPr id="4" name="Diagram 3">
            <a:extLst>
              <a:ext uri="{FF2B5EF4-FFF2-40B4-BE49-F238E27FC236}">
                <a16:creationId xmlns:a16="http://schemas.microsoft.com/office/drawing/2014/main" id="{3895C8B7-22AC-4F59-ADDF-B018922F838B}"/>
              </a:ext>
            </a:extLst>
          </p:cNvPr>
          <p:cNvGraphicFramePr/>
          <p:nvPr>
            <p:extLst>
              <p:ext uri="{D42A27DB-BD31-4B8C-83A1-F6EECF244321}">
                <p14:modId xmlns:p14="http://schemas.microsoft.com/office/powerpoint/2010/main" val="3834200260"/>
              </p:ext>
            </p:extLst>
          </p:nvPr>
        </p:nvGraphicFramePr>
        <p:xfrm>
          <a:off x="2550604" y="1297711"/>
          <a:ext cx="3744416" cy="24487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01490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27584" y="1026110"/>
            <a:ext cx="8229600" cy="382588"/>
          </a:xfrm>
        </p:spPr>
        <p:txBody>
          <a:bodyPr/>
          <a:lstStyle/>
          <a:p>
            <a:r>
              <a:rPr lang="en-GB" dirty="0"/>
              <a:t>Project costing methods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15099" y="1615428"/>
            <a:ext cx="8229600" cy="3627144"/>
          </a:xfrm>
        </p:spPr>
        <p:txBody>
          <a:bodyPr/>
          <a:lstStyle/>
          <a:p>
            <a:r>
              <a:rPr lang="en-GB" dirty="0"/>
              <a:t>There are multiple methods of costing. The technique used depends on the nature of the project.</a:t>
            </a:r>
          </a:p>
          <a:p>
            <a:r>
              <a:rPr lang="en-GB" b="1" dirty="0"/>
              <a:t>Job costing</a:t>
            </a:r>
          </a:p>
          <a:p>
            <a:r>
              <a:rPr lang="en-GB" dirty="0"/>
              <a:t>Job costing is the process of tracking the costs incurred on a job against the revenue generated by that job.</a:t>
            </a:r>
          </a:p>
          <a:p>
            <a:r>
              <a:rPr lang="en-GB" dirty="0"/>
              <a:t>The costs involved are recorded throughout the job. The actual values of materials, labour and subcontractor costs are recorded.</a:t>
            </a:r>
          </a:p>
          <a:p>
            <a:r>
              <a:rPr lang="en-GB" dirty="0"/>
              <a:t>The total cost of the job is calculated by adding material costs, labour costs and overhead expenses.</a:t>
            </a:r>
          </a:p>
        </p:txBody>
      </p:sp>
    </p:spTree>
    <p:extLst>
      <p:ext uri="{BB962C8B-B14F-4D97-AF65-F5344CB8AC3E}">
        <p14:creationId xmlns:p14="http://schemas.microsoft.com/office/powerpoint/2010/main" val="17348239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29036" y="1052736"/>
            <a:ext cx="8229600" cy="382588"/>
          </a:xfrm>
        </p:spPr>
        <p:txBody>
          <a:bodyPr/>
          <a:lstStyle/>
          <a:p>
            <a:r>
              <a:rPr lang="en-GB" dirty="0"/>
              <a:t>Project costing methods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38545" y="1772816"/>
            <a:ext cx="8229600" cy="3627144"/>
          </a:xfrm>
        </p:spPr>
        <p:txBody>
          <a:bodyPr/>
          <a:lstStyle/>
          <a:p>
            <a:r>
              <a:rPr lang="en-GB" b="1" dirty="0"/>
              <a:t>Batch costing</a:t>
            </a:r>
          </a:p>
          <a:p>
            <a:r>
              <a:rPr lang="en-GB" dirty="0"/>
              <a:t>When multiple identical tasks are required, the overall cost of them may be calculated and the total divided by the number of tasks required.</a:t>
            </a:r>
          </a:p>
          <a:p>
            <a:r>
              <a:rPr lang="en-GB" dirty="0"/>
              <a:t>An example may be a small job where the cost/time of travel to and from the site would mean it was not viable. </a:t>
            </a:r>
          </a:p>
          <a:p>
            <a:r>
              <a:rPr lang="en-GB" dirty="0"/>
              <a:t>If multiple jobs could be completed each time the site was attended, the travel cost would be spread across each job and the cost may now be acceptable.</a:t>
            </a:r>
          </a:p>
        </p:txBody>
      </p:sp>
    </p:spTree>
    <p:extLst>
      <p:ext uri="{BB962C8B-B14F-4D97-AF65-F5344CB8AC3E}">
        <p14:creationId xmlns:p14="http://schemas.microsoft.com/office/powerpoint/2010/main" val="1002856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C62B551-9589-4970-A9B0-3E8F078E5B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27A1755-22F6-4420-8754-404FC86A21F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CBF9514-B5B5-466B-BAC3-B42085D7F4E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42</TotalTime>
  <Words>809</Words>
  <Application>Microsoft Office PowerPoint</Application>
  <PresentationFormat>On-screen Show (4:3)</PresentationFormat>
  <Paragraphs>62</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Lucida Grande</vt:lpstr>
      <vt:lpstr>Times New Roman</vt:lpstr>
      <vt:lpstr>1_Default Design</vt:lpstr>
      <vt:lpstr>6.1 Accurate and appropriate measurement  Powerpoint 1: Accurate and appropriate measurement</vt:lpstr>
      <vt:lpstr>The importance of accurate measurements in construction</vt:lpstr>
      <vt:lpstr>The benefits of accurate measurement: who gains?  </vt:lpstr>
      <vt:lpstr>The benefits of accurate measurement: who gains? </vt:lpstr>
      <vt:lpstr>Measuring accurately is easy to do</vt:lpstr>
      <vt:lpstr>Prevent time, money and labour being wasted</vt:lpstr>
      <vt:lpstr>Accurate site, location and area measurements</vt:lpstr>
      <vt:lpstr>Project costing methods</vt:lpstr>
      <vt:lpstr>Project costing methods</vt:lpstr>
      <vt:lpstr>Project costing methods</vt:lpstr>
      <vt:lpstr>Project costing methods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178</cp:revision>
  <dcterms:created xsi:type="dcterms:W3CDTF">2013-05-28T00:38:54Z</dcterms:created>
  <dcterms:modified xsi:type="dcterms:W3CDTF">2021-07-30T10:58:41Z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