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1"/>
  </p:notesMasterIdLst>
  <p:handoutMasterIdLst>
    <p:handoutMasterId r:id="rId22"/>
  </p:handoutMasterIdLst>
  <p:sldIdLst>
    <p:sldId id="354" r:id="rId5"/>
    <p:sldId id="361" r:id="rId6"/>
    <p:sldId id="328" r:id="rId7"/>
    <p:sldId id="371" r:id="rId8"/>
    <p:sldId id="367" r:id="rId9"/>
    <p:sldId id="357" r:id="rId10"/>
    <p:sldId id="373" r:id="rId11"/>
    <p:sldId id="338" r:id="rId12"/>
    <p:sldId id="368" r:id="rId13"/>
    <p:sldId id="370" r:id="rId14"/>
    <p:sldId id="349" r:id="rId15"/>
    <p:sldId id="374" r:id="rId16"/>
    <p:sldId id="350" r:id="rId17"/>
    <p:sldId id="360" r:id="rId18"/>
    <p:sldId id="369"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775E3F5-DB58-40DE-8B09-ED0969C70736}" v="1" dt="2021-09-28T11:45:52.0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81"/>
    <p:restoredTop sz="86395"/>
  </p:normalViewPr>
  <p:slideViewPr>
    <p:cSldViewPr showGuides="1">
      <p:cViewPr varScale="1">
        <p:scale>
          <a:sx n="57" d="100"/>
          <a:sy n="57" d="100"/>
        </p:scale>
        <p:origin x="1300"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CF88BB8-BD42-4E98-9086-FC48A7E158B0}"/>
    <pc:docChg chg="modSld">
      <pc:chgData name="Caroline Prodger" userId="e4ef2e75-b60b-401b-8ebe-291bdcf405f4" providerId="ADAL" clId="{2CF88BB8-BD42-4E98-9086-FC48A7E158B0}" dt="2021-09-13T15:22:29.582" v="0"/>
      <pc:docMkLst>
        <pc:docMk/>
      </pc:docMkLst>
      <pc:sldChg chg="modSp">
        <pc:chgData name="Caroline Prodger" userId="e4ef2e75-b60b-401b-8ebe-291bdcf405f4" providerId="ADAL" clId="{2CF88BB8-BD42-4E98-9086-FC48A7E158B0}" dt="2021-09-13T15:22:29.582" v="0"/>
        <pc:sldMkLst>
          <pc:docMk/>
          <pc:sldMk cId="0" sldId="267"/>
        </pc:sldMkLst>
        <pc:spChg chg="mod">
          <ac:chgData name="Caroline Prodger" userId="e4ef2e75-b60b-401b-8ebe-291bdcf405f4" providerId="ADAL" clId="{2CF88BB8-BD42-4E98-9086-FC48A7E158B0}" dt="2021-09-13T15:22:29.582" v="0"/>
          <ac:spMkLst>
            <pc:docMk/>
            <pc:sldMk cId="0" sldId="267"/>
            <ac:spMk id="18434" creationId="{00000000-0000-0000-0000-000000000000}"/>
          </ac:spMkLst>
        </pc:spChg>
      </pc:sldChg>
      <pc:sldChg chg="modSp">
        <pc:chgData name="Caroline Prodger" userId="e4ef2e75-b60b-401b-8ebe-291bdcf405f4" providerId="ADAL" clId="{2CF88BB8-BD42-4E98-9086-FC48A7E158B0}" dt="2021-09-13T15:22:29.582" v="0"/>
        <pc:sldMkLst>
          <pc:docMk/>
          <pc:sldMk cId="0" sldId="328"/>
        </pc:sldMkLst>
        <pc:spChg chg="mod">
          <ac:chgData name="Caroline Prodger" userId="e4ef2e75-b60b-401b-8ebe-291bdcf405f4" providerId="ADAL" clId="{2CF88BB8-BD42-4E98-9086-FC48A7E158B0}" dt="2021-09-13T15:22:29.582" v="0"/>
          <ac:spMkLst>
            <pc:docMk/>
            <pc:sldMk cId="0" sldId="328"/>
            <ac:spMk id="3074" creationId="{00000000-0000-0000-0000-000000000000}"/>
          </ac:spMkLst>
        </pc:spChg>
      </pc:sldChg>
      <pc:sldChg chg="modSp">
        <pc:chgData name="Caroline Prodger" userId="e4ef2e75-b60b-401b-8ebe-291bdcf405f4" providerId="ADAL" clId="{2CF88BB8-BD42-4E98-9086-FC48A7E158B0}" dt="2021-09-13T15:22:29.582" v="0"/>
        <pc:sldMkLst>
          <pc:docMk/>
          <pc:sldMk cId="4133082307" sldId="357"/>
        </pc:sldMkLst>
        <pc:spChg chg="mod">
          <ac:chgData name="Caroline Prodger" userId="e4ef2e75-b60b-401b-8ebe-291bdcf405f4" providerId="ADAL" clId="{2CF88BB8-BD42-4E98-9086-FC48A7E158B0}" dt="2021-09-13T15:22:29.582" v="0"/>
          <ac:spMkLst>
            <pc:docMk/>
            <pc:sldMk cId="4133082307" sldId="357"/>
            <ac:spMk id="3074" creationId="{00000000-0000-0000-0000-000000000000}"/>
          </ac:spMkLst>
        </pc:spChg>
      </pc:sldChg>
      <pc:sldChg chg="modSp">
        <pc:chgData name="Caroline Prodger" userId="e4ef2e75-b60b-401b-8ebe-291bdcf405f4" providerId="ADAL" clId="{2CF88BB8-BD42-4E98-9086-FC48A7E158B0}" dt="2021-09-13T15:22:29.582" v="0"/>
        <pc:sldMkLst>
          <pc:docMk/>
          <pc:sldMk cId="2247836647" sldId="361"/>
        </pc:sldMkLst>
        <pc:spChg chg="mod">
          <ac:chgData name="Caroline Prodger" userId="e4ef2e75-b60b-401b-8ebe-291bdcf405f4" providerId="ADAL" clId="{2CF88BB8-BD42-4E98-9086-FC48A7E158B0}" dt="2021-09-13T15:22:29.582" v="0"/>
          <ac:spMkLst>
            <pc:docMk/>
            <pc:sldMk cId="2247836647" sldId="361"/>
            <ac:spMk id="3074" creationId="{00000000-0000-0000-0000-000000000000}"/>
          </ac:spMkLst>
        </pc:spChg>
      </pc:sldChg>
      <pc:sldChg chg="modSp">
        <pc:chgData name="Caroline Prodger" userId="e4ef2e75-b60b-401b-8ebe-291bdcf405f4" providerId="ADAL" clId="{2CF88BB8-BD42-4E98-9086-FC48A7E158B0}" dt="2021-09-13T15:22:29.582" v="0"/>
        <pc:sldMkLst>
          <pc:docMk/>
          <pc:sldMk cId="3201019263" sldId="367"/>
        </pc:sldMkLst>
        <pc:spChg chg="mod">
          <ac:chgData name="Caroline Prodger" userId="e4ef2e75-b60b-401b-8ebe-291bdcf405f4" providerId="ADAL" clId="{2CF88BB8-BD42-4E98-9086-FC48A7E158B0}" dt="2021-09-13T15:22:29.582" v="0"/>
          <ac:spMkLst>
            <pc:docMk/>
            <pc:sldMk cId="3201019263" sldId="367"/>
            <ac:spMk id="3074" creationId="{00000000-0000-0000-0000-000000000000}"/>
          </ac:spMkLst>
        </pc:spChg>
      </pc:sldChg>
    </pc:docChg>
  </pc:docChgLst>
  <pc:docChgLst>
    <pc:chgData name="Caroline Prodger" userId="e4ef2e75-b60b-401b-8ebe-291bdcf405f4" providerId="ADAL" clId="{BC911DA3-3FDA-498A-ABE0-E04A885C1C9A}"/>
    <pc:docChg chg="custSel modSld">
      <pc:chgData name="Caroline Prodger" userId="e4ef2e75-b60b-401b-8ebe-291bdcf405f4" providerId="ADAL" clId="{BC911DA3-3FDA-498A-ABE0-E04A885C1C9A}" dt="2021-09-13T15:20:52.851" v="82" actId="1076"/>
      <pc:docMkLst>
        <pc:docMk/>
      </pc:docMkLst>
      <pc:sldChg chg="modSp modNotesTx">
        <pc:chgData name="Caroline Prodger" userId="e4ef2e75-b60b-401b-8ebe-291bdcf405f4" providerId="ADAL" clId="{BC911DA3-3FDA-498A-ABE0-E04A885C1C9A}" dt="2021-09-13T15:14:01.559" v="61"/>
        <pc:sldMkLst>
          <pc:docMk/>
          <pc:sldMk cId="0" sldId="328"/>
        </pc:sldMkLst>
        <pc:spChg chg="mod">
          <ac:chgData name="Caroline Prodger" userId="e4ef2e75-b60b-401b-8ebe-291bdcf405f4" providerId="ADAL" clId="{BC911DA3-3FDA-498A-ABE0-E04A885C1C9A}" dt="2021-09-13T15:14:01.559" v="61"/>
          <ac:spMkLst>
            <pc:docMk/>
            <pc:sldMk cId="0" sldId="328"/>
            <ac:spMk id="3074" creationId="{00000000-0000-0000-0000-000000000000}"/>
          </ac:spMkLst>
        </pc:spChg>
      </pc:sldChg>
      <pc:sldChg chg="addSp modSp mod">
        <pc:chgData name="Caroline Prodger" userId="e4ef2e75-b60b-401b-8ebe-291bdcf405f4" providerId="ADAL" clId="{BC911DA3-3FDA-498A-ABE0-E04A885C1C9A}" dt="2021-09-13T15:19:33.798" v="75" actId="1076"/>
        <pc:sldMkLst>
          <pc:docMk/>
          <pc:sldMk cId="0" sldId="338"/>
        </pc:sldMkLst>
        <pc:picChg chg="add mod">
          <ac:chgData name="Caroline Prodger" userId="e4ef2e75-b60b-401b-8ebe-291bdcf405f4" providerId="ADAL" clId="{BC911DA3-3FDA-498A-ABE0-E04A885C1C9A}" dt="2021-09-13T15:19:33.798" v="75" actId="1076"/>
          <ac:picMkLst>
            <pc:docMk/>
            <pc:sldMk cId="0" sldId="338"/>
            <ac:picMk id="5" creationId="{DB24D6D6-83E5-4FB8-88F9-3BA285B0CF12}"/>
          </ac:picMkLst>
        </pc:picChg>
      </pc:sldChg>
      <pc:sldChg chg="modSp mod">
        <pc:chgData name="Caroline Prodger" userId="e4ef2e75-b60b-401b-8ebe-291bdcf405f4" providerId="ADAL" clId="{BC911DA3-3FDA-498A-ABE0-E04A885C1C9A}" dt="2021-09-13T15:14:13.954" v="62" actId="20577"/>
        <pc:sldMkLst>
          <pc:docMk/>
          <pc:sldMk cId="4201768455" sldId="354"/>
        </pc:sldMkLst>
        <pc:spChg chg="mod">
          <ac:chgData name="Caroline Prodger" userId="e4ef2e75-b60b-401b-8ebe-291bdcf405f4" providerId="ADAL" clId="{BC911DA3-3FDA-498A-ABE0-E04A885C1C9A}" dt="2021-09-13T15:14:13.954" v="62" actId="20577"/>
          <ac:spMkLst>
            <pc:docMk/>
            <pc:sldMk cId="4201768455" sldId="354"/>
            <ac:spMk id="2050" creationId="{00000000-0000-0000-0000-000000000000}"/>
          </ac:spMkLst>
        </pc:spChg>
      </pc:sldChg>
      <pc:sldChg chg="modSp mod delCm">
        <pc:chgData name="Caroline Prodger" userId="e4ef2e75-b60b-401b-8ebe-291bdcf405f4" providerId="ADAL" clId="{BC911DA3-3FDA-498A-ABE0-E04A885C1C9A}" dt="2021-09-13T15:14:01.559" v="61"/>
        <pc:sldMkLst>
          <pc:docMk/>
          <pc:sldMk cId="4133082307" sldId="357"/>
        </pc:sldMkLst>
        <pc:spChg chg="mod">
          <ac:chgData name="Caroline Prodger" userId="e4ef2e75-b60b-401b-8ebe-291bdcf405f4" providerId="ADAL" clId="{BC911DA3-3FDA-498A-ABE0-E04A885C1C9A}" dt="2021-09-13T15:11:00.823" v="60" actId="20577"/>
          <ac:spMkLst>
            <pc:docMk/>
            <pc:sldMk cId="4133082307" sldId="357"/>
            <ac:spMk id="2" creationId="{8D9F7CF6-EE58-0345-8975-9FF8533E19FB}"/>
          </ac:spMkLst>
        </pc:spChg>
        <pc:spChg chg="mod">
          <ac:chgData name="Caroline Prodger" userId="e4ef2e75-b60b-401b-8ebe-291bdcf405f4" providerId="ADAL" clId="{BC911DA3-3FDA-498A-ABE0-E04A885C1C9A}" dt="2021-09-13T15:14:01.559" v="61"/>
          <ac:spMkLst>
            <pc:docMk/>
            <pc:sldMk cId="4133082307" sldId="357"/>
            <ac:spMk id="3074" creationId="{00000000-0000-0000-0000-000000000000}"/>
          </ac:spMkLst>
        </pc:spChg>
      </pc:sldChg>
      <pc:sldChg chg="addSp modSp mod">
        <pc:chgData name="Caroline Prodger" userId="e4ef2e75-b60b-401b-8ebe-291bdcf405f4" providerId="ADAL" clId="{BC911DA3-3FDA-498A-ABE0-E04A885C1C9A}" dt="2021-09-13T15:20:52.851" v="82" actId="1076"/>
        <pc:sldMkLst>
          <pc:docMk/>
          <pc:sldMk cId="3101634922" sldId="360"/>
        </pc:sldMkLst>
        <pc:spChg chg="mod">
          <ac:chgData name="Caroline Prodger" userId="e4ef2e75-b60b-401b-8ebe-291bdcf405f4" providerId="ADAL" clId="{BC911DA3-3FDA-498A-ABE0-E04A885C1C9A}" dt="2021-09-13T15:19:50.498" v="76" actId="1076"/>
          <ac:spMkLst>
            <pc:docMk/>
            <pc:sldMk cId="3101634922" sldId="360"/>
            <ac:spMk id="4" creationId="{A07CB621-016E-A845-83D1-482A4A78873B}"/>
          </ac:spMkLst>
        </pc:spChg>
        <pc:picChg chg="add mod">
          <ac:chgData name="Caroline Prodger" userId="e4ef2e75-b60b-401b-8ebe-291bdcf405f4" providerId="ADAL" clId="{BC911DA3-3FDA-498A-ABE0-E04A885C1C9A}" dt="2021-09-13T15:20:52.851" v="82" actId="1076"/>
          <ac:picMkLst>
            <pc:docMk/>
            <pc:sldMk cId="3101634922" sldId="360"/>
            <ac:picMk id="5" creationId="{A0B81AE2-B9C4-4D3F-85C3-1893D57F138B}"/>
          </ac:picMkLst>
        </pc:picChg>
      </pc:sldChg>
      <pc:sldChg chg="addSp delSp modSp mod">
        <pc:chgData name="Caroline Prodger" userId="e4ef2e75-b60b-401b-8ebe-291bdcf405f4" providerId="ADAL" clId="{BC911DA3-3FDA-498A-ABE0-E04A885C1C9A}" dt="2021-09-13T15:18:48.006" v="71" actId="1076"/>
        <pc:sldMkLst>
          <pc:docMk/>
          <pc:sldMk cId="2247836647" sldId="361"/>
        </pc:sldMkLst>
        <pc:spChg chg="mod">
          <ac:chgData name="Caroline Prodger" userId="e4ef2e75-b60b-401b-8ebe-291bdcf405f4" providerId="ADAL" clId="{BC911DA3-3FDA-498A-ABE0-E04A885C1C9A}" dt="2021-09-13T15:18:43.623" v="68" actId="1076"/>
          <ac:spMkLst>
            <pc:docMk/>
            <pc:sldMk cId="2247836647" sldId="361"/>
            <ac:spMk id="2" creationId="{68369C1C-7BDB-E440-B688-73FFD76C2F22}"/>
          </ac:spMkLst>
        </pc:spChg>
        <pc:spChg chg="del">
          <ac:chgData name="Caroline Prodger" userId="e4ef2e75-b60b-401b-8ebe-291bdcf405f4" providerId="ADAL" clId="{BC911DA3-3FDA-498A-ABE0-E04A885C1C9A}" dt="2021-09-13T15:07:21.125" v="0" actId="21"/>
          <ac:spMkLst>
            <pc:docMk/>
            <pc:sldMk cId="2247836647" sldId="361"/>
            <ac:spMk id="5" creationId="{B37E6AA2-E439-0A45-B78D-4D5B95C3E715}"/>
          </ac:spMkLst>
        </pc:spChg>
        <pc:spChg chg="mod">
          <ac:chgData name="Caroline Prodger" userId="e4ef2e75-b60b-401b-8ebe-291bdcf405f4" providerId="ADAL" clId="{BC911DA3-3FDA-498A-ABE0-E04A885C1C9A}" dt="2021-09-13T15:14:01.559" v="61"/>
          <ac:spMkLst>
            <pc:docMk/>
            <pc:sldMk cId="2247836647" sldId="361"/>
            <ac:spMk id="3074" creationId="{00000000-0000-0000-0000-000000000000}"/>
          </ac:spMkLst>
        </pc:spChg>
        <pc:picChg chg="add mod">
          <ac:chgData name="Caroline Prodger" userId="e4ef2e75-b60b-401b-8ebe-291bdcf405f4" providerId="ADAL" clId="{BC911DA3-3FDA-498A-ABE0-E04A885C1C9A}" dt="2021-09-13T15:18:48.006" v="71" actId="1076"/>
          <ac:picMkLst>
            <pc:docMk/>
            <pc:sldMk cId="2247836647" sldId="361"/>
            <ac:picMk id="4" creationId="{A01F9C65-2EAC-43A4-826C-8CA59E1F992C}"/>
          </ac:picMkLst>
        </pc:picChg>
      </pc:sldChg>
      <pc:sldChg chg="modSp modNotesTx">
        <pc:chgData name="Caroline Prodger" userId="e4ef2e75-b60b-401b-8ebe-291bdcf405f4" providerId="ADAL" clId="{BC911DA3-3FDA-498A-ABE0-E04A885C1C9A}" dt="2021-09-13T15:14:01.559" v="61"/>
        <pc:sldMkLst>
          <pc:docMk/>
          <pc:sldMk cId="3201019263" sldId="367"/>
        </pc:sldMkLst>
        <pc:spChg chg="mod">
          <ac:chgData name="Caroline Prodger" userId="e4ef2e75-b60b-401b-8ebe-291bdcf405f4" providerId="ADAL" clId="{BC911DA3-3FDA-498A-ABE0-E04A885C1C9A}" dt="2021-09-13T15:14:01.559" v="61"/>
          <ac:spMkLst>
            <pc:docMk/>
            <pc:sldMk cId="3201019263" sldId="367"/>
            <ac:spMk id="3074" creationId="{00000000-0000-0000-0000-000000000000}"/>
          </ac:spMkLst>
        </pc:spChg>
      </pc:sldChg>
    </pc:docChg>
  </pc:docChgLst>
  <pc:docChgLst>
    <pc:chgData name="Caroline Prodger" userId="e4ef2e75-b60b-401b-8ebe-291bdcf405f4" providerId="ADAL" clId="{CB0E5D1D-5210-47A0-8F91-4DDED3D85C29}"/>
    <pc:docChg chg="modSld">
      <pc:chgData name="Caroline Prodger" userId="e4ef2e75-b60b-401b-8ebe-291bdcf405f4" providerId="ADAL" clId="{CB0E5D1D-5210-47A0-8F91-4DDED3D85C29}" dt="2021-09-14T16:50:49.801" v="34" actId="20577"/>
      <pc:docMkLst>
        <pc:docMk/>
      </pc:docMkLst>
      <pc:sldChg chg="modSp mod">
        <pc:chgData name="Caroline Prodger" userId="e4ef2e75-b60b-401b-8ebe-291bdcf405f4" providerId="ADAL" clId="{CB0E5D1D-5210-47A0-8F91-4DDED3D85C29}" dt="2021-09-14T16:50:49.801" v="34" actId="20577"/>
        <pc:sldMkLst>
          <pc:docMk/>
          <pc:sldMk cId="4201768455" sldId="354"/>
        </pc:sldMkLst>
        <pc:spChg chg="mod">
          <ac:chgData name="Caroline Prodger" userId="e4ef2e75-b60b-401b-8ebe-291bdcf405f4" providerId="ADAL" clId="{CB0E5D1D-5210-47A0-8F91-4DDED3D85C29}" dt="2021-09-14T16:46:38.633" v="20" actId="20577"/>
          <ac:spMkLst>
            <pc:docMk/>
            <pc:sldMk cId="4201768455" sldId="354"/>
            <ac:spMk id="2053" creationId="{00000000-0000-0000-0000-000000000000}"/>
          </ac:spMkLst>
        </pc:spChg>
        <pc:spChg chg="mod">
          <ac:chgData name="Caroline Prodger" userId="e4ef2e75-b60b-401b-8ebe-291bdcf405f4" providerId="ADAL" clId="{CB0E5D1D-5210-47A0-8F91-4DDED3D85C29}" dt="2021-09-14T16:50:49.801" v="34" actId="20577"/>
          <ac:spMkLst>
            <pc:docMk/>
            <pc:sldMk cId="4201768455" sldId="354"/>
            <ac:spMk id="2054" creationId="{00000000-0000-0000-0000-000000000000}"/>
          </ac:spMkLst>
        </pc:spChg>
      </pc:sldChg>
      <pc:sldChg chg="modSp mod">
        <pc:chgData name="Caroline Prodger" userId="e4ef2e75-b60b-401b-8ebe-291bdcf405f4" providerId="ADAL" clId="{CB0E5D1D-5210-47A0-8F91-4DDED3D85C29}" dt="2021-09-14T16:02:33.071" v="2" actId="1076"/>
        <pc:sldMkLst>
          <pc:docMk/>
          <pc:sldMk cId="4248013079" sldId="363"/>
        </pc:sldMkLst>
        <pc:spChg chg="mod">
          <ac:chgData name="Caroline Prodger" userId="e4ef2e75-b60b-401b-8ebe-291bdcf405f4" providerId="ADAL" clId="{CB0E5D1D-5210-47A0-8F91-4DDED3D85C29}" dt="2021-09-14T16:02:31.306" v="1" actId="1076"/>
          <ac:spMkLst>
            <pc:docMk/>
            <pc:sldMk cId="4248013079" sldId="363"/>
            <ac:spMk id="3" creationId="{D00BA824-4A9D-124A-8821-05657ACF4B1B}"/>
          </ac:spMkLst>
        </pc:spChg>
        <pc:picChg chg="mod">
          <ac:chgData name="Caroline Prodger" userId="e4ef2e75-b60b-401b-8ebe-291bdcf405f4" providerId="ADAL" clId="{CB0E5D1D-5210-47A0-8F91-4DDED3D85C29}" dt="2021-09-14T16:02:33.071" v="2" actId="1076"/>
          <ac:picMkLst>
            <pc:docMk/>
            <pc:sldMk cId="4248013079" sldId="363"/>
            <ac:picMk id="6" creationId="{B8683DDA-4E45-2C47-9E46-BDBF2D6293FD}"/>
          </ac:picMkLst>
        </pc:picChg>
      </pc:sldChg>
    </pc:docChg>
  </pc:docChgLst>
  <pc:docChgLst>
    <pc:chgData name="Caroline Prodger" userId="e4ef2e75-b60b-401b-8ebe-291bdcf405f4" providerId="ADAL" clId="{8775E3F5-DB58-40DE-8B09-ED0969C70736}"/>
    <pc:docChg chg="modSld">
      <pc:chgData name="Caroline Prodger" userId="e4ef2e75-b60b-401b-8ebe-291bdcf405f4" providerId="ADAL" clId="{8775E3F5-DB58-40DE-8B09-ED0969C70736}" dt="2021-09-28T11:45:43.966" v="1" actId="1076"/>
      <pc:docMkLst>
        <pc:docMk/>
      </pc:docMkLst>
      <pc:sldChg chg="modSp mod">
        <pc:chgData name="Caroline Prodger" userId="e4ef2e75-b60b-401b-8ebe-291bdcf405f4" providerId="ADAL" clId="{8775E3F5-DB58-40DE-8B09-ED0969C70736}" dt="2021-09-28T11:45:43.966" v="1" actId="1076"/>
        <pc:sldMkLst>
          <pc:docMk/>
          <pc:sldMk cId="3101634922" sldId="360"/>
        </pc:sldMkLst>
        <pc:picChg chg="mod">
          <ac:chgData name="Caroline Prodger" userId="e4ef2e75-b60b-401b-8ebe-291bdcf405f4" providerId="ADAL" clId="{8775E3F5-DB58-40DE-8B09-ED0969C70736}" dt="2021-09-28T11:45:43.966" v="1" actId="1076"/>
          <ac:picMkLst>
            <pc:docMk/>
            <pc:sldMk cId="3101634922" sldId="360"/>
            <ac:picMk id="5" creationId="{A0B81AE2-B9C4-4D3F-85C3-1893D57F138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4008715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07752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information, see: https://ico.org.uk/media/2258641/gdpr-consent-presentation-for-dppc2018.pdf</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3117212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2311462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59909383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youtu.be/YJInlE99vSs"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23921" y="3573016"/>
            <a:ext cx="8153400" cy="2514600"/>
          </a:xfrm>
        </p:spPr>
        <p:txBody>
          <a:bodyPr anchor="t"/>
          <a:lstStyle/>
          <a:p>
            <a:pPr eaLnBrk="1" hangingPunct="1"/>
            <a:r>
              <a:rPr lang="en-GB" dirty="0">
                <a:ea typeface="ＭＳ Ｐゴシック" pitchFamily="-105" charset="-128"/>
                <a:cs typeface="ＭＳ Ｐゴシック" pitchFamily="-105" charset="-128"/>
              </a:rPr>
              <a:t>PowerPoint 9: </a:t>
            </a:r>
            <a:r>
              <a:rPr lang="en-GB" dirty="0"/>
              <a:t>GDPR and data loss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a:t>
            </a:r>
          </a:p>
        </p:txBody>
      </p:sp>
      <p:sp>
        <p:nvSpPr>
          <p:cNvPr id="2054" name="TextBox 9"/>
          <p:cNvSpPr txBox="1">
            <a:spLocks noChangeArrowheads="1"/>
          </p:cNvSpPr>
          <p:nvPr/>
        </p:nvSpPr>
        <p:spPr bwMode="auto">
          <a:xfrm>
            <a:off x="441951" y="220613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8.3 Data management and confidentiality</a:t>
            </a:r>
          </a:p>
        </p:txBody>
      </p:sp>
    </p:spTree>
    <p:extLst>
      <p:ext uri="{BB962C8B-B14F-4D97-AF65-F5344CB8AC3E}">
        <p14:creationId xmlns:p14="http://schemas.microsoft.com/office/powerpoint/2010/main" val="42017684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What companies can do …</a:t>
            </a:r>
            <a:br>
              <a:rPr lang="en-GB" dirty="0"/>
            </a:br>
            <a:br>
              <a:rPr lang="en-GB" sz="1000" dirty="0"/>
            </a:br>
            <a:endParaRPr lang="en-US" sz="1000"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90364" y="1412776"/>
            <a:ext cx="8363272" cy="4308872"/>
          </a:xfrm>
          <a:prstGeom prst="rect">
            <a:avLst/>
          </a:prstGeom>
          <a:noFill/>
        </p:spPr>
        <p:txBody>
          <a:bodyPr wrap="square" rtlCol="0">
            <a:spAutoFit/>
          </a:bodyPr>
          <a:lstStyle/>
          <a:p>
            <a:r>
              <a:rPr lang="en-GB" sz="1800" dirty="0">
                <a:latin typeface="+mn-lt"/>
              </a:rPr>
              <a:t>Companies can protect against data loss by:</a:t>
            </a:r>
          </a:p>
          <a:p>
            <a:endParaRPr lang="en-GB" sz="1800" dirty="0">
              <a:latin typeface="+mn-lt"/>
            </a:endParaRPr>
          </a:p>
          <a:p>
            <a:pPr marL="285750" indent="-285750">
              <a:spcBef>
                <a:spcPts val="0"/>
              </a:spcBef>
              <a:spcAft>
                <a:spcPts val="400"/>
              </a:spcAft>
              <a:buClr>
                <a:srgbClr val="0077E3"/>
              </a:buClr>
              <a:buFont typeface="Arial" panose="020B0604020202020204" pitchFamily="34" charset="0"/>
              <a:buChar char="•"/>
            </a:pPr>
            <a:r>
              <a:rPr lang="en-GB" sz="1800" dirty="0">
                <a:latin typeface="+mn-lt"/>
              </a:rPr>
              <a:t>creating a </a:t>
            </a:r>
            <a:r>
              <a:rPr lang="en-GB" sz="1800" b="1" dirty="0">
                <a:latin typeface="+mn-lt"/>
              </a:rPr>
              <a:t>backup </a:t>
            </a:r>
            <a:r>
              <a:rPr lang="en-GB" sz="1800" dirty="0">
                <a:latin typeface="+mn-lt"/>
              </a:rPr>
              <a:t>of all company data and choosing a </a:t>
            </a:r>
            <a:r>
              <a:rPr lang="en-GB" sz="1800" b="1" dirty="0">
                <a:latin typeface="+mn-lt"/>
              </a:rPr>
              <a:t>firewall </a:t>
            </a:r>
            <a:r>
              <a:rPr lang="en-GB" sz="1800" dirty="0">
                <a:latin typeface="+mn-lt"/>
              </a:rPr>
              <a:t>and</a:t>
            </a:r>
            <a:r>
              <a:rPr lang="en-GB" sz="1800" b="1" dirty="0">
                <a:latin typeface="+mn-lt"/>
              </a:rPr>
              <a:t> antivirus </a:t>
            </a:r>
            <a:r>
              <a:rPr lang="en-GB" sz="1800" dirty="0">
                <a:latin typeface="+mn-lt"/>
              </a:rPr>
              <a:t>solution as a critical first step in protecting sensitive data</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protecting data from </a:t>
            </a:r>
            <a:r>
              <a:rPr lang="en-GB" sz="1800" b="1" dirty="0">
                <a:latin typeface="+mn-lt"/>
              </a:rPr>
              <a:t>power surges </a:t>
            </a:r>
            <a:r>
              <a:rPr lang="en-GB" sz="1800" dirty="0">
                <a:latin typeface="+mn-lt"/>
              </a:rPr>
              <a:t>(eg using an uninterruptible power supply)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Developing a </a:t>
            </a:r>
            <a:r>
              <a:rPr lang="en-GB" sz="1800" b="1" dirty="0">
                <a:latin typeface="+mn-lt"/>
              </a:rPr>
              <a:t>disaster recovery plan </a:t>
            </a:r>
            <a:r>
              <a:rPr lang="en-GB" sz="1800" dirty="0">
                <a:latin typeface="+mn-lt"/>
              </a:rPr>
              <a:t>to ensure employees know what to do when a particular threat emerges</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keeping computer systems </a:t>
            </a:r>
            <a:r>
              <a:rPr lang="en-GB" sz="1800" b="1" dirty="0">
                <a:latin typeface="+mn-lt"/>
              </a:rPr>
              <a:t>dust-free </a:t>
            </a:r>
            <a:r>
              <a:rPr lang="en-GB" sz="1800" dirty="0">
                <a:latin typeface="+mn-lt"/>
              </a:rPr>
              <a:t>and</a:t>
            </a:r>
            <a:r>
              <a:rPr lang="en-GB" sz="1800" b="1" dirty="0">
                <a:latin typeface="+mn-lt"/>
              </a:rPr>
              <a:t> dry</a:t>
            </a: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specifying </a:t>
            </a:r>
            <a:r>
              <a:rPr lang="en-GB" sz="1800" b="1" dirty="0">
                <a:latin typeface="+mn-lt"/>
              </a:rPr>
              <a:t>access levels</a:t>
            </a:r>
            <a:endParaRPr lang="en-GB" sz="1800" dirty="0">
              <a:latin typeface="+mn-lt"/>
            </a:endParaRPr>
          </a:p>
          <a:p>
            <a:pPr marL="285750" indent="-285750">
              <a:spcBef>
                <a:spcPts val="400"/>
              </a:spcBef>
              <a:spcAft>
                <a:spcPts val="400"/>
              </a:spcAft>
              <a:buClr>
                <a:srgbClr val="0077E3"/>
              </a:buClr>
              <a:buFont typeface="Arial" panose="020B0604020202020204" pitchFamily="34" charset="0"/>
              <a:buChar char="•"/>
            </a:pPr>
            <a:r>
              <a:rPr lang="en-GB" sz="1800" dirty="0">
                <a:latin typeface="+mn-lt"/>
              </a:rPr>
              <a:t>consulting IT </a:t>
            </a:r>
            <a:r>
              <a:rPr lang="en-GB" sz="1800" b="1" dirty="0">
                <a:latin typeface="+mn-lt"/>
              </a:rPr>
              <a:t>security experts </a:t>
            </a:r>
            <a:r>
              <a:rPr lang="en-GB" sz="1800" dirty="0">
                <a:latin typeface="+mn-lt"/>
              </a:rPr>
              <a:t>for advice and guidance.</a:t>
            </a:r>
          </a:p>
          <a:p>
            <a:pPr>
              <a:spcBef>
                <a:spcPts val="400"/>
              </a:spcBef>
              <a:spcAft>
                <a:spcPts val="400"/>
              </a:spcAft>
              <a:buClr>
                <a:srgbClr val="0077E3"/>
              </a:buClr>
            </a:pPr>
            <a:r>
              <a:rPr lang="en-GB" sz="1800" dirty="0">
                <a:latin typeface="+mn-lt"/>
              </a:rPr>
              <a:t>While you can implement many of these strategies on your own, they will be executed more efficiently and effectively by a team of experts.</a:t>
            </a:r>
            <a:endParaRPr lang="en-GB" sz="1600" dirty="0"/>
          </a:p>
        </p:txBody>
      </p:sp>
    </p:spTree>
    <p:extLst>
      <p:ext uri="{BB962C8B-B14F-4D97-AF65-F5344CB8AC3E}">
        <p14:creationId xmlns:p14="http://schemas.microsoft.com/office/powerpoint/2010/main" val="19721995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Hardware-based encryption</a:t>
            </a:r>
            <a:br>
              <a:rPr lang="en-GB" dirty="0"/>
            </a:br>
            <a:br>
              <a:rPr lang="en-GB" sz="1000" dirty="0"/>
            </a:br>
            <a:r>
              <a:rPr lang="en-GB" sz="1000" dirty="0"/>
              <a:t> </a:t>
            </a:r>
            <a:br>
              <a:rPr lang="en-GB" sz="1000" dirty="0"/>
            </a:br>
            <a:endParaRPr lang="en-US" sz="1000" dirty="0"/>
          </a:p>
        </p:txBody>
      </p:sp>
      <p:sp>
        <p:nvSpPr>
          <p:cNvPr id="3" name="Rectangle 2">
            <a:extLst>
              <a:ext uri="{FF2B5EF4-FFF2-40B4-BE49-F238E27FC236}">
                <a16:creationId xmlns:a16="http://schemas.microsoft.com/office/drawing/2014/main" id="{196411EC-BCE7-994F-BF1E-05F8FE7AB303}"/>
              </a:ext>
            </a:extLst>
          </p:cNvPr>
          <p:cNvSpPr/>
          <p:nvPr/>
        </p:nvSpPr>
        <p:spPr>
          <a:xfrm>
            <a:off x="457200" y="1412776"/>
            <a:ext cx="8352928" cy="4401205"/>
          </a:xfrm>
          <a:prstGeom prst="rect">
            <a:avLst/>
          </a:prstGeom>
        </p:spPr>
        <p:txBody>
          <a:bodyPr wrap="square">
            <a:spAutoFit/>
          </a:bodyPr>
          <a:lstStyle/>
          <a:p>
            <a:pPr marL="360363" indent="-360363">
              <a:spcBef>
                <a:spcPts val="400"/>
              </a:spcBef>
              <a:spcAft>
                <a:spcPts val="400"/>
              </a:spcAft>
              <a:buClr>
                <a:srgbClr val="0077E3"/>
              </a:buClr>
              <a:buFont typeface="Arial" panose="020B0604020202020204" pitchFamily="34" charset="0"/>
              <a:buChar char="•"/>
            </a:pPr>
            <a:r>
              <a:rPr lang="en-GB" dirty="0">
                <a:latin typeface="+mn-lt"/>
              </a:rPr>
              <a:t>Uses a dedicated processor, physically located on the encrypted drive</a:t>
            </a:r>
          </a:p>
          <a:p>
            <a:pPr marL="360363" indent="-360363">
              <a:spcBef>
                <a:spcPts val="400"/>
              </a:spcBef>
              <a:spcAft>
                <a:spcPts val="400"/>
              </a:spcAft>
              <a:buClr>
                <a:srgbClr val="0077E3"/>
              </a:buClr>
              <a:buFont typeface="Arial" panose="020B0604020202020204" pitchFamily="34" charset="0"/>
              <a:buChar char="•"/>
            </a:pPr>
            <a:r>
              <a:rPr lang="en-GB" dirty="0">
                <a:latin typeface="+mn-lt"/>
              </a:rPr>
              <a:t>The processor contains a </a:t>
            </a:r>
            <a:r>
              <a:rPr lang="en-GB" b="1" dirty="0">
                <a:latin typeface="+mn-lt"/>
              </a:rPr>
              <a:t>random number generator</a:t>
            </a:r>
            <a:r>
              <a:rPr lang="en-GB" dirty="0">
                <a:latin typeface="+mn-lt"/>
              </a:rPr>
              <a:t> to generate an encryption key, which the user’s password will unlock.</a:t>
            </a:r>
          </a:p>
          <a:p>
            <a:pPr marL="360363" indent="-360363">
              <a:spcBef>
                <a:spcPts val="400"/>
              </a:spcBef>
              <a:spcAft>
                <a:spcPts val="400"/>
              </a:spcAft>
              <a:buClr>
                <a:srgbClr val="0077E3"/>
              </a:buClr>
              <a:buFont typeface="Arial" panose="020B0604020202020204" pitchFamily="34" charset="0"/>
              <a:buChar char="•"/>
            </a:pPr>
            <a:r>
              <a:rPr lang="en-GB" dirty="0">
                <a:latin typeface="+mn-lt"/>
              </a:rPr>
              <a:t>Performance is enhanced by offloading encryption from the host system.</a:t>
            </a:r>
          </a:p>
          <a:p>
            <a:pPr marL="360363" indent="-360363">
              <a:spcBef>
                <a:spcPts val="400"/>
              </a:spcBef>
              <a:spcAft>
                <a:spcPts val="400"/>
              </a:spcAft>
              <a:buClr>
                <a:srgbClr val="0077E3"/>
              </a:buClr>
              <a:buFont typeface="Arial" panose="020B0604020202020204" pitchFamily="34" charset="0"/>
              <a:buChar char="•"/>
            </a:pPr>
            <a:r>
              <a:rPr lang="en-GB" dirty="0">
                <a:latin typeface="+mn-lt"/>
              </a:rPr>
              <a:t>Safeguard keys and critical security parameters are within crypto-hardware.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Authentication takes place on the hardware.</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cost-effective in medium and larger application environments.</a:t>
            </a:r>
          </a:p>
          <a:p>
            <a:pPr marL="360363" indent="-360363">
              <a:spcBef>
                <a:spcPts val="400"/>
              </a:spcBef>
              <a:spcAft>
                <a:spcPts val="400"/>
              </a:spcAft>
              <a:buClr>
                <a:srgbClr val="0077E3"/>
              </a:buClr>
              <a:buFont typeface="Arial" panose="020B0604020202020204" pitchFamily="34" charset="0"/>
              <a:buChar char="•"/>
            </a:pPr>
            <a:r>
              <a:rPr lang="en-GB" dirty="0">
                <a:latin typeface="+mn-lt"/>
              </a:rPr>
              <a:t>Encryption is tied to a specific device, so is ‘always on’.</a:t>
            </a:r>
          </a:p>
        </p:txBody>
      </p:sp>
    </p:spTree>
    <p:extLst>
      <p:ext uri="{BB962C8B-B14F-4D97-AF65-F5344CB8AC3E}">
        <p14:creationId xmlns:p14="http://schemas.microsoft.com/office/powerpoint/2010/main" val="13948117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B6BE8-CEB3-D94C-9485-0E342266BE1F}"/>
              </a:ext>
            </a:extLst>
          </p:cNvPr>
          <p:cNvSpPr>
            <a:spLocks noGrp="1"/>
          </p:cNvSpPr>
          <p:nvPr>
            <p:ph type="title"/>
          </p:nvPr>
        </p:nvSpPr>
        <p:spPr/>
        <p:txBody>
          <a:bodyPr/>
          <a:lstStyle/>
          <a:p>
            <a:r>
              <a:rPr lang="en-GB" dirty="0"/>
              <a:t>Hardware-based encryption</a:t>
            </a:r>
          </a:p>
        </p:txBody>
      </p:sp>
      <p:sp>
        <p:nvSpPr>
          <p:cNvPr id="3" name="Content Placeholder 2">
            <a:extLst>
              <a:ext uri="{FF2B5EF4-FFF2-40B4-BE49-F238E27FC236}">
                <a16:creationId xmlns:a16="http://schemas.microsoft.com/office/drawing/2014/main" id="{DBE3421D-946C-7B4D-844A-1E47D1B7814F}"/>
              </a:ext>
            </a:extLst>
          </p:cNvPr>
          <p:cNvSpPr>
            <a:spLocks noGrp="1"/>
          </p:cNvSpPr>
          <p:nvPr>
            <p:ph sz="quarter" idx="10"/>
          </p:nvPr>
        </p:nvSpPr>
        <p:spPr>
          <a:xfrm>
            <a:off x="457200" y="1602000"/>
            <a:ext cx="8229600" cy="4248000"/>
          </a:xfrm>
        </p:spPr>
        <p:txBody>
          <a:bodyPr/>
          <a:lstStyle/>
          <a:p>
            <a:pPr>
              <a:lnSpc>
                <a:spcPct val="100000"/>
              </a:lnSpc>
            </a:pPr>
            <a:r>
              <a:rPr lang="en-GB" dirty="0"/>
              <a:t>Hardware-based encryption protects against the most common attacks, such as: </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cold boot attacks </a:t>
            </a:r>
            <a:r>
              <a:rPr lang="en-GB" dirty="0"/>
              <a:t>(a type of ‘side channel’ attack in which an attacker with physical access to a computer performs a memory dump of a computer’s RAM)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malicious code </a:t>
            </a:r>
            <a:r>
              <a:rPr lang="en-GB" dirty="0"/>
              <a:t>(code inserted in a software system or web script intended to cause undesired effects, security breaches or damage to a system)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brute force attacks</a:t>
            </a:r>
            <a:r>
              <a:rPr lang="en-GB" dirty="0"/>
              <a:t>,</a:t>
            </a:r>
            <a:r>
              <a:rPr lang="en-GB" b="1" dirty="0"/>
              <a:t> </a:t>
            </a:r>
            <a:r>
              <a:rPr lang="en-GB" dirty="0"/>
              <a:t>which consist of an attacker submitting many passwords or phrases with the hope of eventually guessing a combination correctly.</a:t>
            </a:r>
          </a:p>
          <a:p>
            <a:endParaRPr lang="en-GB" dirty="0"/>
          </a:p>
        </p:txBody>
      </p:sp>
    </p:spTree>
    <p:extLst>
      <p:ext uri="{BB962C8B-B14F-4D97-AF65-F5344CB8AC3E}">
        <p14:creationId xmlns:p14="http://schemas.microsoft.com/office/powerpoint/2010/main" val="15457063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Software-based encryption</a:t>
            </a:r>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556792"/>
            <a:ext cx="8363272" cy="3365024"/>
          </a:xfrm>
          <a:prstGeom prst="rect">
            <a:avLst/>
          </a:prstGeom>
          <a:noFill/>
        </p:spPr>
        <p:txBody>
          <a:bodyPr wrap="square" rtlCol="0">
            <a:spAutoFit/>
          </a:bodyPr>
          <a:lstStyle/>
          <a:p>
            <a:pPr marL="285750" indent="-285750">
              <a:spcBef>
                <a:spcPts val="400"/>
              </a:spcBef>
              <a:spcAft>
                <a:spcPts val="400"/>
              </a:spcAft>
              <a:buClr>
                <a:srgbClr val="0077E3"/>
              </a:buClr>
              <a:buFont typeface="Arial" panose="020B0604020202020204" pitchFamily="34" charset="0"/>
              <a:buChar char="•"/>
            </a:pPr>
            <a:r>
              <a:rPr lang="en-GB" dirty="0">
                <a:latin typeface="+mn-lt"/>
              </a:rPr>
              <a:t>Shares computers’ resources to encrypt data with other programs on the computer. Therefore, such encryption is </a:t>
            </a:r>
            <a:r>
              <a:rPr lang="en-GB" b="1" dirty="0">
                <a:latin typeface="+mn-lt"/>
              </a:rPr>
              <a:t>only as safe as your computer</a:t>
            </a:r>
            <a:r>
              <a:rPr lang="en-GB" dirty="0">
                <a:latin typeface="+mn-lt"/>
              </a:rPr>
              <a:t>.</a:t>
            </a:r>
          </a:p>
          <a:p>
            <a:pPr marL="285750" indent="-285750">
              <a:spcBef>
                <a:spcPts val="400"/>
              </a:spcBef>
              <a:spcAft>
                <a:spcPts val="400"/>
              </a:spcAft>
              <a:buClr>
                <a:srgbClr val="0077E3"/>
              </a:buClr>
              <a:buFont typeface="Arial" panose="020B0604020202020204" pitchFamily="34" charset="0"/>
              <a:buChar char="•"/>
            </a:pPr>
            <a:r>
              <a:rPr lang="en-GB" dirty="0">
                <a:latin typeface="+mn-lt"/>
              </a:rPr>
              <a:t>Uses the user’s password as the encryption key that scrambles data.</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require software updates.</a:t>
            </a:r>
          </a:p>
          <a:p>
            <a:pPr marL="285750" indent="-285750">
              <a:spcBef>
                <a:spcPts val="400"/>
              </a:spcBef>
              <a:spcAft>
                <a:spcPts val="400"/>
              </a:spcAft>
              <a:buClr>
                <a:srgbClr val="0077E3"/>
              </a:buClr>
              <a:buFont typeface="Arial" panose="020B0604020202020204" pitchFamily="34" charset="0"/>
              <a:buChar char="•"/>
            </a:pPr>
            <a:r>
              <a:rPr lang="en-GB" dirty="0">
                <a:latin typeface="+mn-lt"/>
              </a:rPr>
              <a:t>Susceptible to brute force attacks.</a:t>
            </a:r>
          </a:p>
          <a:p>
            <a:pPr marL="285750" indent="-285750">
              <a:spcBef>
                <a:spcPts val="400"/>
              </a:spcBef>
              <a:spcAft>
                <a:spcPts val="400"/>
              </a:spcAft>
              <a:buClr>
                <a:srgbClr val="0077E3"/>
              </a:buClr>
              <a:buFont typeface="Arial" panose="020B0604020202020204" pitchFamily="34" charset="0"/>
              <a:buChar char="•"/>
            </a:pPr>
            <a:r>
              <a:rPr lang="en-GB" dirty="0">
                <a:latin typeface="+mn-lt"/>
              </a:rPr>
              <a:t>Cost-effective in small application environments.</a:t>
            </a:r>
          </a:p>
          <a:p>
            <a:pPr marL="285750" indent="-285750">
              <a:spcBef>
                <a:spcPts val="400"/>
              </a:spcBef>
              <a:spcAft>
                <a:spcPts val="400"/>
              </a:spcAft>
              <a:buClr>
                <a:srgbClr val="0077E3"/>
              </a:buClr>
              <a:buFont typeface="Arial" panose="020B0604020202020204" pitchFamily="34" charset="0"/>
              <a:buChar char="•"/>
            </a:pPr>
            <a:r>
              <a:rPr lang="en-GB" dirty="0">
                <a:latin typeface="+mn-lt"/>
              </a:rPr>
              <a:t>Can be implemented on all types of media.</a:t>
            </a:r>
          </a:p>
          <a:p>
            <a:endParaRPr lang="en-GB" sz="1600" dirty="0"/>
          </a:p>
        </p:txBody>
      </p:sp>
    </p:spTree>
    <p:extLst>
      <p:ext uri="{BB962C8B-B14F-4D97-AF65-F5344CB8AC3E}">
        <p14:creationId xmlns:p14="http://schemas.microsoft.com/office/powerpoint/2010/main" val="16227530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38276" y="1498352"/>
            <a:ext cx="7950148" cy="1323439"/>
          </a:xfrm>
          <a:prstGeom prst="rect">
            <a:avLst/>
          </a:prstGeom>
          <a:noFill/>
        </p:spPr>
        <p:txBody>
          <a:bodyPr wrap="square" rtlCol="0">
            <a:spAutoFit/>
          </a:bodyPr>
          <a:lstStyle/>
          <a:p>
            <a:r>
              <a:rPr lang="en-GB" b="1" dirty="0"/>
              <a:t>Firmware</a:t>
            </a:r>
            <a:r>
              <a:rPr lang="en-GB" dirty="0"/>
              <a:t> carries out the integral functions of hardware. Firmware updates are necessary to enable the corresponding devices to operate efficiently and fix bugs for better security. To update a device’s firmware, an update will need to be installed. </a:t>
            </a:r>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Firmware and updates</a:t>
            </a:r>
            <a:r>
              <a:rPr lang="en-GB" sz="1000" kern="0" dirty="0"/>
              <a:t> </a:t>
            </a:r>
            <a:br>
              <a:rPr lang="en-GB" sz="1000" kern="0" dirty="0"/>
            </a:br>
            <a:endParaRPr lang="en-US" sz="1000" kern="0" dirty="0"/>
          </a:p>
        </p:txBody>
      </p:sp>
      <p:pic>
        <p:nvPicPr>
          <p:cNvPr id="5" name="Picture 4" descr="A picture containing logo&#10;&#10;Description automatically generated">
            <a:extLst>
              <a:ext uri="{FF2B5EF4-FFF2-40B4-BE49-F238E27FC236}">
                <a16:creationId xmlns:a16="http://schemas.microsoft.com/office/drawing/2014/main" id="{A0B81AE2-B9C4-4D3F-85C3-1893D57F13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70432" y="3232116"/>
            <a:ext cx="3203135" cy="2136491"/>
          </a:xfrm>
          <a:prstGeom prst="rect">
            <a:avLst/>
          </a:prstGeom>
        </p:spPr>
      </p:pic>
    </p:spTree>
    <p:extLst>
      <p:ext uri="{BB962C8B-B14F-4D97-AF65-F5344CB8AC3E}">
        <p14:creationId xmlns:p14="http://schemas.microsoft.com/office/powerpoint/2010/main" val="31016349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br>
              <a:rPr lang="en-GB" dirty="0"/>
            </a:br>
            <a:br>
              <a:rPr lang="en-GB" sz="1000" dirty="0"/>
            </a:br>
            <a:r>
              <a:rPr lang="en-GB" sz="1000" dirty="0"/>
              <a:t> </a:t>
            </a:r>
            <a:br>
              <a:rPr lang="en-GB" sz="1000" dirty="0"/>
            </a:br>
            <a:endParaRPr lang="en-US" sz="1000" dirty="0"/>
          </a:p>
        </p:txBody>
      </p:sp>
      <p:sp>
        <p:nvSpPr>
          <p:cNvPr id="4" name="TextBox 3">
            <a:extLst>
              <a:ext uri="{FF2B5EF4-FFF2-40B4-BE49-F238E27FC236}">
                <a16:creationId xmlns:a16="http://schemas.microsoft.com/office/drawing/2014/main" id="{A07CB621-016E-A845-83D1-482A4A78873B}"/>
              </a:ext>
            </a:extLst>
          </p:cNvPr>
          <p:cNvSpPr txBox="1"/>
          <p:nvPr/>
        </p:nvSpPr>
        <p:spPr>
          <a:xfrm>
            <a:off x="457200" y="1422122"/>
            <a:ext cx="8229600" cy="3939540"/>
          </a:xfrm>
          <a:prstGeom prst="rect">
            <a:avLst/>
          </a:prstGeom>
          <a:noFill/>
        </p:spPr>
        <p:txBody>
          <a:bodyPr wrap="square" rtlCol="0">
            <a:spAutoFit/>
          </a:bodyPr>
          <a:lstStyle/>
          <a:p>
            <a:r>
              <a:rPr lang="en-GB" dirty="0"/>
              <a:t>Some of the upsides of updating to the most recent firmware are: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a firmware update will upgrade a device with advanced operational instructions without needing any upgrading of hardware</a:t>
            </a:r>
          </a:p>
          <a:p>
            <a:pPr marL="285750" indent="-285750">
              <a:spcBef>
                <a:spcPts val="400"/>
              </a:spcBef>
              <a:spcAft>
                <a:spcPts val="400"/>
              </a:spcAft>
              <a:buClr>
                <a:srgbClr val="0077E3"/>
              </a:buClr>
              <a:buFont typeface="Arial" panose="020B0604020202020204" pitchFamily="34" charset="0"/>
              <a:buChar char="•"/>
            </a:pPr>
            <a:r>
              <a:rPr lang="en-GB" dirty="0"/>
              <a:t>you will be able to explore new features that are added to the device and also have an enhanced user experience while interacting with the device</a:t>
            </a:r>
          </a:p>
          <a:p>
            <a:pPr marL="285750" indent="-285750">
              <a:spcBef>
                <a:spcPts val="400"/>
              </a:spcBef>
              <a:spcAft>
                <a:spcPts val="400"/>
              </a:spcAft>
              <a:buClr>
                <a:srgbClr val="0077E3"/>
              </a:buClr>
              <a:buFont typeface="Arial" panose="020B0604020202020204" pitchFamily="34" charset="0"/>
              <a:buChar char="•"/>
            </a:pPr>
            <a:r>
              <a:rPr lang="en-GB" dirty="0"/>
              <a:t>it will optimise performance</a:t>
            </a:r>
          </a:p>
          <a:p>
            <a:pPr marL="285750" indent="-285750">
              <a:spcBef>
                <a:spcPts val="400"/>
              </a:spcBef>
              <a:spcAft>
                <a:spcPts val="400"/>
              </a:spcAft>
              <a:buClr>
                <a:srgbClr val="0077E3"/>
              </a:buClr>
              <a:buFont typeface="Arial" panose="020B0604020202020204" pitchFamily="34" charset="0"/>
              <a:buChar char="•"/>
            </a:pPr>
            <a:r>
              <a:rPr lang="en-GB" dirty="0"/>
              <a:t>regular firmware updates reduce the need for expensive repairs or bug fixes and slow down obsolescence.</a:t>
            </a:r>
          </a:p>
          <a:p>
            <a:pPr marL="285750" indent="-285750">
              <a:spcBef>
                <a:spcPts val="400"/>
              </a:spcBef>
              <a:spcAft>
                <a:spcPts val="400"/>
              </a:spcAft>
              <a:buClr>
                <a:schemeClr val="tx1"/>
              </a:buClr>
              <a:buFont typeface="Arial" panose="020B0604020202020204" pitchFamily="34" charset="0"/>
              <a:buChar char="•"/>
            </a:pPr>
            <a:endParaRPr lang="en-GB" dirty="0"/>
          </a:p>
        </p:txBody>
      </p:sp>
      <p:sp>
        <p:nvSpPr>
          <p:cNvPr id="6" name="Title 1">
            <a:extLst>
              <a:ext uri="{FF2B5EF4-FFF2-40B4-BE49-F238E27FC236}">
                <a16:creationId xmlns:a16="http://schemas.microsoft.com/office/drawing/2014/main" id="{147DA8EA-59DB-9D44-BA8D-DD8D60428D86}"/>
              </a:ext>
            </a:extLst>
          </p:cNvPr>
          <p:cNvSpPr txBox="1">
            <a:spLocks/>
          </p:cNvSpPr>
          <p:nvPr/>
        </p:nvSpPr>
        <p:spPr bwMode="auto">
          <a:xfrm>
            <a:off x="489212" y="1008000"/>
            <a:ext cx="8229600" cy="40477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Advantages of updating firmware </a:t>
            </a:r>
            <a:r>
              <a:rPr lang="en-GB" sz="1000" kern="0" dirty="0"/>
              <a:t> </a:t>
            </a:r>
            <a:br>
              <a:rPr lang="en-GB" sz="1000" kern="0" dirty="0"/>
            </a:br>
            <a:endParaRPr lang="en-US" sz="1000" kern="0" dirty="0"/>
          </a:p>
        </p:txBody>
      </p:sp>
    </p:spTree>
    <p:extLst>
      <p:ext uri="{BB962C8B-B14F-4D97-AF65-F5344CB8AC3E}">
        <p14:creationId xmlns:p14="http://schemas.microsoft.com/office/powerpoint/2010/main" val="2952620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t>General Data Protection Regulation (GDPR)</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457200" y="1400156"/>
            <a:ext cx="8276804" cy="4247317"/>
          </a:xfrm>
          <a:prstGeom prst="rect">
            <a:avLst/>
          </a:prstGeom>
          <a:noFill/>
        </p:spPr>
        <p:txBody>
          <a:bodyPr wrap="square" rtlCol="0">
            <a:spAutoFit/>
          </a:bodyPr>
          <a:lstStyle/>
          <a:p>
            <a:endParaRPr lang="en-GB" sz="1000" dirty="0"/>
          </a:p>
          <a:p>
            <a:pPr marL="285750" indent="-285750">
              <a:spcBef>
                <a:spcPts val="400"/>
              </a:spcBef>
              <a:spcAft>
                <a:spcPts val="400"/>
              </a:spcAft>
              <a:buClr>
                <a:srgbClr val="0077E3"/>
              </a:buClr>
              <a:buFont typeface="Arial" panose="020B0604020202020204" pitchFamily="34" charset="0"/>
              <a:buChar char="•"/>
            </a:pPr>
            <a:r>
              <a:rPr lang="en-GB" dirty="0"/>
              <a:t>The Data Protection Act 2018 relates to the implementation of the </a:t>
            </a:r>
            <a:r>
              <a:rPr lang="en-GB" b="1" dirty="0"/>
              <a:t>General Data Protection Regulation (GDPR)</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Everyone responsible for using personal data has to follow strict rules called </a:t>
            </a:r>
            <a:r>
              <a:rPr lang="en-GB" b="1" dirty="0"/>
              <a:t>data protection principles</a:t>
            </a:r>
            <a:r>
              <a:rPr lang="en-GB" dirty="0"/>
              <a:t>. </a:t>
            </a:r>
          </a:p>
          <a:p>
            <a:pPr marL="285750" indent="-285750">
              <a:spcBef>
                <a:spcPts val="400"/>
              </a:spcBef>
              <a:spcAft>
                <a:spcPts val="400"/>
              </a:spcAft>
              <a:buClr>
                <a:srgbClr val="0077E3"/>
              </a:buClr>
              <a:buFont typeface="Arial" panose="020B0604020202020204" pitchFamily="34" charset="0"/>
              <a:buChar char="•"/>
            </a:pPr>
            <a:r>
              <a:rPr lang="en-GB" dirty="0"/>
              <a:t>They must make sure the information is used:</a:t>
            </a:r>
          </a:p>
          <a:p>
            <a:pPr marL="742950" lvl="1" indent="-285750">
              <a:spcBef>
                <a:spcPts val="400"/>
              </a:spcBef>
              <a:spcAft>
                <a:spcPts val="400"/>
              </a:spcAft>
              <a:buClr>
                <a:srgbClr val="0077E3"/>
              </a:buClr>
              <a:buFont typeface="Arial" panose="020B0604020202020204" pitchFamily="34" charset="0"/>
              <a:buChar char="•"/>
            </a:pPr>
            <a:r>
              <a:rPr lang="en-GB" dirty="0"/>
              <a:t>fairly </a:t>
            </a:r>
          </a:p>
          <a:p>
            <a:pPr marL="742950" lvl="1" indent="-285750">
              <a:spcBef>
                <a:spcPts val="400"/>
              </a:spcBef>
              <a:spcAft>
                <a:spcPts val="400"/>
              </a:spcAft>
              <a:buClr>
                <a:srgbClr val="0077E3"/>
              </a:buClr>
              <a:buFont typeface="Arial" panose="020B0604020202020204" pitchFamily="34" charset="0"/>
              <a:buChar char="•"/>
            </a:pPr>
            <a:r>
              <a:rPr lang="en-GB" dirty="0"/>
              <a:t>lawfully </a:t>
            </a:r>
          </a:p>
          <a:p>
            <a:pPr marL="742950" lvl="1" indent="-285750">
              <a:spcBef>
                <a:spcPts val="400"/>
              </a:spcBef>
              <a:spcAft>
                <a:spcPts val="400"/>
              </a:spcAft>
              <a:buClr>
                <a:srgbClr val="0077E3"/>
              </a:buClr>
              <a:buFont typeface="Arial" panose="020B0604020202020204" pitchFamily="34" charset="0"/>
              <a:buChar char="•"/>
            </a:pPr>
            <a:r>
              <a:rPr lang="en-GB" dirty="0"/>
              <a:t>transparently.</a:t>
            </a:r>
          </a:p>
          <a:p>
            <a:pPr marL="742950" lvl="1" indent="-285750">
              <a:buFont typeface="Arial" panose="020B0604020202020204" pitchFamily="34" charset="0"/>
              <a:buChar char="•"/>
            </a:pPr>
            <a:endParaRPr lang="en-GB" dirty="0"/>
          </a:p>
          <a:p>
            <a:r>
              <a:rPr lang="en-GB" sz="1600" dirty="0">
                <a:hlinkClick r:id="rId3"/>
              </a:rPr>
              <a:t>https://youtu.be/YJInlE99vSs</a:t>
            </a:r>
            <a:br>
              <a:rPr lang="en-GB" dirty="0"/>
            </a:br>
            <a:endParaRPr lang="en-GB" dirty="0"/>
          </a:p>
        </p:txBody>
      </p:sp>
      <p:pic>
        <p:nvPicPr>
          <p:cNvPr id="4" name="Picture 3" descr="Graphical user interface, text&#10;&#10;Description automatically generated">
            <a:extLst>
              <a:ext uri="{FF2B5EF4-FFF2-40B4-BE49-F238E27FC236}">
                <a16:creationId xmlns:a16="http://schemas.microsoft.com/office/drawing/2014/main" id="{A01F9C65-2EAC-43A4-826C-8CA59E1F992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60032" y="3523815"/>
            <a:ext cx="3203848" cy="1802484"/>
          </a:xfrm>
          <a:prstGeom prst="rect">
            <a:avLst/>
          </a:prstGeom>
        </p:spPr>
      </p:pic>
    </p:spTree>
    <p:extLst>
      <p:ext uri="{BB962C8B-B14F-4D97-AF65-F5344CB8AC3E}">
        <p14:creationId xmlns:p14="http://schemas.microsoft.com/office/powerpoint/2010/main" val="2247836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2B5A483C-ED4E-4228-A20C-5DE20DE48789}"/>
              </a:ext>
            </a:extLst>
          </p:cNvPr>
          <p:cNvSpPr txBox="1"/>
          <p:nvPr/>
        </p:nvSpPr>
        <p:spPr>
          <a:xfrm>
            <a:off x="251520" y="1415296"/>
            <a:ext cx="8435280" cy="4514056"/>
          </a:xfrm>
          <a:prstGeom prst="rect">
            <a:avLst/>
          </a:prstGeom>
          <a:noFill/>
        </p:spPr>
        <p:txBody>
          <a:bodyPr wrap="square" rtlCol="0">
            <a:spAutoFit/>
          </a:bodyPr>
          <a:lstStyle/>
          <a:p>
            <a:r>
              <a:rPr lang="en-GB" dirty="0">
                <a:latin typeface="+mn-lt"/>
              </a:rPr>
              <a:t>The GDPR sets out seven key principles:</a:t>
            </a:r>
          </a:p>
          <a:p>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Lawfulness, fairness and transparency:</a:t>
            </a:r>
            <a:r>
              <a:rPr lang="en-GB" dirty="0">
                <a:latin typeface="+mn-lt"/>
              </a:rPr>
              <a:t> </a:t>
            </a:r>
            <a:r>
              <a:rPr lang="en-GB" dirty="0">
                <a:solidFill>
                  <a:srgbClr val="000000"/>
                </a:solidFill>
                <a:latin typeface="+mn-lt"/>
              </a:rPr>
              <a:t>to build trust it is essential to explain to people why you hold their data, what you’ll do with it, and how long you’ll keep it before </a:t>
            </a:r>
            <a:r>
              <a:rPr lang="en-GB" dirty="0">
                <a:latin typeface="+mn-lt"/>
              </a:rPr>
              <a:t>disposing of it. </a:t>
            </a:r>
            <a:r>
              <a:rPr lang="en-GB" dirty="0">
                <a:solidFill>
                  <a:srgbClr val="000000"/>
                </a:solidFill>
                <a:latin typeface="+mn-lt"/>
              </a:rPr>
              <a:t>You should also record this information in a document describing your approach to data protection. This is known as a </a:t>
            </a:r>
            <a:r>
              <a:rPr lang="en-GB" b="1" dirty="0">
                <a:solidFill>
                  <a:srgbClr val="000000"/>
                </a:solidFill>
                <a:latin typeface="+mn-lt"/>
              </a:rPr>
              <a:t>privacy notice</a:t>
            </a:r>
            <a:r>
              <a:rPr lang="en-GB" dirty="0">
                <a:solidFill>
                  <a:srgbClr val="000000"/>
                </a:solidFill>
                <a:latin typeface="+mn-lt"/>
              </a:rPr>
              <a:t>. You have to have a privacy notice before you collect any information from anyone.</a:t>
            </a:r>
            <a:endParaRPr lang="en-GB" dirty="0">
              <a:latin typeface="+mn-lt"/>
            </a:endParaRPr>
          </a:p>
          <a:p>
            <a:pPr marL="406400" lvl="1" indent="-314325">
              <a:spcBef>
                <a:spcPts val="400"/>
              </a:spcBef>
              <a:spcAft>
                <a:spcPts val="400"/>
              </a:spcAft>
              <a:buClr>
                <a:srgbClr val="0077E3"/>
              </a:buClr>
              <a:buFont typeface="Arial" panose="020B0604020202020204" pitchFamily="34" charset="0"/>
              <a:buChar char="•"/>
            </a:pPr>
            <a:r>
              <a:rPr lang="en-GB" b="1" dirty="0">
                <a:latin typeface="+mn-lt"/>
              </a:rPr>
              <a:t>Purpose limitation: </a:t>
            </a:r>
            <a:r>
              <a:rPr lang="en-GB" dirty="0">
                <a:latin typeface="+mn-lt"/>
              </a:rPr>
              <a:t>information must be collected for specified, explicit and legitimate purposes and not further processed in a manner that is incompatible with those purposes.</a:t>
            </a:r>
            <a:r>
              <a:rPr lang="en-GB" sz="1800" b="1" dirty="0">
                <a:latin typeface="+mn-lt"/>
              </a:rPr>
              <a:t>	</a:t>
            </a:r>
            <a:endParaRPr lang="en-GB" sz="1800" dirty="0">
              <a:latin typeface="+mn-lt"/>
            </a:endParaRPr>
          </a:p>
          <a:p>
            <a:pPr marL="406400" lvl="1" indent="-314325">
              <a:buClr>
                <a:srgbClr val="0077E3"/>
              </a:buClr>
              <a:buFont typeface="Arial" panose="020B0604020202020204" pitchFamily="34" charset="0"/>
              <a:buChar char="•"/>
            </a:pPr>
            <a:endParaRPr lang="en-GB" sz="1800" dirty="0">
              <a:latin typeface="+mn-lt"/>
            </a:endParaRPr>
          </a:p>
          <a:p>
            <a:pPr marL="406400" lvl="1" indent="-314325">
              <a:buClr>
                <a:srgbClr val="0077E3"/>
              </a:buClr>
              <a:buFont typeface="Arial" panose="020B0604020202020204" pitchFamily="34" charset="0"/>
              <a:buChar char="•"/>
            </a:pPr>
            <a:endParaRPr lang="en-GB" sz="1800" b="1" dirty="0">
              <a:latin typeface="+mn-lt"/>
            </a:endParaRPr>
          </a:p>
          <a:p>
            <a:pPr marL="406400" lvl="1" indent="-314325">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02EE4A-2484-8145-8758-648C9F39DDA8}"/>
              </a:ext>
            </a:extLst>
          </p:cNvPr>
          <p:cNvSpPr>
            <a:spLocks noGrp="1"/>
          </p:cNvSpPr>
          <p:nvPr>
            <p:ph type="title"/>
          </p:nvPr>
        </p:nvSpPr>
        <p:spPr/>
        <p:txBody>
          <a:bodyPr/>
          <a:lstStyle/>
          <a:p>
            <a:r>
              <a:rPr lang="en-GB" dirty="0"/>
              <a:t>GDPR</a:t>
            </a:r>
          </a:p>
        </p:txBody>
      </p:sp>
      <p:sp>
        <p:nvSpPr>
          <p:cNvPr id="3" name="Content Placeholder 2">
            <a:extLst>
              <a:ext uri="{FF2B5EF4-FFF2-40B4-BE49-F238E27FC236}">
                <a16:creationId xmlns:a16="http://schemas.microsoft.com/office/drawing/2014/main" id="{F152E155-D1F6-8B4A-A983-A3D02C3934BA}"/>
              </a:ext>
            </a:extLst>
          </p:cNvPr>
          <p:cNvSpPr>
            <a:spLocks noGrp="1"/>
          </p:cNvSpPr>
          <p:nvPr>
            <p:ph sz="quarter" idx="10"/>
          </p:nvPr>
        </p:nvSpPr>
        <p:spPr/>
        <p:txBody>
          <a:bodyPr/>
          <a:lstStyle/>
          <a:p>
            <a:pPr marL="406400" lvl="1" indent="-314325">
              <a:spcBef>
                <a:spcPts val="400"/>
              </a:spcBef>
              <a:spcAft>
                <a:spcPts val="400"/>
              </a:spcAft>
              <a:buFont typeface="Arial" panose="020B0604020202020204" pitchFamily="34" charset="0"/>
              <a:buChar char="•"/>
            </a:pPr>
            <a:r>
              <a:rPr lang="en-GB" b="1" dirty="0"/>
              <a:t>Data minimisation: </a:t>
            </a:r>
            <a:r>
              <a:rPr lang="en-GB" dirty="0"/>
              <a:t>information must be adequate, relevant and limited to what is necessary in relation to the purposes of collection.</a:t>
            </a:r>
          </a:p>
          <a:p>
            <a:pPr marL="406400" lvl="1" indent="-314325">
              <a:spcBef>
                <a:spcPts val="400"/>
              </a:spcBef>
              <a:spcAft>
                <a:spcPts val="400"/>
              </a:spcAft>
              <a:buFont typeface="Arial" panose="020B0604020202020204" pitchFamily="34" charset="0"/>
              <a:buChar char="•"/>
            </a:pPr>
            <a:r>
              <a:rPr lang="en-GB" b="1" dirty="0"/>
              <a:t>Accuracy: </a:t>
            </a:r>
            <a:r>
              <a:rPr lang="en-GB" dirty="0"/>
              <a:t>information held should be accurate and, where necessary, kept up to date.</a:t>
            </a:r>
          </a:p>
          <a:p>
            <a:pPr marL="406400" lvl="1" indent="-314325">
              <a:spcBef>
                <a:spcPts val="400"/>
              </a:spcBef>
              <a:spcAft>
                <a:spcPts val="400"/>
              </a:spcAft>
              <a:buFont typeface="Arial" panose="020B0604020202020204" pitchFamily="34" charset="0"/>
              <a:buChar char="•"/>
            </a:pPr>
            <a:r>
              <a:rPr lang="en-GB" b="1" dirty="0"/>
              <a:t>Storage limitation: </a:t>
            </a:r>
            <a:r>
              <a:rPr lang="en-GB" dirty="0"/>
              <a:t>data must be kept in a form which permits identification of data subjects for no longer than is necessary for the purposes for which the personal data are processed.</a:t>
            </a:r>
          </a:p>
          <a:p>
            <a:pPr marL="406400" lvl="1" indent="-314325">
              <a:spcBef>
                <a:spcPts val="400"/>
              </a:spcBef>
              <a:spcAft>
                <a:spcPts val="400"/>
              </a:spcAft>
              <a:buFont typeface="Arial" panose="020B0604020202020204" pitchFamily="34" charset="0"/>
              <a:buChar char="•"/>
            </a:pPr>
            <a:endParaRPr lang="en-GB" dirty="0"/>
          </a:p>
          <a:p>
            <a:pPr marL="406400" lvl="1" indent="-314325">
              <a:buFont typeface="Arial" panose="020B0604020202020204" pitchFamily="34" charset="0"/>
              <a:buChar char="•"/>
            </a:pPr>
            <a:endParaRPr lang="en-GB" dirty="0"/>
          </a:p>
        </p:txBody>
      </p:sp>
      <p:pic>
        <p:nvPicPr>
          <p:cNvPr id="4" name="Picture 3" descr="Text&#10;&#10;Description automatically generated with medium confidence">
            <a:extLst>
              <a:ext uri="{FF2B5EF4-FFF2-40B4-BE49-F238E27FC236}">
                <a16:creationId xmlns:a16="http://schemas.microsoft.com/office/drawing/2014/main" id="{B60ED226-DAD1-2147-8CFD-271A238957D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336828" y="4077072"/>
            <a:ext cx="2470343" cy="1482206"/>
          </a:xfrm>
          <a:prstGeom prst="rect">
            <a:avLst/>
          </a:prstGeom>
        </p:spPr>
      </p:pic>
    </p:spTree>
    <p:extLst>
      <p:ext uri="{BB962C8B-B14F-4D97-AF65-F5344CB8AC3E}">
        <p14:creationId xmlns:p14="http://schemas.microsoft.com/office/powerpoint/2010/main" val="644854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GDPR </a:t>
            </a:r>
            <a:r>
              <a:rPr lang="en-GB" dirty="0"/>
              <a:t> </a:t>
            </a:r>
            <a:br>
              <a:rPr lang="en-GB" sz="1600" dirty="0">
                <a:ea typeface="ＭＳ Ｐゴシック" pitchFamily="-105" charset="-128"/>
                <a:cs typeface="ＭＳ Ｐゴシック" pitchFamily="-105" charset="-128"/>
              </a:rPr>
            </a:br>
            <a:br>
              <a:rPr lang="en-GB" sz="1600" dirty="0">
                <a:ea typeface="ＭＳ Ｐゴシック" pitchFamily="-105" charset="-128"/>
                <a:cs typeface="ＭＳ Ｐゴシック" pitchFamily="-105" charset="-128"/>
              </a:rPr>
            </a:br>
            <a:endParaRPr lang="en-US" sz="1600"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68369C1C-7BDB-E440-B688-73FFD76C2F22}"/>
              </a:ext>
            </a:extLst>
          </p:cNvPr>
          <p:cNvSpPr txBox="1"/>
          <p:nvPr/>
        </p:nvSpPr>
        <p:spPr>
          <a:xfrm>
            <a:off x="387288" y="1484784"/>
            <a:ext cx="8276804" cy="3939540"/>
          </a:xfrm>
          <a:prstGeom prst="rect">
            <a:avLst/>
          </a:prstGeom>
          <a:noFill/>
        </p:spPr>
        <p:txBody>
          <a:bodyPr wrap="square" rtlCol="0">
            <a:spAutoFit/>
          </a:bodyPr>
          <a:lstStyle/>
          <a:p>
            <a:pPr marL="377825" indent="-285750">
              <a:spcBef>
                <a:spcPts val="400"/>
              </a:spcBef>
              <a:spcAft>
                <a:spcPts val="400"/>
              </a:spcAft>
              <a:buClr>
                <a:srgbClr val="0077E3"/>
              </a:buClr>
              <a:buFont typeface="Arial" panose="020B0604020202020204" pitchFamily="34" charset="0"/>
              <a:buChar char="•"/>
            </a:pPr>
            <a:r>
              <a:rPr lang="en-GB" b="1" dirty="0"/>
              <a:t>Integrity and confidentiality (security:) </a:t>
            </a:r>
            <a:r>
              <a:rPr lang="en-GB" dirty="0"/>
              <a:t>security measures should be commensurate with the sensitivity of the data held. The higher the risk or sensitivity the stronger the measures must be. Measures include everything from locking filing cabinets to using strong passwords on devices.</a:t>
            </a:r>
          </a:p>
          <a:p>
            <a:pPr marL="377825" indent="-285750">
              <a:spcBef>
                <a:spcPts val="400"/>
              </a:spcBef>
              <a:spcAft>
                <a:spcPts val="400"/>
              </a:spcAft>
              <a:buClr>
                <a:srgbClr val="0077E3"/>
              </a:buClr>
              <a:buFont typeface="Arial" panose="020B0604020202020204" pitchFamily="34" charset="0"/>
              <a:buChar char="•"/>
            </a:pPr>
            <a:r>
              <a:rPr lang="en-GB" b="1" dirty="0">
                <a:latin typeface="+mn-lt"/>
              </a:rPr>
              <a:t>Accountability: </a:t>
            </a:r>
            <a:r>
              <a:rPr lang="en-GB" dirty="0">
                <a:solidFill>
                  <a:srgbClr val="000000"/>
                </a:solidFill>
                <a:latin typeface="+mn-lt"/>
              </a:rPr>
              <a:t>if personal data is lost – such as in a cyber-attack, flood, fire or theft – this may represent a </a:t>
            </a:r>
            <a:r>
              <a:rPr lang="en-GB" b="1" dirty="0">
                <a:solidFill>
                  <a:srgbClr val="000000"/>
                </a:solidFill>
                <a:latin typeface="+mn-lt"/>
              </a:rPr>
              <a:t>data breach</a:t>
            </a:r>
            <a:r>
              <a:rPr lang="en-GB" dirty="0">
                <a:solidFill>
                  <a:srgbClr val="000000"/>
                </a:solidFill>
                <a:latin typeface="+mn-lt"/>
              </a:rPr>
              <a:t>. If it is likely to result in a risk to the people affected, the loss must be reported to t</a:t>
            </a:r>
            <a:r>
              <a:rPr lang="en-GB" dirty="0">
                <a:latin typeface="+mn-lt"/>
              </a:rPr>
              <a:t>he Information Commissioner's Office (ICO).</a:t>
            </a:r>
          </a:p>
          <a:p>
            <a:pPr marL="377825" indent="-285750">
              <a:buClr>
                <a:srgbClr val="0077E3"/>
              </a:buClr>
              <a:buFont typeface="Arial" panose="020B0604020202020204" pitchFamily="34" charset="0"/>
              <a:buChar char="•"/>
            </a:pPr>
            <a:endParaRPr lang="en-GB" dirty="0">
              <a:latin typeface="+mn-lt"/>
            </a:endParaRPr>
          </a:p>
          <a:p>
            <a:r>
              <a:rPr lang="en-GB" b="1" dirty="0"/>
              <a:t>These principles should lie at the heart of your approach to processing personal data.</a:t>
            </a:r>
            <a:endParaRPr lang="en-GB" sz="1600" b="1" dirty="0"/>
          </a:p>
        </p:txBody>
      </p:sp>
    </p:spTree>
    <p:extLst>
      <p:ext uri="{BB962C8B-B14F-4D97-AF65-F5344CB8AC3E}">
        <p14:creationId xmlns:p14="http://schemas.microsoft.com/office/powerpoint/2010/main" val="32010192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Controlling personal data: rights</a:t>
            </a:r>
            <a:endParaRPr lang="en-US" dirty="0">
              <a:ea typeface="ＭＳ Ｐゴシック" pitchFamily="-105" charset="-128"/>
              <a:cs typeface="ＭＳ Ｐゴシック" pitchFamily="-105" charset="-128"/>
            </a:endParaRPr>
          </a:p>
        </p:txBody>
      </p:sp>
      <p:sp>
        <p:nvSpPr>
          <p:cNvPr id="2" name="Rectangle 1">
            <a:extLst>
              <a:ext uri="{FF2B5EF4-FFF2-40B4-BE49-F238E27FC236}">
                <a16:creationId xmlns:a16="http://schemas.microsoft.com/office/drawing/2014/main" id="{8D9F7CF6-EE58-0345-8975-9FF8533E19FB}"/>
              </a:ext>
            </a:extLst>
          </p:cNvPr>
          <p:cNvSpPr/>
          <p:nvPr/>
        </p:nvSpPr>
        <p:spPr>
          <a:xfrm>
            <a:off x="457200" y="1443834"/>
            <a:ext cx="8149472" cy="3518912"/>
          </a:xfrm>
          <a:prstGeom prst="rect">
            <a:avLst/>
          </a:prstGeom>
        </p:spPr>
        <p:txBody>
          <a:bodyPr wrap="square">
            <a:spAutoFit/>
          </a:bodyPr>
          <a:lstStyle/>
          <a:p>
            <a:r>
              <a:rPr lang="en-GB" dirty="0">
                <a:latin typeface="+mn-lt"/>
              </a:rPr>
              <a:t>There are eight </a:t>
            </a:r>
            <a:r>
              <a:rPr lang="en-GB" b="1" dirty="0">
                <a:latin typeface="+mn-lt"/>
              </a:rPr>
              <a:t>individual rights</a:t>
            </a:r>
            <a:r>
              <a:rPr lang="en-GB" dirty="0">
                <a:latin typeface="+mn-lt"/>
              </a:rPr>
              <a:t> in relation to personal data, all of which </a:t>
            </a:r>
            <a:r>
              <a:rPr lang="en-GB" b="1" dirty="0">
                <a:latin typeface="+mn-lt"/>
              </a:rPr>
              <a:t>must be respected and adhered to</a:t>
            </a:r>
            <a:r>
              <a:rPr lang="en-GB" dirty="0">
                <a:latin typeface="+mn-lt"/>
              </a:rPr>
              <a:t>. People have:</a:t>
            </a:r>
          </a:p>
          <a:p>
            <a:pPr marL="285750" indent="-285750" algn="just">
              <a:buClr>
                <a:srgbClr val="0077E3"/>
              </a:buClr>
              <a:buFont typeface="Arial" panose="020B0604020202020204" pitchFamily="34" charset="0"/>
              <a:buChar char="•"/>
            </a:pPr>
            <a:endParaRPr lang="en-GB" dirty="0">
              <a:latin typeface="+mn-lt"/>
            </a:endParaRPr>
          </a:p>
          <a:p>
            <a:pPr marL="457200" indent="-457200">
              <a:spcBef>
                <a:spcPts val="400"/>
              </a:spcBef>
              <a:spcAft>
                <a:spcPts val="400"/>
              </a:spcAft>
              <a:buClr>
                <a:schemeClr val="tx1"/>
              </a:buClr>
              <a:buFont typeface="+mj-lt"/>
              <a:buAutoNum type="arabicPeriod"/>
            </a:pPr>
            <a:r>
              <a:rPr lang="en-GB" dirty="0">
                <a:latin typeface="+mn-lt"/>
              </a:rPr>
              <a:t>The right of </a:t>
            </a:r>
            <a:r>
              <a:rPr lang="en-GB" b="1" dirty="0">
                <a:latin typeface="+mn-lt"/>
              </a:rPr>
              <a:t>access</a:t>
            </a:r>
            <a:r>
              <a:rPr lang="en-GB" dirty="0">
                <a:latin typeface="+mn-lt"/>
              </a:rPr>
              <a:t> to the data you have on them. This is also known as a</a:t>
            </a:r>
            <a:r>
              <a:rPr lang="en-GB" b="1" dirty="0">
                <a:latin typeface="+mn-lt"/>
              </a:rPr>
              <a:t> subject access request (SAR)</a:t>
            </a:r>
            <a:r>
              <a:rPr lang="en-GB" dirty="0">
                <a:latin typeface="+mn-lt"/>
              </a:rPr>
              <a:t> – you have one month to deal with any such request.</a:t>
            </a:r>
          </a:p>
          <a:p>
            <a:pPr marL="457200" indent="-457200" algn="just">
              <a:spcBef>
                <a:spcPts val="400"/>
              </a:spcBef>
              <a:spcAft>
                <a:spcPts val="400"/>
              </a:spcAft>
              <a:buClr>
                <a:schemeClr val="tx1"/>
              </a:buClr>
              <a:buFont typeface="+mj-lt"/>
              <a:buAutoNum type="arabicPeriod"/>
            </a:pPr>
            <a:r>
              <a:rPr lang="en-GB" dirty="0">
                <a:latin typeface="+mn-lt"/>
              </a:rPr>
              <a:t>The right to object to </a:t>
            </a:r>
            <a:r>
              <a:rPr lang="en-GB" b="1" dirty="0">
                <a:latin typeface="+mn-lt"/>
              </a:rPr>
              <a:t>specific processing </a:t>
            </a:r>
            <a:r>
              <a:rPr lang="en-GB" dirty="0">
                <a:latin typeface="+mn-lt"/>
              </a:rPr>
              <a:t>of personal data. </a:t>
            </a:r>
          </a:p>
          <a:p>
            <a:pPr marL="457200" indent="-457200" algn="just">
              <a:spcBef>
                <a:spcPts val="400"/>
              </a:spcBef>
              <a:spcAft>
                <a:spcPts val="400"/>
              </a:spcAft>
              <a:buClr>
                <a:schemeClr val="tx1"/>
              </a:buClr>
              <a:buFont typeface="+mj-lt"/>
              <a:buAutoNum type="arabicPeriod"/>
            </a:pPr>
            <a:r>
              <a:rPr lang="en-GB" dirty="0">
                <a:latin typeface="+mn-lt"/>
              </a:rPr>
              <a:t>The right to be </a:t>
            </a:r>
            <a:r>
              <a:rPr lang="en-GB" b="1" dirty="0">
                <a:latin typeface="+mn-lt"/>
              </a:rPr>
              <a:t>informed</a:t>
            </a:r>
            <a:r>
              <a:rPr lang="en-GB" dirty="0">
                <a:latin typeface="+mn-lt"/>
              </a:rPr>
              <a:t> of what your are doing with data.</a:t>
            </a:r>
          </a:p>
          <a:p>
            <a:pPr marL="457200" indent="-457200" algn="just">
              <a:spcBef>
                <a:spcPts val="400"/>
              </a:spcBef>
              <a:spcAft>
                <a:spcPts val="400"/>
              </a:spcAft>
              <a:buClr>
                <a:schemeClr val="tx1"/>
              </a:buClr>
              <a:buFont typeface="+mj-lt"/>
              <a:buAutoNum type="arabicPeriod"/>
            </a:pPr>
            <a:r>
              <a:rPr lang="en-GB" dirty="0">
                <a:latin typeface="+mn-lt"/>
              </a:rPr>
              <a:t>The right to </a:t>
            </a:r>
            <a:r>
              <a:rPr lang="en-GB" b="1" dirty="0">
                <a:latin typeface="+mn-lt"/>
              </a:rPr>
              <a:t>rectification</a:t>
            </a:r>
            <a:r>
              <a:rPr lang="en-GB" dirty="0">
                <a:latin typeface="+mn-lt"/>
              </a:rPr>
              <a:t> if data isn’t accurate</a:t>
            </a:r>
            <a:r>
              <a:rPr lang="en-GB" sz="1800" dirty="0">
                <a:latin typeface="+mn-lt"/>
              </a:rPr>
              <a:t>.</a:t>
            </a:r>
          </a:p>
          <a:p>
            <a:pPr algn="just">
              <a:buClr>
                <a:srgbClr val="0077E3"/>
              </a:buClr>
            </a:pPr>
            <a:endParaRPr lang="en-GB" sz="1600" dirty="0"/>
          </a:p>
        </p:txBody>
      </p:sp>
    </p:spTree>
    <p:extLst>
      <p:ext uri="{BB962C8B-B14F-4D97-AF65-F5344CB8AC3E}">
        <p14:creationId xmlns:p14="http://schemas.microsoft.com/office/powerpoint/2010/main" val="4133082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F9D0F-0870-B64A-8DC3-CE01B912664E}"/>
              </a:ext>
            </a:extLst>
          </p:cNvPr>
          <p:cNvSpPr>
            <a:spLocks noGrp="1"/>
          </p:cNvSpPr>
          <p:nvPr>
            <p:ph type="title"/>
          </p:nvPr>
        </p:nvSpPr>
        <p:spPr/>
        <p:txBody>
          <a:bodyPr/>
          <a:lstStyle/>
          <a:p>
            <a:r>
              <a:rPr lang="en-GB" dirty="0"/>
              <a:t>Rights</a:t>
            </a:r>
          </a:p>
        </p:txBody>
      </p:sp>
      <p:sp>
        <p:nvSpPr>
          <p:cNvPr id="3" name="Content Placeholder 2">
            <a:extLst>
              <a:ext uri="{FF2B5EF4-FFF2-40B4-BE49-F238E27FC236}">
                <a16:creationId xmlns:a16="http://schemas.microsoft.com/office/drawing/2014/main" id="{19D2108C-9879-0A4A-8B2B-55448CF4B1DC}"/>
              </a:ext>
            </a:extLst>
          </p:cNvPr>
          <p:cNvSpPr>
            <a:spLocks noGrp="1"/>
          </p:cNvSpPr>
          <p:nvPr>
            <p:ph sz="quarter" idx="10"/>
          </p:nvPr>
        </p:nvSpPr>
        <p:spPr>
          <a:xfrm>
            <a:off x="457200" y="1602000"/>
            <a:ext cx="8229600" cy="4248000"/>
          </a:xfrm>
        </p:spPr>
        <p:txBody>
          <a:bodyPr/>
          <a:lstStyle/>
          <a:p>
            <a:pPr marL="457200" indent="-457200">
              <a:spcBef>
                <a:spcPts val="400"/>
              </a:spcBef>
              <a:spcAft>
                <a:spcPts val="400"/>
              </a:spcAft>
              <a:buClr>
                <a:schemeClr val="tx1"/>
              </a:buClr>
              <a:buFont typeface="+mj-lt"/>
              <a:buAutoNum type="arabicPeriod" startAt="5"/>
            </a:pPr>
            <a:r>
              <a:rPr lang="en-GB" dirty="0"/>
              <a:t>The right to </a:t>
            </a:r>
            <a:r>
              <a:rPr lang="en-GB" b="1" dirty="0"/>
              <a:t>erasure</a:t>
            </a:r>
            <a:r>
              <a:rPr lang="en-GB" dirty="0"/>
              <a:t> (when someone asks you to delete their data). </a:t>
            </a:r>
          </a:p>
          <a:p>
            <a:pPr marL="457200" indent="-457200">
              <a:spcBef>
                <a:spcPts val="400"/>
              </a:spcBef>
              <a:spcAft>
                <a:spcPts val="400"/>
              </a:spcAft>
              <a:buClr>
                <a:schemeClr val="tx1"/>
              </a:buClr>
              <a:buFont typeface="+mj-lt"/>
              <a:buAutoNum type="arabicPeriod" startAt="5"/>
            </a:pPr>
            <a:r>
              <a:rPr lang="en-GB" dirty="0"/>
              <a:t>The right to </a:t>
            </a:r>
            <a:r>
              <a:rPr lang="en-GB" b="1" dirty="0"/>
              <a:t>restrict processing </a:t>
            </a:r>
            <a:r>
              <a:rPr lang="en-GB" dirty="0"/>
              <a:t>– you must stop processing someone’s data if they ask you to do so. You can store their data, but not use it. </a:t>
            </a:r>
          </a:p>
          <a:p>
            <a:pPr marL="457200" indent="-457200">
              <a:spcBef>
                <a:spcPts val="400"/>
              </a:spcBef>
              <a:spcAft>
                <a:spcPts val="400"/>
              </a:spcAft>
              <a:buClr>
                <a:schemeClr val="tx1"/>
              </a:buClr>
              <a:buFont typeface="+mj-lt"/>
              <a:buAutoNum type="arabicPeriod" startAt="5"/>
            </a:pPr>
            <a:r>
              <a:rPr lang="en-GB" dirty="0"/>
              <a:t>The right to </a:t>
            </a:r>
            <a:r>
              <a:rPr lang="en-GB" b="1" dirty="0"/>
              <a:t>data portability</a:t>
            </a:r>
            <a:r>
              <a:rPr lang="en-GB" dirty="0"/>
              <a:t>, which</a:t>
            </a:r>
            <a:r>
              <a:rPr lang="en-GB" b="1" dirty="0"/>
              <a:t> </a:t>
            </a:r>
            <a:r>
              <a:rPr lang="en-GB" dirty="0"/>
              <a:t>gives people more control over their data where it’s held electronically. Any data you hold about them has to be made easily accessible and transferable. Also, if requested, you have to provide it to them or to another organisation on their behalf.</a:t>
            </a:r>
            <a:r>
              <a:rPr lang="en-GB" dirty="0">
                <a:solidFill>
                  <a:srgbClr val="000000"/>
                </a:solidFill>
              </a:rPr>
              <a:t> </a:t>
            </a:r>
          </a:p>
          <a:p>
            <a:pPr marL="457200" indent="-457200">
              <a:spcBef>
                <a:spcPts val="400"/>
              </a:spcBef>
              <a:spcAft>
                <a:spcPts val="400"/>
              </a:spcAft>
              <a:buClr>
                <a:schemeClr val="tx1"/>
              </a:buClr>
              <a:buFont typeface="+mj-lt"/>
              <a:buAutoNum type="arabicPeriod" startAt="5"/>
            </a:pPr>
            <a:r>
              <a:rPr lang="en-GB" dirty="0">
                <a:solidFill>
                  <a:srgbClr val="000000"/>
                </a:solidFill>
              </a:rPr>
              <a:t>Rights related to </a:t>
            </a:r>
            <a:r>
              <a:rPr lang="en-GB" b="1" dirty="0">
                <a:solidFill>
                  <a:srgbClr val="000000"/>
                </a:solidFill>
              </a:rPr>
              <a:t>automated decision-making</a:t>
            </a:r>
            <a:r>
              <a:rPr lang="en-GB" dirty="0">
                <a:solidFill>
                  <a:srgbClr val="000000"/>
                </a:solidFill>
              </a:rPr>
              <a:t>, including profiling.</a:t>
            </a:r>
          </a:p>
          <a:p>
            <a:endParaRPr lang="en-GB" dirty="0"/>
          </a:p>
        </p:txBody>
      </p:sp>
    </p:spTree>
    <p:extLst>
      <p:ext uri="{BB962C8B-B14F-4D97-AF65-F5344CB8AC3E}">
        <p14:creationId xmlns:p14="http://schemas.microsoft.com/office/powerpoint/2010/main" val="31530160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Preparing against data loss</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457200" y="1674093"/>
            <a:ext cx="8229600" cy="4247317"/>
          </a:xfrm>
          <a:prstGeom prst="rect">
            <a:avLst/>
          </a:prstGeom>
          <a:noFill/>
        </p:spPr>
        <p:txBody>
          <a:bodyPr wrap="square" rtlCol="0">
            <a:spAutoFit/>
          </a:bodyPr>
          <a:lstStyle/>
          <a:p>
            <a:r>
              <a:rPr lang="en-GB" dirty="0"/>
              <a:t>Always being prepared for a data disaster is the best way to avoid one. Examples of data disasters include:</a:t>
            </a:r>
          </a:p>
          <a:p>
            <a:endParaRPr lang="en-GB" dirty="0"/>
          </a:p>
          <a:p>
            <a:pPr marL="285750" indent="-285750">
              <a:spcBef>
                <a:spcPts val="400"/>
              </a:spcBef>
              <a:spcAft>
                <a:spcPts val="400"/>
              </a:spcAft>
              <a:buClr>
                <a:srgbClr val="0077E3"/>
              </a:buClr>
              <a:buFont typeface="Arial" panose="020B0604020202020204" pitchFamily="34" charset="0"/>
              <a:buChar char="•"/>
            </a:pPr>
            <a:r>
              <a:rPr lang="en-GB" dirty="0"/>
              <a:t>device failure</a:t>
            </a:r>
          </a:p>
          <a:p>
            <a:pPr marL="285750" indent="-285750">
              <a:spcBef>
                <a:spcPts val="400"/>
              </a:spcBef>
              <a:spcAft>
                <a:spcPts val="400"/>
              </a:spcAft>
              <a:buClr>
                <a:srgbClr val="0077E3"/>
              </a:buClr>
              <a:buFont typeface="Arial" panose="020B0604020202020204" pitchFamily="34" charset="0"/>
              <a:buChar char="•"/>
            </a:pPr>
            <a:r>
              <a:rPr lang="en-GB" dirty="0"/>
              <a:t>outdated formats</a:t>
            </a:r>
          </a:p>
          <a:p>
            <a:pPr marL="285750" indent="-285750">
              <a:spcBef>
                <a:spcPts val="400"/>
              </a:spcBef>
              <a:spcAft>
                <a:spcPts val="400"/>
              </a:spcAft>
              <a:buClr>
                <a:srgbClr val="0077E3"/>
              </a:buClr>
              <a:buFont typeface="Arial" panose="020B0604020202020204" pitchFamily="34" charset="0"/>
              <a:buChar char="•"/>
            </a:pPr>
            <a:r>
              <a:rPr lang="en-GB" dirty="0"/>
              <a:t>natural disasters</a:t>
            </a:r>
          </a:p>
          <a:p>
            <a:pPr marL="285750" indent="-285750">
              <a:spcBef>
                <a:spcPts val="400"/>
              </a:spcBef>
              <a:spcAft>
                <a:spcPts val="400"/>
              </a:spcAft>
              <a:buClr>
                <a:srgbClr val="0077E3"/>
              </a:buClr>
              <a:buFont typeface="Arial" panose="020B0604020202020204" pitchFamily="34" charset="0"/>
              <a:buChar char="•"/>
            </a:pPr>
            <a:r>
              <a:rPr lang="en-GB" dirty="0"/>
              <a:t>electrical surge damage</a:t>
            </a:r>
          </a:p>
          <a:p>
            <a:pPr marL="285750" indent="-285750">
              <a:spcBef>
                <a:spcPts val="400"/>
              </a:spcBef>
              <a:spcAft>
                <a:spcPts val="400"/>
              </a:spcAft>
              <a:buClr>
                <a:srgbClr val="0077E3"/>
              </a:buClr>
              <a:buFont typeface="Arial" panose="020B0604020202020204" pitchFamily="34" charset="0"/>
              <a:buChar char="•"/>
            </a:pPr>
            <a:r>
              <a:rPr lang="en-GB" dirty="0"/>
              <a:t>electromagnetic damage</a:t>
            </a:r>
          </a:p>
          <a:p>
            <a:pPr marL="285750" indent="-285750">
              <a:spcBef>
                <a:spcPts val="400"/>
              </a:spcBef>
              <a:spcAft>
                <a:spcPts val="400"/>
              </a:spcAft>
              <a:buClr>
                <a:srgbClr val="0077E3"/>
              </a:buClr>
              <a:buFont typeface="Arial" panose="020B0604020202020204" pitchFamily="34" charset="0"/>
              <a:buChar char="•"/>
            </a:pPr>
            <a:r>
              <a:rPr lang="en-GB" dirty="0"/>
              <a:t>human loss.</a:t>
            </a:r>
          </a:p>
          <a:p>
            <a:pPr marL="285750" indent="-285750">
              <a:buClr>
                <a:srgbClr val="0077E3"/>
              </a:buClr>
              <a:buFont typeface="Arial" panose="020B0604020202020204" pitchFamily="34" charset="0"/>
              <a:buChar char="•"/>
            </a:pPr>
            <a:endParaRPr lang="en-GB" sz="1800" dirty="0"/>
          </a:p>
          <a:p>
            <a:br>
              <a:rPr lang="en-GB" sz="1600" dirty="0"/>
            </a:br>
            <a:endParaRPr lang="en-GB"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r>
              <a:rPr lang="en-GB" dirty="0"/>
              <a:t>How to avoid a disaster …</a:t>
            </a:r>
            <a:endParaRPr lang="en-US" dirty="0"/>
          </a:p>
        </p:txBody>
      </p:sp>
      <p:sp>
        <p:nvSpPr>
          <p:cNvPr id="3" name="TextBox 2">
            <a:extLst>
              <a:ext uri="{FF2B5EF4-FFF2-40B4-BE49-F238E27FC236}">
                <a16:creationId xmlns:a16="http://schemas.microsoft.com/office/drawing/2014/main" id="{E0894D63-61FA-8F4F-8BBC-0788270527C7}"/>
              </a:ext>
            </a:extLst>
          </p:cNvPr>
          <p:cNvSpPr txBox="1"/>
          <p:nvPr/>
        </p:nvSpPr>
        <p:spPr>
          <a:xfrm>
            <a:off x="323528" y="1376899"/>
            <a:ext cx="8363272" cy="4257576"/>
          </a:xfrm>
          <a:prstGeom prst="rect">
            <a:avLst/>
          </a:prstGeom>
          <a:noFill/>
        </p:spPr>
        <p:txBody>
          <a:bodyPr wrap="square" rtlCol="0">
            <a:spAutoFit/>
          </a:bodyPr>
          <a:lstStyle/>
          <a:p>
            <a:pPr marL="285750" indent="-285750">
              <a:buClr>
                <a:srgbClr val="0077E3"/>
              </a:buClr>
              <a:buFont typeface="Arial" panose="020B0604020202020204" pitchFamily="34" charset="0"/>
              <a:buChar char="•"/>
            </a:pPr>
            <a:endParaRPr lang="en-GB" sz="1800" dirty="0"/>
          </a:p>
          <a:p>
            <a:pPr marL="285750" indent="-285750">
              <a:spcBef>
                <a:spcPts val="400"/>
              </a:spcBef>
              <a:spcAft>
                <a:spcPts val="400"/>
              </a:spcAft>
              <a:buClr>
                <a:srgbClr val="0077E3"/>
              </a:buClr>
              <a:buFont typeface="Arial" panose="020B0604020202020204" pitchFamily="34" charset="0"/>
              <a:buChar char="•"/>
            </a:pPr>
            <a:r>
              <a:rPr lang="en-GB" dirty="0"/>
              <a:t>Always have </a:t>
            </a:r>
            <a:r>
              <a:rPr lang="en-GB" b="1" dirty="0"/>
              <a:t>more than one copy</a:t>
            </a:r>
            <a:r>
              <a:rPr lang="en-GB" dirty="0"/>
              <a:t> of data, in more than one place, accessible by more than one person.</a:t>
            </a:r>
          </a:p>
          <a:p>
            <a:pPr marL="285750" indent="-285750">
              <a:spcBef>
                <a:spcPts val="400"/>
              </a:spcBef>
              <a:spcAft>
                <a:spcPts val="400"/>
              </a:spcAft>
              <a:buClr>
                <a:srgbClr val="0077E3"/>
              </a:buClr>
              <a:buFont typeface="Arial" panose="020B0604020202020204" pitchFamily="34" charset="0"/>
              <a:buChar char="•"/>
            </a:pPr>
            <a:r>
              <a:rPr lang="en-GB" dirty="0"/>
              <a:t>Regularly </a:t>
            </a:r>
            <a:r>
              <a:rPr lang="en-GB" b="1" dirty="0"/>
              <a:t>move information</a:t>
            </a:r>
            <a:r>
              <a:rPr lang="en-GB" dirty="0"/>
              <a:t> to current storage formats. </a:t>
            </a:r>
          </a:p>
          <a:p>
            <a:pPr marL="285750" indent="-285750">
              <a:spcBef>
                <a:spcPts val="400"/>
              </a:spcBef>
              <a:spcAft>
                <a:spcPts val="400"/>
              </a:spcAft>
              <a:buClr>
                <a:srgbClr val="0077E3"/>
              </a:buClr>
              <a:buFont typeface="Arial" panose="020B0604020202020204" pitchFamily="34" charset="0"/>
              <a:buChar char="•"/>
            </a:pPr>
            <a:r>
              <a:rPr lang="en-GB" dirty="0"/>
              <a:t>Store information on </a:t>
            </a:r>
            <a:r>
              <a:rPr lang="en-GB" b="1" dirty="0"/>
              <a:t>more than one type of device</a:t>
            </a:r>
            <a:r>
              <a:rPr lang="en-GB" dirty="0"/>
              <a:t>.</a:t>
            </a:r>
          </a:p>
          <a:p>
            <a:pPr marL="285750" indent="-285750">
              <a:spcBef>
                <a:spcPts val="400"/>
              </a:spcBef>
              <a:spcAft>
                <a:spcPts val="400"/>
              </a:spcAft>
              <a:buClr>
                <a:srgbClr val="0077E3"/>
              </a:buClr>
              <a:buFont typeface="Arial" panose="020B0604020202020204" pitchFamily="34" charset="0"/>
              <a:buChar char="•"/>
            </a:pPr>
            <a:r>
              <a:rPr lang="en-GB" dirty="0"/>
              <a:t>Prepare for the worst. </a:t>
            </a:r>
            <a:r>
              <a:rPr lang="en-GB" b="1" dirty="0"/>
              <a:t>Scan all original photographs and documents</a:t>
            </a:r>
            <a:r>
              <a:rPr lang="en-GB" dirty="0"/>
              <a:t>.</a:t>
            </a:r>
          </a:p>
          <a:p>
            <a:pPr marL="285750" indent="-285750">
              <a:spcBef>
                <a:spcPts val="400"/>
              </a:spcBef>
              <a:spcAft>
                <a:spcPts val="400"/>
              </a:spcAft>
              <a:buClr>
                <a:srgbClr val="0077E3"/>
              </a:buClr>
              <a:buFont typeface="Arial" panose="020B0604020202020204" pitchFamily="34" charset="0"/>
              <a:buChar char="•"/>
            </a:pPr>
            <a:r>
              <a:rPr lang="en-GB" b="1" dirty="0"/>
              <a:t>Recover immediately</a:t>
            </a:r>
            <a:r>
              <a:rPr lang="en-GB" dirty="0"/>
              <a:t>. If a storage device fails, or is damaged, transfer the data to a safe location and replace the device.</a:t>
            </a:r>
          </a:p>
          <a:p>
            <a:pPr marL="285750" indent="-285750">
              <a:spcBef>
                <a:spcPts val="400"/>
              </a:spcBef>
              <a:spcAft>
                <a:spcPts val="400"/>
              </a:spcAft>
              <a:buClr>
                <a:srgbClr val="0077E3"/>
              </a:buClr>
              <a:buFont typeface="Arial" panose="020B0604020202020204" pitchFamily="34" charset="0"/>
              <a:buChar char="•"/>
            </a:pPr>
            <a:r>
              <a:rPr lang="en-GB" b="1" dirty="0"/>
              <a:t>Learn from mistakes</a:t>
            </a:r>
            <a:r>
              <a:rPr lang="en-GB" dirty="0"/>
              <a:t> and tragedies. If a digital data catastrophe occurs, don’t allow the same mistake to happen again</a:t>
            </a:r>
            <a:r>
              <a:rPr lang="en-GB" i="1" dirty="0"/>
              <a:t>.</a:t>
            </a:r>
            <a:br>
              <a:rPr lang="en-GB" sz="1600" dirty="0"/>
            </a:br>
            <a:endParaRPr lang="en-GB" sz="1600" dirty="0"/>
          </a:p>
        </p:txBody>
      </p:sp>
    </p:spTree>
    <p:extLst>
      <p:ext uri="{BB962C8B-B14F-4D97-AF65-F5344CB8AC3E}">
        <p14:creationId xmlns:p14="http://schemas.microsoft.com/office/powerpoint/2010/main" val="40426337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CA7209D-B170-45D1-828D-DE6C398DE63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99D21F6-5676-4EEC-A6BE-37F0508D19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50A9487-E9B5-49DE-9A47-83AECDCBDCF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1173</TotalTime>
  <Words>1282</Words>
  <Application>Microsoft Office PowerPoint</Application>
  <PresentationFormat>On-screen Show (4:3)</PresentationFormat>
  <Paragraphs>109</Paragraphs>
  <Slides>16</Slides>
  <Notes>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Lucida Grande</vt:lpstr>
      <vt:lpstr>Times New Roman</vt:lpstr>
      <vt:lpstr>Default Design</vt:lpstr>
      <vt:lpstr>PowerPoint 9: GDPR and data loss    </vt:lpstr>
      <vt:lpstr>General Data Protection Regulation (GDPR)   </vt:lpstr>
      <vt:lpstr>GDPR   </vt:lpstr>
      <vt:lpstr>GDPR</vt:lpstr>
      <vt:lpstr>GDPR    </vt:lpstr>
      <vt:lpstr>Controlling personal data: rights</vt:lpstr>
      <vt:lpstr>Rights</vt:lpstr>
      <vt:lpstr>Preparing against data loss</vt:lpstr>
      <vt:lpstr>How to avoid a disaster …</vt:lpstr>
      <vt:lpstr>What companies can do …  </vt:lpstr>
      <vt:lpstr>Hardware-based encryption    </vt:lpstr>
      <vt:lpstr>Hardware-based encryption</vt:lpstr>
      <vt:lpstr>Software-based encryption    </vt:lpstr>
      <vt:lpstr>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136</cp:revision>
  <dcterms:created xsi:type="dcterms:W3CDTF">2013-05-28T00:38:54Z</dcterms:created>
  <dcterms:modified xsi:type="dcterms:W3CDTF">2021-10-15T11:11:30Z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