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2" r:id="rId6"/>
    <p:sldId id="355" r:id="rId7"/>
    <p:sldId id="356" r:id="rId8"/>
    <p:sldId id="357" r:id="rId9"/>
    <p:sldId id="353" r:id="rId10"/>
    <p:sldId id="328" r:id="rId11"/>
    <p:sldId id="358" r:id="rId12"/>
    <p:sldId id="354" r:id="rId13"/>
    <p:sldId id="348" r:id="rId14"/>
    <p:sldId id="349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2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46D91D-6ED9-4DFF-A394-E34284E7B8BE}" v="9" dt="2021-07-09T17:46:36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A46D91D-6ED9-4DFF-A394-E34284E7B8BE}"/>
    <pc:docChg chg="custSel modSld">
      <pc:chgData name="Caroline Prodger" userId="e4ef2e75-b60b-401b-8ebe-291bdcf405f4" providerId="ADAL" clId="{9A46D91D-6ED9-4DFF-A394-E34284E7B8BE}" dt="2021-07-09T17:46:52.387" v="48" actId="1076"/>
      <pc:docMkLst>
        <pc:docMk/>
      </pc:docMkLst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0" sldId="32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0" sldId="328"/>
            <ac:spMk id="5" creationId="{00000000-0000-0000-0000-000000000000}"/>
          </ac:spMkLst>
        </pc:sp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634371300" sldId="34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634371300" sldId="348"/>
            <ac:spMk id="2" creationId="{00000000-0000-0000-0000-000000000000}"/>
          </ac:spMkLst>
        </pc:spChg>
      </pc:sldChg>
      <pc:sldChg chg="addSp modSp mod">
        <pc:chgData name="Caroline Prodger" userId="e4ef2e75-b60b-401b-8ebe-291bdcf405f4" providerId="ADAL" clId="{9A46D91D-6ED9-4DFF-A394-E34284E7B8BE}" dt="2021-07-09T17:46:52.387" v="48" actId="1076"/>
        <pc:sldMkLst>
          <pc:docMk/>
          <pc:sldMk cId="2281888843" sldId="349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2281888843" sldId="349"/>
            <ac:spMk id="4" creationId="{00000000-0000-0000-0000-000000000000}"/>
          </ac:spMkLst>
        </pc:spChg>
        <pc:picChg chg="add mod modCrop">
          <ac:chgData name="Caroline Prodger" userId="e4ef2e75-b60b-401b-8ebe-291bdcf405f4" providerId="ADAL" clId="{9A46D91D-6ED9-4DFF-A394-E34284E7B8BE}" dt="2021-07-09T17:46:52.387" v="48" actId="1076"/>
          <ac:picMkLst>
            <pc:docMk/>
            <pc:sldMk cId="2281888843" sldId="349"/>
            <ac:picMk id="10" creationId="{7959EF7E-255E-4CC9-8469-6E454764457B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32:33.708" v="5" actId="1076"/>
        <pc:sldMkLst>
          <pc:docMk/>
          <pc:sldMk cId="4125820335" sldId="352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4125820335" sldId="352"/>
            <ac:spMk id="2" creationId="{00000000-0000-0000-0000-000000000000}"/>
          </ac:spMkLst>
        </pc:spChg>
        <pc:picChg chg="del">
          <ac:chgData name="Caroline Prodger" userId="e4ef2e75-b60b-401b-8ebe-291bdcf405f4" providerId="ADAL" clId="{9A46D91D-6ED9-4DFF-A394-E34284E7B8BE}" dt="2021-07-09T17:31:07.914" v="1" actId="478"/>
          <ac:picMkLst>
            <pc:docMk/>
            <pc:sldMk cId="4125820335" sldId="352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2:33.708" v="5" actId="1076"/>
          <ac:picMkLst>
            <pc:docMk/>
            <pc:sldMk cId="4125820335" sldId="352"/>
            <ac:picMk id="6" creationId="{6D2C616A-8991-4C80-84EA-A27EB9C8D45A}"/>
          </ac:picMkLst>
        </pc:picChg>
      </pc:sldChg>
      <pc:sldChg chg="addSp modSp mod">
        <pc:chgData name="Caroline Prodger" userId="e4ef2e75-b60b-401b-8ebe-291bdcf405f4" providerId="ADAL" clId="{9A46D91D-6ED9-4DFF-A394-E34284E7B8BE}" dt="2021-07-09T17:41:43.697" v="31" actId="14100"/>
        <pc:sldMkLst>
          <pc:docMk/>
          <pc:sldMk cId="1688719963" sldId="353"/>
        </pc:sldMkLst>
        <pc:picChg chg="add mod">
          <ac:chgData name="Caroline Prodger" userId="e4ef2e75-b60b-401b-8ebe-291bdcf405f4" providerId="ADAL" clId="{9A46D91D-6ED9-4DFF-A394-E34284E7B8BE}" dt="2021-07-09T17:41:43.697" v="31" actId="14100"/>
          <ac:picMkLst>
            <pc:docMk/>
            <pc:sldMk cId="1688719963" sldId="353"/>
            <ac:picMk id="7" creationId="{1CBEEF5A-79CC-474C-A8B6-BB8EF9860F6F}"/>
          </ac:picMkLst>
        </pc:picChg>
        <pc:picChg chg="add mod">
          <ac:chgData name="Caroline Prodger" userId="e4ef2e75-b60b-401b-8ebe-291bdcf405f4" providerId="ADAL" clId="{9A46D91D-6ED9-4DFF-A394-E34284E7B8BE}" dt="2021-07-09T17:41:38.627" v="30" actId="1076"/>
          <ac:picMkLst>
            <pc:docMk/>
            <pc:sldMk cId="1688719963" sldId="353"/>
            <ac:picMk id="15" creationId="{01E9AE7C-658F-4B3D-93B8-2AC4ECA28AF4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44:19.961" v="39" actId="1076"/>
        <pc:sldMkLst>
          <pc:docMk/>
          <pc:sldMk cId="472319940" sldId="354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472319940" sldId="354"/>
            <ac:spMk id="2" creationId="{00000000-0000-0000-0000-000000000000}"/>
          </ac:spMkLst>
        </pc:spChg>
        <pc:picChg chg="del">
          <ac:chgData name="Caroline Prodger" userId="e4ef2e75-b60b-401b-8ebe-291bdcf405f4" providerId="ADAL" clId="{9A46D91D-6ED9-4DFF-A394-E34284E7B8BE}" dt="2021-07-09T17:44:03.640" v="32" actId="478"/>
          <ac:picMkLst>
            <pc:docMk/>
            <pc:sldMk cId="472319940" sldId="354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44:19.961" v="39" actId="1076"/>
          <ac:picMkLst>
            <pc:docMk/>
            <pc:sldMk cId="472319940" sldId="354"/>
            <ac:picMk id="6" creationId="{98DB584F-DE28-4671-A9D7-B1404375649E}"/>
          </ac:picMkLst>
        </pc:pic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3760750032" sldId="355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3760750032" sldId="355"/>
            <ac:spMk id="2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A46D91D-6ED9-4DFF-A394-E34284E7B8BE}" dt="2021-07-09T17:34:58.196" v="10" actId="1076"/>
        <pc:sldMkLst>
          <pc:docMk/>
          <pc:sldMk cId="4237525530" sldId="356"/>
        </pc:sldMkLst>
        <pc:picChg chg="del">
          <ac:chgData name="Caroline Prodger" userId="e4ef2e75-b60b-401b-8ebe-291bdcf405f4" providerId="ADAL" clId="{9A46D91D-6ED9-4DFF-A394-E34284E7B8BE}" dt="2021-07-09T17:34:50.883" v="6" actId="21"/>
          <ac:picMkLst>
            <pc:docMk/>
            <pc:sldMk cId="4237525530" sldId="356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4:58.196" v="10" actId="1076"/>
          <ac:picMkLst>
            <pc:docMk/>
            <pc:sldMk cId="4237525530" sldId="356"/>
            <ac:picMk id="6" creationId="{B3DE30E1-0AA1-4B9A-AD5F-8F14BBC14068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35:27.821" v="17" actId="1076"/>
        <pc:sldMkLst>
          <pc:docMk/>
          <pc:sldMk cId="1757498377" sldId="357"/>
        </pc:sldMkLst>
        <pc:picChg chg="del">
          <ac:chgData name="Caroline Prodger" userId="e4ef2e75-b60b-401b-8ebe-291bdcf405f4" providerId="ADAL" clId="{9A46D91D-6ED9-4DFF-A394-E34284E7B8BE}" dt="2021-07-09T17:35:04.650" v="11" actId="478"/>
          <ac:picMkLst>
            <pc:docMk/>
            <pc:sldMk cId="1757498377" sldId="357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5:27.821" v="17" actId="1076"/>
          <ac:picMkLst>
            <pc:docMk/>
            <pc:sldMk cId="1757498377" sldId="357"/>
            <ac:picMk id="6" creationId="{59EFE89F-F9E4-492A-983D-F1D285D085E3}"/>
          </ac:picMkLst>
        </pc:pic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3033541300" sldId="35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3033541300" sldId="358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14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549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0502" y="374888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Employment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34883" y="1556792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9.11 Employment rights and responsibilities</a:t>
            </a:r>
          </a:p>
          <a:p>
            <a:endParaRPr lang="en-GB" sz="2400" b="1" dirty="0"/>
          </a:p>
          <a:p>
            <a:r>
              <a:rPr lang="en-GB" sz="2400" b="1" dirty="0"/>
              <a:t>9.12 Ethics and ethical behaviour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45978" y="1608092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90100" y="1068706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endParaRPr lang="en-GB" u="sng" kern="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73650" y="102591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Ethical behaviour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125" y="1757072"/>
            <a:ext cx="852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Honesty:</a:t>
            </a:r>
            <a:r>
              <a:rPr lang="en-GB" dirty="0"/>
              <a:t> communicating honestly and openly, following the rules.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125" y="2457058"/>
            <a:ext cx="829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Integrity:</a:t>
            </a:r>
            <a:r>
              <a:rPr lang="en-GB" dirty="0"/>
              <a:t> demonstrating core values such as being dependable and making informed decisions.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9426" y="3379280"/>
            <a:ext cx="848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Equality: </a:t>
            </a:r>
            <a:r>
              <a:rPr lang="en-GB" dirty="0"/>
              <a:t>treating all employees equally, eg giving male and female workers equal progression opportunities.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2427" y="4301502"/>
            <a:ext cx="7942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Respect:</a:t>
            </a:r>
            <a:r>
              <a:rPr lang="en-GB" dirty="0"/>
              <a:t> respecting everyone in the workplace regardless of sexual orientation, religious beliefs or gender.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125" y="5217615"/>
            <a:ext cx="744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Law abiding: </a:t>
            </a:r>
            <a:r>
              <a:rPr lang="en-GB" dirty="0"/>
              <a:t>knowing and abiding by the law both inside and outside the workplace.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Union representation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59364"/>
            <a:ext cx="8229600" cy="4248000"/>
          </a:xfrm>
        </p:spPr>
        <p:txBody>
          <a:bodyPr/>
          <a:lstStyle/>
          <a:p>
            <a:r>
              <a:rPr lang="en-GB" dirty="0"/>
              <a:t>A trade union is an organisation with members who are workers or employees. The union can help by: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50" y="2447472"/>
            <a:ext cx="7632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negotiating pay and conditions with employers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709" y="29960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changes such as redundancies</a:t>
            </a:r>
            <a:r>
              <a:rPr lang="en-GB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708" y="4106254"/>
            <a:ext cx="69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members’ concerns with employers</a:t>
            </a:r>
            <a:r>
              <a:rPr lang="en-GB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550" y="4654810"/>
            <a:ext cx="82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attending and supporting members at disciplinary and grievance meetings</a:t>
            </a:r>
            <a:r>
              <a:rPr lang="en-GB" b="1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F169D-C94A-4524-8AF4-C7AB4C95DE00}"/>
              </a:ext>
            </a:extLst>
          </p:cNvPr>
          <p:cNvSpPr txBox="1"/>
          <p:nvPr/>
        </p:nvSpPr>
        <p:spPr>
          <a:xfrm>
            <a:off x="446073" y="3544584"/>
            <a:ext cx="5977439" cy="41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representing the construction industry</a:t>
            </a:r>
            <a:r>
              <a:rPr lang="en-GB" b="1" dirty="0"/>
              <a:t> </a:t>
            </a:r>
          </a:p>
        </p:txBody>
      </p:sp>
      <p:pic>
        <p:nvPicPr>
          <p:cNvPr id="10" name="Picture 9" descr="A sign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7959EF7E-255E-4CC9-8469-6E454764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680" y="2147115"/>
            <a:ext cx="2006055" cy="188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care </a:t>
            </a:r>
            <a:r>
              <a:rPr lang="en-GB" u="sng" dirty="0"/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88601"/>
            <a:ext cx="8615131" cy="4248000"/>
          </a:xfrm>
        </p:spPr>
        <p:txBody>
          <a:bodyPr/>
          <a:lstStyle/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duty of care to their employees. This means that employers must take all steps reasonably possible to ensure employees health, safety and wellbeing in the workplace. </a:t>
            </a:r>
          </a:p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legal duty to abide by all relevant health and safety and employment laws. They must also abide by the common law duty of care. </a:t>
            </a:r>
          </a:p>
          <a:p>
            <a:endParaRPr lang="en-GB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6" name="Picture 5" descr="Text, whiteboard&#10;&#10;Description automatically generated">
            <a:extLst>
              <a:ext uri="{FF2B5EF4-FFF2-40B4-BE49-F238E27FC236}">
                <a16:creationId xmlns:a16="http://schemas.microsoft.com/office/drawing/2014/main" id="{6D2C616A-8991-4C80-84EA-A27EB9C8D4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765" y="3812601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Employment contracts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6591" y="1602000"/>
            <a:ext cx="8229600" cy="4248000"/>
          </a:xfrm>
        </p:spPr>
        <p:txBody>
          <a:bodyPr/>
          <a:lstStyle/>
          <a:p>
            <a:r>
              <a:rPr lang="en-GB" dirty="0"/>
              <a:t>All employees in construction should have an employment contract with their employers. A contract is a written agreement including: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conditions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rights 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responsibilities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duties.</a:t>
            </a:r>
            <a:r>
              <a:rPr lang="en-GB" b="1" dirty="0">
                <a:solidFill>
                  <a:srgbClr val="0077E3"/>
                </a:solidFill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028" y="4798638"/>
            <a:ext cx="8748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Employees have a duty to abide by the terms of their contract. Once an employee is appointed they must be issued with a contract and provide a signature to show agreement with the terms and conditions.</a:t>
            </a:r>
          </a:p>
        </p:txBody>
      </p:sp>
    </p:spTree>
    <p:extLst>
      <p:ext uri="{BB962C8B-B14F-4D97-AF65-F5344CB8AC3E}">
        <p14:creationId xmlns:p14="http://schemas.microsoft.com/office/powerpoint/2010/main" val="376075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382588"/>
          </a:xfrm>
        </p:spPr>
        <p:txBody>
          <a:bodyPr/>
          <a:lstStyle/>
          <a:p>
            <a:r>
              <a:rPr lang="en-GB" dirty="0"/>
              <a:t>Employment laws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665040"/>
            <a:ext cx="8229600" cy="4248000"/>
          </a:xfrm>
        </p:spPr>
        <p:txBody>
          <a:bodyPr/>
          <a:lstStyle/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 Act 2008.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Health and Safety at Work Act 1974 (HASAWA).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Employments Rights Act 1996.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National Minimum Wage Act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Working Time Directive, Working Time Regulations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 Pay Act 1970, 1983/Equality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Human Rights Act 1998.</a:t>
            </a:r>
          </a:p>
          <a:p>
            <a:endParaRPr lang="en-GB" dirty="0"/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B3DE30E1-0AA1-4B9A-AD5F-8F14BBC140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301" y="1069523"/>
            <a:ext cx="3058194" cy="152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2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Age.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Disability.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Gender.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Marriage and civil partnership.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Pregnancy and maternity.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Race.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Religion or belief.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Sex.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59EFE89F-F9E4-492A-983D-F1D285D085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348880"/>
            <a:ext cx="3734544" cy="202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9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52" y="943759"/>
            <a:ext cx="8229600" cy="382588"/>
          </a:xfrm>
        </p:spPr>
        <p:txBody>
          <a:bodyPr/>
          <a:lstStyle/>
          <a:p>
            <a:r>
              <a:rPr lang="en-GB" dirty="0"/>
              <a:t>Employment rights: employees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4452" y="1840995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4452" y="1541660"/>
            <a:ext cx="4539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National minimum wage.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52" y="2018588"/>
            <a:ext cx="5835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Holiday entitlement and statutory sick pay.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860" y="2533997"/>
            <a:ext cx="302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Pension scheme.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48" y="3062781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Maternity and paternity entitlements.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48" y="4396848"/>
            <a:ext cx="2682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Rest breaks.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48" y="4910935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Equal rights.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948" y="5425583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welfare facilities.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5D117E-2250-474A-A679-2E8A75DA0054}"/>
              </a:ext>
            </a:extLst>
          </p:cNvPr>
          <p:cNvSpPr txBox="1"/>
          <p:nvPr/>
        </p:nvSpPr>
        <p:spPr>
          <a:xfrm>
            <a:off x="464452" y="3574534"/>
            <a:ext cx="876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trade unions in times of grievance (or a third party who can represent your interests). </a:t>
            </a:r>
          </a:p>
        </p:txBody>
      </p:sp>
      <p:pic>
        <p:nvPicPr>
          <p:cNvPr id="7" name="Picture 6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1CBEEF5A-79CC-474C-A8B6-BB8EF9860F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305846"/>
            <a:ext cx="2263754" cy="1507661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01E9AE7C-658F-4B3D-93B8-2AC4ECA28A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076052"/>
            <a:ext cx="2263754" cy="150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19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employer to employee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214" y="1689995"/>
            <a:ext cx="8377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Work:</a:t>
            </a:r>
            <a:r>
              <a:rPr lang="en-GB" dirty="0"/>
              <a:t> the employer has a responsibility to provide the employee with work in line with contractual agreements.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215" y="2397881"/>
            <a:ext cx="815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Pay:</a:t>
            </a:r>
            <a:r>
              <a:rPr lang="en-GB" dirty="0"/>
              <a:t> the employer must pay the employee the agreed rate as stipulated in the written employment contract.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37" y="4491032"/>
            <a:ext cx="8154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Health and welfare: </a:t>
            </a:r>
            <a:r>
              <a:rPr lang="en-GB" dirty="0"/>
              <a:t>the employer must consider and provide measures to ensure the health and welfare of all employees including PPE (personal protective equipment) and access to appropriate and maintained welfare facilities.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214" y="3136680"/>
            <a:ext cx="815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Safety:</a:t>
            </a:r>
            <a:r>
              <a:rPr lang="en-GB" dirty="0"/>
              <a:t> the employer has a duty of care to provide a safe working environment for all employees; this includes carrying out risk assessments of working areas to identify hazards, risk and control measures.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employee to employer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320" y="1775442"/>
            <a:ext cx="8378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Working to contract:</a:t>
            </a:r>
            <a:r>
              <a:rPr lang="en-GB" dirty="0"/>
              <a:t> employees must adhere to contractual agreements.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411" y="2718596"/>
            <a:ext cx="8327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Complying with health and safety:</a:t>
            </a:r>
            <a:r>
              <a:rPr lang="en-GB" dirty="0"/>
              <a:t> employees must comply with health and safety legislation and requirements.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320" y="3660265"/>
            <a:ext cx="8389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Reasonable behaviour: </a:t>
            </a:r>
            <a:r>
              <a:rPr lang="en-GB" dirty="0"/>
              <a:t>employees are required to behave in a professional manner in line with the company ethics and code of conduct.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6202" y="4909711"/>
            <a:ext cx="8575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Confidentiality:</a:t>
            </a:r>
            <a:r>
              <a:rPr lang="en-GB" dirty="0"/>
              <a:t> employees must maintain confidentiality regarding matters relating to the organisation.   </a:t>
            </a:r>
          </a:p>
        </p:txBody>
      </p:sp>
    </p:spTree>
    <p:extLst>
      <p:ext uri="{BB962C8B-B14F-4D97-AF65-F5344CB8AC3E}">
        <p14:creationId xmlns:p14="http://schemas.microsoft.com/office/powerpoint/2010/main" val="3033541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Ethical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4618856" cy="4248000"/>
          </a:xfrm>
        </p:spPr>
        <p:txBody>
          <a:bodyPr/>
          <a:lstStyle/>
          <a:p>
            <a:r>
              <a:rPr lang="en-GB" dirty="0"/>
              <a:t>Ethics is about doing the right thing and behaving in a professional manner. Both employers and employees are expected to behave in an ethical way, treating each other with fairness and honesty. </a:t>
            </a:r>
          </a:p>
          <a:p>
            <a:endParaRPr lang="en-GB" dirty="0"/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8DB584F-DE28-4671-A9D7-B1404375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6732" y="3212976"/>
            <a:ext cx="3624064" cy="23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199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63FFB3-6F02-4FDF-8D0A-68A35C61144A}">
  <ds:schemaRefs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4b678ced-8ee3-4992-8a93-8a291cb51b0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CDF8134-7291-4A74-909B-A23AFEF38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8B3CAF-7817-4B7C-956C-B81EE283BC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9813</TotalTime>
  <Words>650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Lucida Grande</vt:lpstr>
      <vt:lpstr>Times New Roman</vt:lpstr>
      <vt:lpstr>Verdana</vt:lpstr>
      <vt:lpstr>1_Default Design</vt:lpstr>
      <vt:lpstr>PowerPoint 8: Employment </vt:lpstr>
      <vt:lpstr>Duty of care   </vt:lpstr>
      <vt:lpstr>Employment contracts </vt:lpstr>
      <vt:lpstr>Employment laws </vt:lpstr>
      <vt:lpstr>Equality Act 2010: protected characteristics </vt:lpstr>
      <vt:lpstr>Employment rights: employees </vt:lpstr>
      <vt:lpstr>Responsibilities: employer to employee</vt:lpstr>
      <vt:lpstr>Responsibilities: employee to employer</vt:lpstr>
      <vt:lpstr>Ethical behaviour</vt:lpstr>
      <vt:lpstr> </vt:lpstr>
      <vt:lpstr>Union representation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181</cp:revision>
  <dcterms:created xsi:type="dcterms:W3CDTF">2013-05-28T00:38:54Z</dcterms:created>
  <dcterms:modified xsi:type="dcterms:W3CDTF">2021-08-12T16:02:06Z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