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5"/>
  </p:notesMasterIdLst>
  <p:handoutMasterIdLst>
    <p:handoutMasterId r:id="rId16"/>
  </p:handoutMasterIdLst>
  <p:sldIdLst>
    <p:sldId id="256" r:id="rId5"/>
    <p:sldId id="328" r:id="rId6"/>
    <p:sldId id="331" r:id="rId7"/>
    <p:sldId id="341" r:id="rId8"/>
    <p:sldId id="330" r:id="rId9"/>
    <p:sldId id="342" r:id="rId10"/>
    <p:sldId id="334" r:id="rId11"/>
    <p:sldId id="335" r:id="rId12"/>
    <p:sldId id="336" r:id="rId13"/>
    <p:sldId id="267" r:id="rId14"/>
  </p:sldIdLst>
  <p:sldSz cx="9144000" cy="6858000" type="screen4x3"/>
  <p:notesSz cx="6858000" cy="9144000"/>
  <p:custDataLst>
    <p:tags r:id="rId17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48F73FD-BA01-1CFE-C048-B53E38D9D5AF}" name="Caroline Prodger" initials="CP" userId="Caroline Prodger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lie Bond" initials="JB" lastIdx="2" clrIdx="0">
    <p:extLst>
      <p:ext uri="{19B8F6BF-5375-455C-9EA6-DF929625EA0E}">
        <p15:presenceInfo xmlns:p15="http://schemas.microsoft.com/office/powerpoint/2012/main" userId="39015c5a5641be34" providerId="Windows Live"/>
      </p:ext>
    </p:extLst>
  </p:cmAuthor>
  <p:cmAuthor id="2" name="Helen Forrest" initials="HF" lastIdx="2" clrIdx="1">
    <p:extLst>
      <p:ext uri="{19B8F6BF-5375-455C-9EA6-DF929625EA0E}">
        <p15:presenceInfo xmlns:p15="http://schemas.microsoft.com/office/powerpoint/2012/main" userId="f8c4001fc7a6c1e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400" y="56"/>
      </p:cViewPr>
      <p:guideLst>
        <p:guide orient="horz" pos="2160"/>
        <p:guide pos="2880"/>
        <p:guide pos="29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226AA312-08BA-4A5D-BD3D-A0CACCF946C3}"/>
    <pc:docChg chg="undo redo custSel delSld modSld modMainMaster">
      <pc:chgData name="Caroline Prodger" userId="e4ef2e75-b60b-401b-8ebe-291bdcf405f4" providerId="ADAL" clId="{226AA312-08BA-4A5D-BD3D-A0CACCF946C3}" dt="2022-09-06T13:45:43.532" v="994" actId="20577"/>
      <pc:docMkLst>
        <pc:docMk/>
      </pc:docMkLst>
      <pc:sldChg chg="modSp mod">
        <pc:chgData name="Caroline Prodger" userId="e4ef2e75-b60b-401b-8ebe-291bdcf405f4" providerId="ADAL" clId="{226AA312-08BA-4A5D-BD3D-A0CACCF946C3}" dt="2022-09-06T13:20:03.833" v="372" actId="1076"/>
        <pc:sldMkLst>
          <pc:docMk/>
          <pc:sldMk cId="0" sldId="331"/>
        </pc:sldMkLst>
        <pc:spChg chg="mod">
          <ac:chgData name="Caroline Prodger" userId="e4ef2e75-b60b-401b-8ebe-291bdcf405f4" providerId="ADAL" clId="{226AA312-08BA-4A5D-BD3D-A0CACCF946C3}" dt="2022-09-06T13:15:25.974" v="5" actId="20577"/>
          <ac:spMkLst>
            <pc:docMk/>
            <pc:sldMk cId="0" sldId="331"/>
            <ac:spMk id="3" creationId="{00000000-0000-0000-0000-000000000000}"/>
          </ac:spMkLst>
        </pc:spChg>
        <pc:picChg chg="mod">
          <ac:chgData name="Caroline Prodger" userId="e4ef2e75-b60b-401b-8ebe-291bdcf405f4" providerId="ADAL" clId="{226AA312-08BA-4A5D-BD3D-A0CACCF946C3}" dt="2022-09-06T13:20:03.833" v="372" actId="1076"/>
          <ac:picMkLst>
            <pc:docMk/>
            <pc:sldMk cId="0" sldId="331"/>
            <ac:picMk id="6" creationId="{43D368DC-090D-EB08-2389-9A7F6C8F49F9}"/>
          </ac:picMkLst>
        </pc:picChg>
      </pc:sldChg>
      <pc:sldChg chg="addSp modSp mod">
        <pc:chgData name="Caroline Prodger" userId="e4ef2e75-b60b-401b-8ebe-291bdcf405f4" providerId="ADAL" clId="{226AA312-08BA-4A5D-BD3D-A0CACCF946C3}" dt="2022-09-06T13:33:47.698" v="390" actId="20577"/>
        <pc:sldMkLst>
          <pc:docMk/>
          <pc:sldMk cId="1268249678" sldId="341"/>
        </pc:sldMkLst>
        <pc:spChg chg="mod">
          <ac:chgData name="Caroline Prodger" userId="e4ef2e75-b60b-401b-8ebe-291bdcf405f4" providerId="ADAL" clId="{226AA312-08BA-4A5D-BD3D-A0CACCF946C3}" dt="2022-09-06T13:33:47.698" v="390" actId="20577"/>
          <ac:spMkLst>
            <pc:docMk/>
            <pc:sldMk cId="1268249678" sldId="341"/>
            <ac:spMk id="2" creationId="{23132D9B-045D-47E6-8A70-EB7BFC9D8F9B}"/>
          </ac:spMkLst>
        </pc:spChg>
        <pc:spChg chg="add mod">
          <ac:chgData name="Caroline Prodger" userId="e4ef2e75-b60b-401b-8ebe-291bdcf405f4" providerId="ADAL" clId="{226AA312-08BA-4A5D-BD3D-A0CACCF946C3}" dt="2022-09-06T13:19:45.260" v="370" actId="20577"/>
          <ac:spMkLst>
            <pc:docMk/>
            <pc:sldMk cId="1268249678" sldId="341"/>
            <ac:spMk id="4" creationId="{8AEC7330-FE86-D440-28B3-3D40FAC927E2}"/>
          </ac:spMkLst>
        </pc:spChg>
        <pc:picChg chg="mod">
          <ac:chgData name="Caroline Prodger" userId="e4ef2e75-b60b-401b-8ebe-291bdcf405f4" providerId="ADAL" clId="{226AA312-08BA-4A5D-BD3D-A0CACCF946C3}" dt="2022-09-06T13:19:49.857" v="371" actId="1076"/>
          <ac:picMkLst>
            <pc:docMk/>
            <pc:sldMk cId="1268249678" sldId="341"/>
            <ac:picMk id="7" creationId="{85993854-D78B-B467-0819-A3217791F532}"/>
          </ac:picMkLst>
        </pc:picChg>
      </pc:sldChg>
      <pc:sldChg chg="modSp mod modNotesTx">
        <pc:chgData name="Caroline Prodger" userId="e4ef2e75-b60b-401b-8ebe-291bdcf405f4" providerId="ADAL" clId="{226AA312-08BA-4A5D-BD3D-A0CACCF946C3}" dt="2022-09-06T13:45:43.532" v="994" actId="20577"/>
        <pc:sldMkLst>
          <pc:docMk/>
          <pc:sldMk cId="3292470266" sldId="342"/>
        </pc:sldMkLst>
        <pc:spChg chg="mod">
          <ac:chgData name="Caroline Prodger" userId="e4ef2e75-b60b-401b-8ebe-291bdcf405f4" providerId="ADAL" clId="{226AA312-08BA-4A5D-BD3D-A0CACCF946C3}" dt="2022-09-06T13:44:39.695" v="929" actId="20577"/>
          <ac:spMkLst>
            <pc:docMk/>
            <pc:sldMk cId="3292470266" sldId="342"/>
            <ac:spMk id="3" creationId="{B925AD2F-CE26-407E-87AC-B27F3BC9C7FD}"/>
          </ac:spMkLst>
        </pc:spChg>
      </pc:sldChg>
      <pc:sldChg chg="modSp del mod">
        <pc:chgData name="Caroline Prodger" userId="e4ef2e75-b60b-401b-8ebe-291bdcf405f4" providerId="ADAL" clId="{226AA312-08BA-4A5D-BD3D-A0CACCF946C3}" dt="2022-09-06T13:43:30.301" v="878" actId="2696"/>
        <pc:sldMkLst>
          <pc:docMk/>
          <pc:sldMk cId="1326246846" sldId="343"/>
        </pc:sldMkLst>
        <pc:spChg chg="mod">
          <ac:chgData name="Caroline Prodger" userId="e4ef2e75-b60b-401b-8ebe-291bdcf405f4" providerId="ADAL" clId="{226AA312-08BA-4A5D-BD3D-A0CACCF946C3}" dt="2022-09-06T13:33:41.756" v="388" actId="1076"/>
          <ac:spMkLst>
            <pc:docMk/>
            <pc:sldMk cId="1326246846" sldId="343"/>
            <ac:spMk id="9" creationId="{4E4F4923-E001-4EC5-BCC2-92B74F533C3B}"/>
          </ac:spMkLst>
        </pc:spChg>
        <pc:picChg chg="mod">
          <ac:chgData name="Caroline Prodger" userId="e4ef2e75-b60b-401b-8ebe-291bdcf405f4" providerId="ADAL" clId="{226AA312-08BA-4A5D-BD3D-A0CACCF946C3}" dt="2022-09-06T13:33:41.020" v="387" actId="1076"/>
          <ac:picMkLst>
            <pc:docMk/>
            <pc:sldMk cId="1326246846" sldId="343"/>
            <ac:picMk id="5" creationId="{0807CF9C-44DD-446D-840D-237718816686}"/>
          </ac:picMkLst>
        </pc:picChg>
      </pc:sldChg>
      <pc:sldMasterChg chg="modSp mod">
        <pc:chgData name="Caroline Prodger" userId="e4ef2e75-b60b-401b-8ebe-291bdcf405f4" providerId="ADAL" clId="{226AA312-08BA-4A5D-BD3D-A0CACCF946C3}" dt="2022-09-06T13:45:14.125" v="931" actId="20577"/>
        <pc:sldMasterMkLst>
          <pc:docMk/>
          <pc:sldMasterMk cId="0" sldId="2147483651"/>
        </pc:sldMasterMkLst>
        <pc:spChg chg="mod">
          <ac:chgData name="Caroline Prodger" userId="e4ef2e75-b60b-401b-8ebe-291bdcf405f4" providerId="ADAL" clId="{226AA312-08BA-4A5D-BD3D-A0CACCF946C3}" dt="2022-09-06T13:45:14.125" v="931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68AAF936-6D46-4C20-865A-17E6368D090A}"/>
    <pc:docChg chg="custSel modSld">
      <pc:chgData name="Caroline Prodger" userId="e4ef2e75-b60b-401b-8ebe-291bdcf405f4" providerId="ADAL" clId="{68AAF936-6D46-4C20-865A-17E6368D090A}" dt="2022-08-25T13:05:57.853" v="70" actId="1076"/>
      <pc:docMkLst>
        <pc:docMk/>
      </pc:docMkLst>
      <pc:sldChg chg="addSp delSp modSp mod">
        <pc:chgData name="Caroline Prodger" userId="e4ef2e75-b60b-401b-8ebe-291bdcf405f4" providerId="ADAL" clId="{68AAF936-6D46-4C20-865A-17E6368D090A}" dt="2022-08-24T12:51:22.378" v="5" actId="1076"/>
        <pc:sldMkLst>
          <pc:docMk/>
          <pc:sldMk cId="0" sldId="328"/>
        </pc:sldMkLst>
        <pc:picChg chg="add mod">
          <ac:chgData name="Caroline Prodger" userId="e4ef2e75-b60b-401b-8ebe-291bdcf405f4" providerId="ADAL" clId="{68AAF936-6D46-4C20-865A-17E6368D090A}" dt="2022-08-24T12:51:22.378" v="5" actId="1076"/>
          <ac:picMkLst>
            <pc:docMk/>
            <pc:sldMk cId="0" sldId="328"/>
            <ac:picMk id="3" creationId="{0E6A9C73-07D5-94F3-88B7-3FAB360EBC03}"/>
          </ac:picMkLst>
        </pc:picChg>
        <pc:picChg chg="del">
          <ac:chgData name="Caroline Prodger" userId="e4ef2e75-b60b-401b-8ebe-291bdcf405f4" providerId="ADAL" clId="{68AAF936-6D46-4C20-865A-17E6368D090A}" dt="2022-08-24T12:50:56.555" v="0" actId="478"/>
          <ac:picMkLst>
            <pc:docMk/>
            <pc:sldMk cId="0" sldId="328"/>
            <ac:picMk id="5" creationId="{07C1CBE6-8F3D-4631-A72F-DF69DE31735D}"/>
          </ac:picMkLst>
        </pc:picChg>
      </pc:sldChg>
      <pc:sldChg chg="modSp mod">
        <pc:chgData name="Caroline Prodger" userId="e4ef2e75-b60b-401b-8ebe-291bdcf405f4" providerId="ADAL" clId="{68AAF936-6D46-4C20-865A-17E6368D090A}" dt="2022-08-24T12:59:44.757" v="10" actId="1076"/>
        <pc:sldMkLst>
          <pc:docMk/>
          <pc:sldMk cId="0" sldId="330"/>
        </pc:sldMkLst>
        <pc:spChg chg="mod">
          <ac:chgData name="Caroline Prodger" userId="e4ef2e75-b60b-401b-8ebe-291bdcf405f4" providerId="ADAL" clId="{68AAF936-6D46-4C20-865A-17E6368D090A}" dt="2022-08-24T12:59:44.757" v="10" actId="1076"/>
          <ac:spMkLst>
            <pc:docMk/>
            <pc:sldMk cId="0" sldId="330"/>
            <ac:spMk id="2" creationId="{60EFD3E8-C5D2-0626-5A49-8387DE725C56}"/>
          </ac:spMkLst>
        </pc:spChg>
      </pc:sldChg>
      <pc:sldChg chg="addSp delSp modSp mod addCm delCm modCm">
        <pc:chgData name="Caroline Prodger" userId="e4ef2e75-b60b-401b-8ebe-291bdcf405f4" providerId="ADAL" clId="{68AAF936-6D46-4C20-865A-17E6368D090A}" dt="2022-08-25T12:59:26.913" v="25"/>
        <pc:sldMkLst>
          <pc:docMk/>
          <pc:sldMk cId="0" sldId="331"/>
        </pc:sldMkLst>
        <pc:picChg chg="del">
          <ac:chgData name="Caroline Prodger" userId="e4ef2e75-b60b-401b-8ebe-291bdcf405f4" providerId="ADAL" clId="{68AAF936-6D46-4C20-865A-17E6368D090A}" dt="2022-08-25T12:58:56.024" v="19" actId="478"/>
          <ac:picMkLst>
            <pc:docMk/>
            <pc:sldMk cId="0" sldId="331"/>
            <ac:picMk id="5" creationId="{A3213B48-6473-49DB-8867-B2280555C772}"/>
          </ac:picMkLst>
        </pc:picChg>
        <pc:picChg chg="add mod modCrop">
          <ac:chgData name="Caroline Prodger" userId="e4ef2e75-b60b-401b-8ebe-291bdcf405f4" providerId="ADAL" clId="{68AAF936-6D46-4C20-865A-17E6368D090A}" dt="2022-08-25T12:59:23.370" v="24" actId="1076"/>
          <ac:picMkLst>
            <pc:docMk/>
            <pc:sldMk cId="0" sldId="331"/>
            <ac:picMk id="6" creationId="{43D368DC-090D-EB08-2389-9A7F6C8F49F9}"/>
          </ac:picMkLst>
        </pc:picChg>
      </pc:sldChg>
      <pc:sldChg chg="addSp delSp modSp mod">
        <pc:chgData name="Caroline Prodger" userId="e4ef2e75-b60b-401b-8ebe-291bdcf405f4" providerId="ADAL" clId="{68AAF936-6D46-4C20-865A-17E6368D090A}" dt="2022-08-25T13:05:57.853" v="70" actId="1076"/>
        <pc:sldMkLst>
          <pc:docMk/>
          <pc:sldMk cId="0" sldId="335"/>
        </pc:sldMkLst>
        <pc:picChg chg="del mod">
          <ac:chgData name="Caroline Prodger" userId="e4ef2e75-b60b-401b-8ebe-291bdcf405f4" providerId="ADAL" clId="{68AAF936-6D46-4C20-865A-17E6368D090A}" dt="2022-08-25T13:03:52.626" v="64" actId="478"/>
          <ac:picMkLst>
            <pc:docMk/>
            <pc:sldMk cId="0" sldId="335"/>
            <ac:picMk id="5" creationId="{03232203-CB26-4660-99FC-65C408A31590}"/>
          </ac:picMkLst>
        </pc:picChg>
        <pc:picChg chg="add mod">
          <ac:chgData name="Caroline Prodger" userId="e4ef2e75-b60b-401b-8ebe-291bdcf405f4" providerId="ADAL" clId="{68AAF936-6D46-4C20-865A-17E6368D090A}" dt="2022-08-25T13:05:57.853" v="70" actId="1076"/>
          <ac:picMkLst>
            <pc:docMk/>
            <pc:sldMk cId="0" sldId="335"/>
            <ac:picMk id="12" creationId="{A8307F30-C4C1-8D71-BAA8-13F71D2D9F50}"/>
          </ac:picMkLst>
        </pc:picChg>
      </pc:sldChg>
      <pc:sldChg chg="addSp delSp modSp mod">
        <pc:chgData name="Caroline Prodger" userId="e4ef2e75-b60b-401b-8ebe-291bdcf405f4" providerId="ADAL" clId="{68AAF936-6D46-4C20-865A-17E6368D090A}" dt="2022-08-25T13:01:06.027" v="62" actId="732"/>
        <pc:sldMkLst>
          <pc:docMk/>
          <pc:sldMk cId="1268249678" sldId="341"/>
        </pc:sldMkLst>
        <pc:spChg chg="mod">
          <ac:chgData name="Caroline Prodger" userId="e4ef2e75-b60b-401b-8ebe-291bdcf405f4" providerId="ADAL" clId="{68AAF936-6D46-4C20-865A-17E6368D090A}" dt="2022-08-25T12:59:48.088" v="45" actId="20577"/>
          <ac:spMkLst>
            <pc:docMk/>
            <pc:sldMk cId="1268249678" sldId="341"/>
            <ac:spMk id="2" creationId="{23132D9B-045D-47E6-8A70-EB7BFC9D8F9B}"/>
          </ac:spMkLst>
        </pc:spChg>
        <pc:spChg chg="add del">
          <ac:chgData name="Caroline Prodger" userId="e4ef2e75-b60b-401b-8ebe-291bdcf405f4" providerId="ADAL" clId="{68AAF936-6D46-4C20-865A-17E6368D090A}" dt="2022-08-25T12:59:56.831" v="47" actId="478"/>
          <ac:spMkLst>
            <pc:docMk/>
            <pc:sldMk cId="1268249678" sldId="341"/>
            <ac:spMk id="5" creationId="{B0C71A96-CF19-8C08-D8FE-D0F195FEE4B1}"/>
          </ac:spMkLst>
        </pc:spChg>
        <pc:spChg chg="add del mod">
          <ac:chgData name="Caroline Prodger" userId="e4ef2e75-b60b-401b-8ebe-291bdcf405f4" providerId="ADAL" clId="{68AAF936-6D46-4C20-865A-17E6368D090A}" dt="2022-08-25T13:00:55.277" v="60" actId="478"/>
          <ac:spMkLst>
            <pc:docMk/>
            <pc:sldMk cId="1268249678" sldId="341"/>
            <ac:spMk id="8" creationId="{FB2C095A-DEFA-5531-CDD2-E339C4CC8CE5}"/>
          </ac:spMkLst>
        </pc:spChg>
        <pc:picChg chg="del mod">
          <ac:chgData name="Caroline Prodger" userId="e4ef2e75-b60b-401b-8ebe-291bdcf405f4" providerId="ADAL" clId="{68AAF936-6D46-4C20-865A-17E6368D090A}" dt="2022-08-25T13:00:47.781" v="58" actId="478"/>
          <ac:picMkLst>
            <pc:docMk/>
            <pc:sldMk cId="1268249678" sldId="341"/>
            <ac:picMk id="4" creationId="{03B37622-9F36-4508-BB79-978D3C2958DC}"/>
          </ac:picMkLst>
        </pc:picChg>
        <pc:picChg chg="add mod modCrop">
          <ac:chgData name="Caroline Prodger" userId="e4ef2e75-b60b-401b-8ebe-291bdcf405f4" providerId="ADAL" clId="{68AAF936-6D46-4C20-865A-17E6368D090A}" dt="2022-08-25T13:01:06.027" v="62" actId="732"/>
          <ac:picMkLst>
            <pc:docMk/>
            <pc:sldMk cId="1268249678" sldId="341"/>
            <ac:picMk id="7" creationId="{85993854-D78B-B467-0819-A3217791F532}"/>
          </ac:picMkLst>
        </pc:picChg>
      </pc:sldChg>
      <pc:sldChg chg="delCm">
        <pc:chgData name="Caroline Prodger" userId="e4ef2e75-b60b-401b-8ebe-291bdcf405f4" providerId="ADAL" clId="{68AAF936-6D46-4C20-865A-17E6368D090A}" dt="2022-08-24T12:59:27.569" v="9" actId="1592"/>
        <pc:sldMkLst>
          <pc:docMk/>
          <pc:sldMk cId="3292470266" sldId="342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Use the ruler function in the draw tab to measure the tyre diameter. This should be set to 3.3 cm giving a scale ratio of 1:10 cm to inches. </a:t>
            </a:r>
          </a:p>
          <a:p>
            <a:r>
              <a:rPr lang="en-GB" dirty="0"/>
              <a:t>To rotate the ruler for measuring click on the ruler and press Shift+F6 then use the mouse (roller) to change the degree. </a:t>
            </a:r>
          </a:p>
          <a:p>
            <a:r>
              <a:rPr lang="en-GB" dirty="0"/>
              <a:t>The width is 20.3 cm which converts to 203 inches. </a:t>
            </a:r>
          </a:p>
          <a:p>
            <a:r>
              <a:rPr lang="en-GB" dirty="0"/>
              <a:t>The height is 7.8 cm which convers to 78 inches. </a:t>
            </a:r>
          </a:p>
          <a:p>
            <a:r>
              <a:rPr lang="en-GB" dirty="0"/>
              <a:t>Converting this to metres 1 inch = 2.54 cm (students may need to look this up or class discussion). </a:t>
            </a:r>
          </a:p>
          <a:p>
            <a:r>
              <a:rPr lang="en-GB" dirty="0"/>
              <a:t>Length = 203 x 2.54 = 515.62 cm = 5.16m</a:t>
            </a:r>
          </a:p>
          <a:p>
            <a:r>
              <a:rPr lang="en-GB" dirty="0"/>
              <a:t>Height = 78 x 2.54 = 198.12 cm = 1.98m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53207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 activity using the Google map of London and calculating areas, distances and </a:t>
            </a:r>
            <a:r>
              <a:rPr lang="en-US"/>
              <a:t>walking times is </a:t>
            </a:r>
            <a:r>
              <a:rPr lang="en-US" dirty="0"/>
              <a:t>included in Worksheet 4.2.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1206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10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>
                <a:solidFill>
                  <a:schemeClr val="tx1"/>
                </a:solidFill>
              </a:rPr>
            </a:br>
            <a:r>
              <a:rPr lang="en-GB" sz="1400" b="1" baseline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Essential mathematics for engineering and manufacturing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4: Calculating with scale and ratio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72525" y="6005640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Scale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Why are scales useful in engineering? </a:t>
            </a:r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Diagram, engineering drawing&#10;&#10;Description automatically generated">
            <a:extLst>
              <a:ext uri="{FF2B5EF4-FFF2-40B4-BE49-F238E27FC236}">
                <a16:creationId xmlns:a16="http://schemas.microsoft.com/office/drawing/2014/main" id="{0E6A9C73-07D5-94F3-88B7-3FAB360EBC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633" y="2171241"/>
            <a:ext cx="5645150" cy="317475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Working with scale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9424"/>
            <a:ext cx="6995975" cy="382589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Below is a scale drawing of a car. 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diameter of a </a:t>
            </a: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tyre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on the real car is 33 inches. </a:t>
            </a:r>
          </a:p>
          <a:p>
            <a:endParaRPr lang="en-US" dirty="0"/>
          </a:p>
        </p:txBody>
      </p:sp>
      <p:pic>
        <p:nvPicPr>
          <p:cNvPr id="6" name="Picture 5" descr="A yellow car with a white background&#10;&#10;Description automatically generated with medium confidence">
            <a:extLst>
              <a:ext uri="{FF2B5EF4-FFF2-40B4-BE49-F238E27FC236}">
                <a16:creationId xmlns:a16="http://schemas.microsoft.com/office/drawing/2014/main" id="{43D368DC-090D-EB08-2389-9A7F6C8F49F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957" b="17265"/>
          <a:stretch/>
        </p:blipFill>
        <p:spPr>
          <a:xfrm>
            <a:off x="1938478" y="3146322"/>
            <a:ext cx="5267043" cy="185829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132D9B-045D-47E6-8A70-EB7BFC9D8F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Working with scale: an example </a:t>
            </a:r>
          </a:p>
        </p:txBody>
      </p:sp>
      <p:pic>
        <p:nvPicPr>
          <p:cNvPr id="7" name="Picture 6" descr="A yellow car with a white background&#10;&#10;Description automatically generated with medium confidence">
            <a:extLst>
              <a:ext uri="{FF2B5EF4-FFF2-40B4-BE49-F238E27FC236}">
                <a16:creationId xmlns:a16="http://schemas.microsoft.com/office/drawing/2014/main" id="{85993854-D78B-B467-0819-A3217791F53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0045"/>
          <a:stretch/>
        </p:blipFill>
        <p:spPr>
          <a:xfrm>
            <a:off x="127120" y="1973586"/>
            <a:ext cx="8889759" cy="399459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AEC7330-FE86-D440-28B3-3D40FAC927E2}"/>
              </a:ext>
            </a:extLst>
          </p:cNvPr>
          <p:cNvSpPr txBox="1"/>
          <p:nvPr/>
        </p:nvSpPr>
        <p:spPr>
          <a:xfrm>
            <a:off x="368710" y="1596273"/>
            <a:ext cx="831809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To find the ratio, m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easure the wheel diameter on the drawing.</a:t>
            </a:r>
          </a:p>
          <a:p>
            <a:r>
              <a:rPr lang="en-US" dirty="0"/>
              <a:t>If the drawing gives a measurement of 3.3 cm, and the real car’s wheel diameter is 33 inches, the scale ratio is 1cm to 10 inches.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How would you find the height and width of the car? Give your answer in </a:t>
            </a: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metres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, correct to the nearest </a:t>
            </a: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centimetre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2682496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807CF9C-44DD-446D-840D-2377188166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7008"/>
            <a:ext cx="9144000" cy="478019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0EFD3E8-C5D2-0626-5A49-8387DE725C56}"/>
              </a:ext>
            </a:extLst>
          </p:cNvPr>
          <p:cNvSpPr/>
          <p:nvPr/>
        </p:nvSpPr>
        <p:spPr>
          <a:xfrm>
            <a:off x="350730" y="5977503"/>
            <a:ext cx="1900238" cy="51435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400" dirty="0">
                <a:solidFill>
                  <a:schemeClr val="tx1"/>
                </a:solidFill>
              </a:rPr>
              <a:t>Scale :</a:t>
            </a:r>
          </a:p>
          <a:p>
            <a:pPr algn="ctr"/>
            <a:r>
              <a:rPr lang="en-GB" sz="1400" dirty="0">
                <a:solidFill>
                  <a:schemeClr val="tx1"/>
                </a:solidFill>
              </a:rPr>
              <a:t>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148B81B-A742-7A17-8A30-C996623E1841}"/>
              </a:ext>
            </a:extLst>
          </p:cNvPr>
          <p:cNvCxnSpPr/>
          <p:nvPr/>
        </p:nvCxnSpPr>
        <p:spPr>
          <a:xfrm>
            <a:off x="447839" y="6359163"/>
            <a:ext cx="62388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DCE8469A-0F52-B92F-8A74-B524983CA81A}"/>
              </a:ext>
            </a:extLst>
          </p:cNvPr>
          <p:cNvSpPr txBox="1"/>
          <p:nvPr/>
        </p:nvSpPr>
        <p:spPr>
          <a:xfrm>
            <a:off x="1096529" y="6234678"/>
            <a:ext cx="55006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" dirty="0"/>
              <a:t>200m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CECC3-93FD-4637-BBC9-CD5EB03E62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Scales and maps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25AD2F-CE26-407E-87AC-B27F3BC9C7F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We use scale to calculate distance on maps. </a:t>
            </a:r>
          </a:p>
          <a:p>
            <a:r>
              <a:rPr lang="en-GB" dirty="0"/>
              <a:t>The screen shot of the Google map of London can be used, alongside the map scale, to estimate: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 area of locations on a map (for example, St James’s Park)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the distance between locations (for example, Charing Cross tube station and Buckingham Palace), the length of roads or size of other features.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If an average walking speed is estimated at 1.4 m/s, scale maps can also be used to calculate the time taken to walk between points on a map.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24702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Calculating with ratio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A ratio shows how a quantity can be shared into 2 or more pieces. </a:t>
            </a:r>
          </a:p>
          <a:p>
            <a:r>
              <a:rPr lang="en-US" dirty="0"/>
              <a:t>The pieces may not be the same size; the quantity can be split depending on the ratio needed.</a:t>
            </a:r>
          </a:p>
          <a:p>
            <a:r>
              <a:rPr lang="en-US" dirty="0"/>
              <a:t>To identify a ratio, look for the ‘ : ’ symbol between the numbers.</a:t>
            </a:r>
          </a:p>
          <a:p>
            <a:r>
              <a:rPr lang="en-US" b="1" dirty="0"/>
              <a:t>Example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The </a:t>
            </a:r>
            <a:r>
              <a:rPr lang="en-US" dirty="0" err="1"/>
              <a:t>colour</a:t>
            </a:r>
            <a:r>
              <a:rPr lang="en-US" dirty="0"/>
              <a:t> ‘pure pink’ is made by mixing bright red with white in the ratio 1 : 1. </a:t>
            </a:r>
          </a:p>
          <a:p>
            <a:r>
              <a:rPr lang="en-US" dirty="0"/>
              <a:t>This means that the same amount of red and white is used to produce ‘pure pink’. </a:t>
            </a:r>
          </a:p>
          <a:p>
            <a:r>
              <a:rPr lang="en-US" dirty="0"/>
              <a:t>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 1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1566178"/>
          </a:xfrm>
        </p:spPr>
        <p:txBody>
          <a:bodyPr/>
          <a:lstStyle/>
          <a:p>
            <a:r>
              <a:rPr lang="en-US" dirty="0"/>
              <a:t>Baby blue paint is made by mixing white, ultramarine blue and yellow in the ratio 2 : 4 : 1. </a:t>
            </a:r>
          </a:p>
          <a:p>
            <a:r>
              <a:rPr lang="en-US" dirty="0"/>
              <a:t>How much white paint is needed to produce 35 </a:t>
            </a:r>
            <a:r>
              <a:rPr lang="en-US" dirty="0" err="1"/>
              <a:t>litres</a:t>
            </a:r>
            <a:r>
              <a:rPr lang="en-US" dirty="0"/>
              <a:t> of baby blue paint? </a:t>
            </a:r>
          </a:p>
          <a:p>
            <a:endParaRPr lang="en-US" dirty="0"/>
          </a:p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D251C785-3E97-42BF-86BD-BA446DDD2BE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-703153" y="4036406"/>
                <a:ext cx="8229600" cy="15661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>
                <a:lvl1pPr marL="0" indent="0" algn="l" rtl="0" eaLnBrk="0" fontAlgn="base" hangingPunct="0">
                  <a:lnSpc>
                    <a:spcPts val="2400"/>
                  </a:lnSpc>
                  <a:spcBef>
                    <a:spcPts val="1000"/>
                  </a:spcBef>
                  <a:spcAft>
                    <a:spcPts val="1000"/>
                  </a:spcAft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1pPr>
                <a:lvl2pPr marL="215900" indent="-215900" algn="l" rtl="0" eaLnBrk="0" fontAlgn="base" hangingPunct="0">
                  <a:lnSpc>
                    <a:spcPts val="24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2pPr>
                <a:lvl3pPr marL="0" indent="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Font typeface="Lucida Grande" pitchFamily="-105" charset="0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3pPr>
                <a:lvl4pPr marL="215900" indent="-21590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4pPr>
                <a:lvl5pPr marL="431800" indent="-215900" algn="l" rtl="0" eaLnBrk="0" fontAlgn="base" hangingPunct="0">
                  <a:lnSpc>
                    <a:spcPts val="2000"/>
                  </a:lnSpc>
                  <a:spcBef>
                    <a:spcPct val="0"/>
                  </a:spcBef>
                  <a:spcAft>
                    <a:spcPts val="500"/>
                  </a:spcAft>
                  <a:buFont typeface="Arial" pitchFamily="-105" charset="0"/>
                  <a:buChar char="–"/>
                  <a:defRPr lang="en-US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5pPr>
                <a:lvl6pPr marL="457200" indent="-4572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6pPr>
                <a:lvl7pPr marL="29718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30613"/>
                  </a:buClr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7pPr>
                <a:lvl8pPr marL="34290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8pPr>
                <a:lvl9pPr marL="38862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0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kern="0" smtClean="0">
                          <a:latin typeface="Cambria Math" panose="02040503050406030204" pitchFamily="18" charset="0"/>
                        </a:rPr>
                        <m:t>35</m:t>
                      </m:r>
                      <m:r>
                        <a:rPr lang="en-GB" b="0" i="1" kern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÷7=5</m:t>
                      </m:r>
                    </m:oMath>
                  </m:oMathPara>
                </a14:m>
                <a:endParaRPr lang="en-US" kern="0" dirty="0"/>
              </a:p>
              <a:p>
                <a:endParaRPr lang="en-US" kern="0" dirty="0"/>
              </a:p>
            </p:txBody>
          </p:sp>
        </mc:Choice>
        <mc:Fallback xmlns="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D251C785-3E97-42BF-86BD-BA446DDD2B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-703153" y="4036406"/>
                <a:ext cx="8229600" cy="156617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864C2368-DE1E-425D-8137-7B3A90984D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5038138"/>
              </p:ext>
            </p:extLst>
          </p:nvPr>
        </p:nvGraphicFramePr>
        <p:xfrm>
          <a:off x="491904" y="3071891"/>
          <a:ext cx="5284208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1918">
                  <a:extLst>
                    <a:ext uri="{9D8B030D-6E8A-4147-A177-3AD203B41FA5}">
                      <a16:colId xmlns:a16="http://schemas.microsoft.com/office/drawing/2014/main" val="2863385402"/>
                    </a:ext>
                  </a:extLst>
                </a:gridCol>
                <a:gridCol w="2082297">
                  <a:extLst>
                    <a:ext uri="{9D8B030D-6E8A-4147-A177-3AD203B41FA5}">
                      <a16:colId xmlns:a16="http://schemas.microsoft.com/office/drawing/2014/main" val="2375488556"/>
                    </a:ext>
                  </a:extLst>
                </a:gridCol>
                <a:gridCol w="1077362">
                  <a:extLst>
                    <a:ext uri="{9D8B030D-6E8A-4147-A177-3AD203B41FA5}">
                      <a16:colId xmlns:a16="http://schemas.microsoft.com/office/drawing/2014/main" val="927440863"/>
                    </a:ext>
                  </a:extLst>
                </a:gridCol>
                <a:gridCol w="1122631">
                  <a:extLst>
                    <a:ext uri="{9D8B030D-6E8A-4147-A177-3AD203B41FA5}">
                      <a16:colId xmlns:a16="http://schemas.microsoft.com/office/drawing/2014/main" val="24819467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 dirty="0"/>
                        <a:t>White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/>
                        <a:t>Ultramarine blue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/>
                        <a:t>Yellow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/>
                        <a:t>Total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567197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23092079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8D4097AD-CC1A-4298-B4EC-5622197A94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3433832"/>
              </p:ext>
            </p:extLst>
          </p:nvPr>
        </p:nvGraphicFramePr>
        <p:xfrm>
          <a:off x="454181" y="4609471"/>
          <a:ext cx="5284208" cy="1112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1918">
                  <a:extLst>
                    <a:ext uri="{9D8B030D-6E8A-4147-A177-3AD203B41FA5}">
                      <a16:colId xmlns:a16="http://schemas.microsoft.com/office/drawing/2014/main" val="2863385402"/>
                    </a:ext>
                  </a:extLst>
                </a:gridCol>
                <a:gridCol w="2082297">
                  <a:extLst>
                    <a:ext uri="{9D8B030D-6E8A-4147-A177-3AD203B41FA5}">
                      <a16:colId xmlns:a16="http://schemas.microsoft.com/office/drawing/2014/main" val="2375488556"/>
                    </a:ext>
                  </a:extLst>
                </a:gridCol>
                <a:gridCol w="1077362">
                  <a:extLst>
                    <a:ext uri="{9D8B030D-6E8A-4147-A177-3AD203B41FA5}">
                      <a16:colId xmlns:a16="http://schemas.microsoft.com/office/drawing/2014/main" val="927440863"/>
                    </a:ext>
                  </a:extLst>
                </a:gridCol>
                <a:gridCol w="1122631">
                  <a:extLst>
                    <a:ext uri="{9D8B030D-6E8A-4147-A177-3AD203B41FA5}">
                      <a16:colId xmlns:a16="http://schemas.microsoft.com/office/drawing/2014/main" val="24819467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b="1" dirty="0"/>
                        <a:t>White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/>
                        <a:t>Ultramarine blue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/>
                        <a:t>Yellow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dirty="0"/>
                        <a:t>Total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567197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230920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20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35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51898660"/>
                  </a:ext>
                </a:extLst>
              </a:tr>
            </a:tbl>
          </a:graphicData>
        </a:graphic>
      </p:graphicFrame>
      <p:sp>
        <p:nvSpPr>
          <p:cNvPr id="9" name="Arrow: Curved Left 8">
            <a:extLst>
              <a:ext uri="{FF2B5EF4-FFF2-40B4-BE49-F238E27FC236}">
                <a16:creationId xmlns:a16="http://schemas.microsoft.com/office/drawing/2014/main" id="{D90B521C-B637-461B-990B-4231B7C67DD0}"/>
              </a:ext>
            </a:extLst>
          </p:cNvPr>
          <p:cNvSpPr/>
          <p:nvPr/>
        </p:nvSpPr>
        <p:spPr>
          <a:xfrm>
            <a:off x="5785164" y="5133315"/>
            <a:ext cx="126749" cy="452673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20CE9087-60B2-47C5-906B-3DB8AC74A55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092858" y="5166580"/>
                <a:ext cx="8229600" cy="15661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>
                <a:lvl1pPr marL="0" indent="0" algn="l" rtl="0" eaLnBrk="0" fontAlgn="base" hangingPunct="0">
                  <a:lnSpc>
                    <a:spcPts val="2400"/>
                  </a:lnSpc>
                  <a:spcBef>
                    <a:spcPts val="1000"/>
                  </a:spcBef>
                  <a:spcAft>
                    <a:spcPts val="1000"/>
                  </a:spcAft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1pPr>
                <a:lvl2pPr marL="215900" indent="-215900" algn="l" rtl="0" eaLnBrk="0" fontAlgn="base" hangingPunct="0">
                  <a:lnSpc>
                    <a:spcPts val="24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2pPr>
                <a:lvl3pPr marL="0" indent="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Font typeface="Lucida Grande" pitchFamily="-105" charset="0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3pPr>
                <a:lvl4pPr marL="215900" indent="-21590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4pPr>
                <a:lvl5pPr marL="431800" indent="-215900" algn="l" rtl="0" eaLnBrk="0" fontAlgn="base" hangingPunct="0">
                  <a:lnSpc>
                    <a:spcPts val="2000"/>
                  </a:lnSpc>
                  <a:spcBef>
                    <a:spcPct val="0"/>
                  </a:spcBef>
                  <a:spcAft>
                    <a:spcPts val="500"/>
                  </a:spcAft>
                  <a:buFont typeface="Arial" pitchFamily="-105" charset="0"/>
                  <a:buChar char="–"/>
                  <a:defRPr lang="en-US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5pPr>
                <a:lvl6pPr marL="457200" indent="-4572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6pPr>
                <a:lvl7pPr marL="29718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30613"/>
                  </a:buClr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7pPr>
                <a:lvl8pPr marL="34290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8pPr>
                <a:lvl9pPr marL="38862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0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kern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×5</m:t>
                      </m:r>
                    </m:oMath>
                  </m:oMathPara>
                </a14:m>
                <a:endParaRPr lang="en-US" kern="0" dirty="0"/>
              </a:p>
            </p:txBody>
          </p:sp>
        </mc:Choice>
        <mc:Fallback xmlns="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20CE9087-60B2-47C5-906B-3DB8AC74A5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092858" y="5166580"/>
                <a:ext cx="8229600" cy="156617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Oval 3">
            <a:extLst>
              <a:ext uri="{FF2B5EF4-FFF2-40B4-BE49-F238E27FC236}">
                <a16:creationId xmlns:a16="http://schemas.microsoft.com/office/drawing/2014/main" id="{0474D4CB-4476-510F-D7F1-E2ED8671EB82}"/>
              </a:ext>
            </a:extLst>
          </p:cNvPr>
          <p:cNvSpPr/>
          <p:nvPr/>
        </p:nvSpPr>
        <p:spPr>
          <a:xfrm>
            <a:off x="307818" y="5251010"/>
            <a:ext cx="1321806" cy="6065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Picture 11" descr="A picture containing table, different, several, colorful&#10;&#10;Description automatically generated">
            <a:extLst>
              <a:ext uri="{FF2B5EF4-FFF2-40B4-BE49-F238E27FC236}">
                <a16:creationId xmlns:a16="http://schemas.microsoft.com/office/drawing/2014/main" id="{A8307F30-C4C1-8D71-BAA8-13F71D2D9F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1614" y="3270313"/>
            <a:ext cx="2344578" cy="15661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1557125"/>
              </a:xfrm>
            </p:spPr>
            <p:txBody>
              <a:bodyPr/>
              <a:lstStyle/>
              <a:p>
                <a:r>
                  <a:rPr lang="en-US" dirty="0"/>
                  <a:t>A block of wood is to be cut into 3 pieces in the ratio 4 : 6 : 5. </a:t>
                </a:r>
              </a:p>
              <a:p>
                <a:r>
                  <a:rPr lang="en-US" dirty="0"/>
                  <a:t>The piece of wood is 3 m long. </a:t>
                </a:r>
              </a:p>
              <a:p>
                <a:r>
                  <a:rPr lang="en-US" dirty="0"/>
                  <a:t>How long is each piece when cut?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4+6+5=15</m:t>
                      </m:r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÷15=0.2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1557125"/>
              </a:xfrm>
              <a:blipFill>
                <a:blip r:embed="rId2"/>
                <a:stretch>
                  <a:fillRect l="-1852" t="-4706" b="-439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255C49C3-3E65-49F4-94DB-5A9CA2025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6912583"/>
              </p:ext>
            </p:extLst>
          </p:nvPr>
        </p:nvGraphicFramePr>
        <p:xfrm>
          <a:off x="1397252" y="4393697"/>
          <a:ext cx="6096000" cy="741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1217985127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3571270159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416091164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8038345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554195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  0.8 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1 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 1.2 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3 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26371832"/>
                  </a:ext>
                </a:extLst>
              </a:tr>
            </a:tbl>
          </a:graphicData>
        </a:graphic>
      </p:graphicFrame>
      <p:sp>
        <p:nvSpPr>
          <p:cNvPr id="6" name="Arrow: Curved Left 5">
            <a:extLst>
              <a:ext uri="{FF2B5EF4-FFF2-40B4-BE49-F238E27FC236}">
                <a16:creationId xmlns:a16="http://schemas.microsoft.com/office/drawing/2014/main" id="{7BBBF33E-A535-43EE-A78B-4F3B2593B438}"/>
              </a:ext>
            </a:extLst>
          </p:cNvPr>
          <p:cNvSpPr/>
          <p:nvPr/>
        </p:nvSpPr>
        <p:spPr>
          <a:xfrm>
            <a:off x="7623018" y="4463358"/>
            <a:ext cx="172016" cy="579422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E019B21F-CC4F-4FAB-8635-1A5B92FB357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7715061" y="4605265"/>
                <a:ext cx="831411" cy="3741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>
                <a:lvl1pPr marL="0" indent="0" algn="l" rtl="0" eaLnBrk="0" fontAlgn="base" hangingPunct="0">
                  <a:lnSpc>
                    <a:spcPts val="2400"/>
                  </a:lnSpc>
                  <a:spcBef>
                    <a:spcPts val="1000"/>
                  </a:spcBef>
                  <a:spcAft>
                    <a:spcPts val="1000"/>
                  </a:spcAft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1pPr>
                <a:lvl2pPr marL="215900" indent="-215900" algn="l" rtl="0" eaLnBrk="0" fontAlgn="base" hangingPunct="0">
                  <a:lnSpc>
                    <a:spcPts val="24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2pPr>
                <a:lvl3pPr marL="0" indent="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Font typeface="Lucida Grande" pitchFamily="-105" charset="0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3pPr>
                <a:lvl4pPr marL="215900" indent="-21590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4pPr>
                <a:lvl5pPr marL="431800" indent="-215900" algn="l" rtl="0" eaLnBrk="0" fontAlgn="base" hangingPunct="0">
                  <a:lnSpc>
                    <a:spcPts val="2000"/>
                  </a:lnSpc>
                  <a:spcBef>
                    <a:spcPct val="0"/>
                  </a:spcBef>
                  <a:spcAft>
                    <a:spcPts val="500"/>
                  </a:spcAft>
                  <a:buFont typeface="Arial" pitchFamily="-105" charset="0"/>
                  <a:buChar char="–"/>
                  <a:defRPr lang="en-US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5pPr>
                <a:lvl6pPr marL="457200" indent="-4572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6pPr>
                <a:lvl7pPr marL="29718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30613"/>
                  </a:buClr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7pPr>
                <a:lvl8pPr marL="34290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8pPr>
                <a:lvl9pPr marL="38862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0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kern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×0.2</m:t>
                      </m:r>
                    </m:oMath>
                  </m:oMathPara>
                </a14:m>
                <a:endParaRPr lang="en-US" kern="0" dirty="0"/>
              </a:p>
            </p:txBody>
          </p:sp>
        </mc:Choice>
        <mc:Fallback xmlns=""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E019B21F-CC4F-4FAB-8635-1A5B92FB35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715061" y="4605265"/>
                <a:ext cx="831411" cy="37414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633</Words>
  <Application>Microsoft Office PowerPoint</Application>
  <PresentationFormat>On-screen Show (4:3)</PresentationFormat>
  <Paragraphs>85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Cambria Math</vt:lpstr>
      <vt:lpstr>Lucida Grande</vt:lpstr>
      <vt:lpstr>Times New Roman</vt:lpstr>
      <vt:lpstr>Default Design</vt:lpstr>
      <vt:lpstr>PowerPoint 4: Calculating with scale and ratio </vt:lpstr>
      <vt:lpstr>Scale </vt:lpstr>
      <vt:lpstr>Working with scale </vt:lpstr>
      <vt:lpstr>Working with scale: an example </vt:lpstr>
      <vt:lpstr>PowerPoint Presentation</vt:lpstr>
      <vt:lpstr>Scales and maps</vt:lpstr>
      <vt:lpstr>Calculating with ratio</vt:lpstr>
      <vt:lpstr>Example 1 </vt:lpstr>
      <vt:lpstr>Example 2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29</cp:revision>
  <dcterms:created xsi:type="dcterms:W3CDTF">2013-05-28T00:38:54Z</dcterms:created>
  <dcterms:modified xsi:type="dcterms:W3CDTF">2022-09-07T09:51:49Z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