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2"/>
  </p:notesMasterIdLst>
  <p:handoutMasterIdLst>
    <p:handoutMasterId r:id="rId13"/>
  </p:handoutMasterIdLst>
  <p:sldIdLst>
    <p:sldId id="256" r:id="rId5"/>
    <p:sldId id="328" r:id="rId6"/>
    <p:sldId id="331" r:id="rId7"/>
    <p:sldId id="334" r:id="rId8"/>
    <p:sldId id="335" r:id="rId9"/>
    <p:sldId id="336" r:id="rId10"/>
    <p:sldId id="267" r:id="rId11"/>
  </p:sldIdLst>
  <p:sldSz cx="9144000" cy="6858000" type="screen4x3"/>
  <p:notesSz cx="6858000" cy="9144000"/>
  <p:custDataLst>
    <p:tags r:id="rId1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44"/>
    <p:restoredTop sz="86395"/>
  </p:normalViewPr>
  <p:slideViewPr>
    <p:cSldViewPr showGuides="1">
      <p:cViewPr varScale="1">
        <p:scale>
          <a:sx n="57" d="100"/>
          <a:sy n="57" d="100"/>
        </p:scale>
        <p:origin x="836"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94078AEA-D40A-43FA-BE9D-CFA698D16F61}"/>
    <pc:docChg chg="modSld">
      <pc:chgData name="Caroline Prodger" userId="e4ef2e75-b60b-401b-8ebe-291bdcf405f4" providerId="ADAL" clId="{94078AEA-D40A-43FA-BE9D-CFA698D16F61}" dt="2022-09-06T09:35:24.436" v="34" actId="20577"/>
      <pc:docMkLst>
        <pc:docMk/>
      </pc:docMkLst>
      <pc:sldChg chg="modSp mod">
        <pc:chgData name="Caroline Prodger" userId="e4ef2e75-b60b-401b-8ebe-291bdcf405f4" providerId="ADAL" clId="{94078AEA-D40A-43FA-BE9D-CFA698D16F61}" dt="2022-09-06T09:35:24.436" v="34" actId="20577"/>
        <pc:sldMkLst>
          <pc:docMk/>
          <pc:sldMk cId="0" sldId="336"/>
        </pc:sldMkLst>
        <pc:spChg chg="mod">
          <ac:chgData name="Caroline Prodger" userId="e4ef2e75-b60b-401b-8ebe-291bdcf405f4" providerId="ADAL" clId="{94078AEA-D40A-43FA-BE9D-CFA698D16F61}" dt="2022-09-06T09:35:24.436" v="34" actId="20577"/>
          <ac:spMkLst>
            <pc:docMk/>
            <pc:sldMk cId="0" sldId="336"/>
            <ac:spMk id="2" creationId="{00000000-0000-0000-0000-000000000000}"/>
          </ac:spMkLst>
        </pc:spChg>
      </pc:sldChg>
    </pc:docChg>
  </pc:docChgLst>
  <pc:docChgLst>
    <pc:chgData name="Caroline Prodger" userId="e4ef2e75-b60b-401b-8ebe-291bdcf405f4" providerId="ADAL" clId="{8201901B-3E23-4A4C-8B68-3E0896A1ACC9}"/>
    <pc:docChg chg="custSel modSld">
      <pc:chgData name="Caroline Prodger" userId="e4ef2e75-b60b-401b-8ebe-291bdcf405f4" providerId="ADAL" clId="{8201901B-3E23-4A4C-8B68-3E0896A1ACC9}" dt="2022-08-24T22:00:10.906" v="5" actId="1076"/>
      <pc:docMkLst>
        <pc:docMk/>
      </pc:docMkLst>
      <pc:sldChg chg="addSp delSp modSp mod">
        <pc:chgData name="Caroline Prodger" userId="e4ef2e75-b60b-401b-8ebe-291bdcf405f4" providerId="ADAL" clId="{8201901B-3E23-4A4C-8B68-3E0896A1ACC9}" dt="2022-08-24T22:00:10.906" v="5" actId="1076"/>
        <pc:sldMkLst>
          <pc:docMk/>
          <pc:sldMk cId="0" sldId="328"/>
        </pc:sldMkLst>
        <pc:picChg chg="del">
          <ac:chgData name="Caroline Prodger" userId="e4ef2e75-b60b-401b-8ebe-291bdcf405f4" providerId="ADAL" clId="{8201901B-3E23-4A4C-8B68-3E0896A1ACC9}" dt="2022-08-24T21:59:45.332" v="0" actId="478"/>
          <ac:picMkLst>
            <pc:docMk/>
            <pc:sldMk cId="0" sldId="328"/>
            <ac:picMk id="3" creationId="{5B6F378F-3CC0-4DB1-B801-E48CC6D6B60D}"/>
          </ac:picMkLst>
        </pc:picChg>
        <pc:picChg chg="add mod">
          <ac:chgData name="Caroline Prodger" userId="e4ef2e75-b60b-401b-8ebe-291bdcf405f4" providerId="ADAL" clId="{8201901B-3E23-4A4C-8B68-3E0896A1ACC9}" dt="2022-08-24T22:00:10.906" v="5" actId="1076"/>
          <ac:picMkLst>
            <pc:docMk/>
            <pc:sldMk cId="0" sldId="328"/>
            <ac:picMk id="4" creationId="{08ACA912-C054-377C-B8E5-CFB49E405088}"/>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9/7/2022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Emphasise here that not all matrices can be added/subtracted or multiplied. They need to be compatible with each other, which means having suitable numbers of rows and columns. </a:t>
            </a:r>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928377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Take your time going through this slide. Ensure that students know the patterns. </a:t>
            </a:r>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31568422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Use this slide to enable students to see which matrices can and which cannot be multiplied. </a:t>
            </a:r>
          </a:p>
          <a:p>
            <a:r>
              <a:rPr lang="en-GB" dirty="0"/>
              <a:t>See Student/Tutor Worksheet 22 for ideas for exploration. </a:t>
            </a:r>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26112356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7</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6050001"/>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209743"/>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4. Essential mathematics for engineering and manufacturing </a:t>
            </a:r>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22: Matrices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What are matrices for?</a:t>
            </a:r>
          </a:p>
        </p:txBody>
      </p:sp>
      <p:sp>
        <p:nvSpPr>
          <p:cNvPr id="3075" name="Content Placeholder 2"/>
          <p:cNvSpPr>
            <a:spLocks noGrp="1"/>
          </p:cNvSpPr>
          <p:nvPr>
            <p:ph sz="quarter" idx="10"/>
          </p:nvPr>
        </p:nvSpPr>
        <p:spPr>
          <a:xfrm>
            <a:off x="457200" y="1512000"/>
            <a:ext cx="8229600" cy="692864"/>
          </a:xfrm>
        </p:spPr>
        <p:txBody>
          <a:bodyPr/>
          <a:lstStyle/>
          <a:p>
            <a:pPr marL="0" indent="0"/>
            <a:r>
              <a:rPr lang="en-GB" dirty="0">
                <a:ea typeface="ＭＳ Ｐゴシック" pitchFamily="-105" charset="-128"/>
                <a:cs typeface="ＭＳ Ｐゴシック" pitchFamily="-105" charset="-128"/>
              </a:rPr>
              <a:t>A matrix is defined as a rectangular array of algebraic or numerical elements.</a:t>
            </a:r>
          </a:p>
          <a:p>
            <a:pPr marL="0" indent="0"/>
            <a:endParaRPr lang="en-US" sz="1000" dirty="0">
              <a:ea typeface="ＭＳ Ｐゴシック" pitchFamily="-105" charset="-128"/>
              <a:cs typeface="ＭＳ Ｐゴシック" pitchFamily="-105" charset="-128"/>
            </a:endParaRPr>
          </a:p>
        </p:txBody>
      </p:sp>
      <p:sp>
        <p:nvSpPr>
          <p:cNvPr id="6" name="Content Placeholder 2">
            <a:extLst>
              <a:ext uri="{FF2B5EF4-FFF2-40B4-BE49-F238E27FC236}">
                <a16:creationId xmlns:a16="http://schemas.microsoft.com/office/drawing/2014/main" id="{1701F073-4385-4E1C-A20C-2D22029790BE}"/>
              </a:ext>
            </a:extLst>
          </p:cNvPr>
          <p:cNvSpPr txBox="1">
            <a:spLocks/>
          </p:cNvSpPr>
          <p:nvPr/>
        </p:nvSpPr>
        <p:spPr bwMode="auto">
          <a:xfrm>
            <a:off x="395536" y="2564904"/>
            <a:ext cx="4176464" cy="374441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kern="0" dirty="0">
                <a:ea typeface="ＭＳ Ｐゴシック" pitchFamily="-105" charset="-128"/>
                <a:cs typeface="ＭＳ Ｐゴシック" pitchFamily="-105" charset="-128"/>
              </a:rPr>
              <a:t>They are particularly useful in engineering as they can contain a lot of data in one space and in a form that makes computer calculations quick and efficient.</a:t>
            </a:r>
          </a:p>
          <a:p>
            <a:r>
              <a:rPr lang="en-GB" kern="0" dirty="0">
                <a:ea typeface="ＭＳ Ｐゴシック" pitchFamily="-105" charset="-128"/>
                <a:cs typeface="ＭＳ Ｐゴシック" pitchFamily="-105" charset="-128"/>
              </a:rPr>
              <a:t>In structural engineering, they are used to calculate acceleration, velocity, displacement and drifts of structures while simulating vibrations (such as earthquakes).  </a:t>
            </a:r>
          </a:p>
          <a:p>
            <a:endParaRPr lang="en-GB" sz="1000" kern="0" dirty="0">
              <a:ea typeface="ＭＳ Ｐゴシック" pitchFamily="-105" charset="-128"/>
              <a:cs typeface="ＭＳ Ｐゴシック" pitchFamily="-105" charset="-128"/>
            </a:endParaRPr>
          </a:p>
        </p:txBody>
      </p:sp>
      <p:pic>
        <p:nvPicPr>
          <p:cNvPr id="4" name="Picture 3" descr="A picture containing text&#10;&#10;Description automatically generated">
            <a:extLst>
              <a:ext uri="{FF2B5EF4-FFF2-40B4-BE49-F238E27FC236}">
                <a16:creationId xmlns:a16="http://schemas.microsoft.com/office/drawing/2014/main" id="{08ACA912-C054-377C-B8E5-CFB49E405088}"/>
              </a:ext>
            </a:extLst>
          </p:cNvPr>
          <p:cNvPicPr>
            <a:picLocks noChangeAspect="1"/>
          </p:cNvPicPr>
          <p:nvPr/>
        </p:nvPicPr>
        <p:blipFill>
          <a:blip r:embed="rId2"/>
          <a:stretch>
            <a:fillRect/>
          </a:stretch>
        </p:blipFill>
        <p:spPr>
          <a:xfrm>
            <a:off x="4849698" y="2564904"/>
            <a:ext cx="3837102" cy="260374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3896A3C-03F1-4628-A3E0-3D125D3E9449}"/>
              </a:ext>
            </a:extLst>
          </p:cNvPr>
          <p:cNvSpPr/>
          <p:nvPr/>
        </p:nvSpPr>
        <p:spPr>
          <a:xfrm>
            <a:off x="3275856" y="3789040"/>
            <a:ext cx="2664296" cy="108012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p:txBody>
          <a:bodyPr/>
          <a:lstStyle/>
          <a:p>
            <a:r>
              <a:rPr lang="en-US" dirty="0"/>
              <a:t>The basics </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As an introduction to matrices, we will be covering:</a:t>
                </a:r>
              </a:p>
              <a:p>
                <a:pPr marL="342900" indent="-342900">
                  <a:buFont typeface="Arial" panose="020B0604020202020204" pitchFamily="34" charset="0"/>
                  <a:buChar char="•"/>
                </a:pPr>
                <a:r>
                  <a:rPr lang="en-US" dirty="0">
                    <a:ea typeface="ＭＳ Ｐゴシック" pitchFamily="-105" charset="-128"/>
                    <a:cs typeface="ＭＳ Ｐゴシック" pitchFamily="-105" charset="-128"/>
                  </a:rPr>
                  <a:t>addition </a:t>
                </a:r>
              </a:p>
              <a:p>
                <a:pPr marL="342900" indent="-342900">
                  <a:buFont typeface="Arial" panose="020B0604020202020204" pitchFamily="34" charset="0"/>
                  <a:buChar char="•"/>
                </a:pPr>
                <a:r>
                  <a:rPr lang="en-US" dirty="0">
                    <a:ea typeface="ＭＳ Ｐゴシック" pitchFamily="-105" charset="-128"/>
                    <a:cs typeface="ＭＳ Ｐゴシック" pitchFamily="-105" charset="-128"/>
                  </a:rPr>
                  <a:t>subtraction </a:t>
                </a:r>
              </a:p>
              <a:p>
                <a:pPr marL="342900" indent="-342900">
                  <a:buFont typeface="Arial" panose="020B0604020202020204" pitchFamily="34" charset="0"/>
                  <a:buChar char="•"/>
                </a:pPr>
                <a:r>
                  <a:rPr lang="en-US" dirty="0">
                    <a:ea typeface="ＭＳ Ｐゴシック" pitchFamily="-105" charset="-128"/>
                    <a:cs typeface="ＭＳ Ｐゴシック" pitchFamily="-105" charset="-128"/>
                  </a:rPr>
                  <a:t>multiplication.</a:t>
                </a:r>
              </a:p>
              <a:p>
                <a:endParaRPr lang="en-US" dirty="0">
                  <a:ea typeface="ＭＳ Ｐゴシック" pitchFamily="-105" charset="-128"/>
                  <a:cs typeface="ＭＳ Ｐゴシック" pitchFamily="-105" charset="-128"/>
                </a:endParaRPr>
              </a:p>
              <a:p>
                <a:pPr/>
                <a14:m>
                  <m:oMathPara xmlns:m="http://schemas.openxmlformats.org/officeDocument/2006/math">
                    <m:oMathParaPr>
                      <m:jc m:val="centerGroup"/>
                    </m:oMathParaPr>
                    <m:oMath xmlns:m="http://schemas.openxmlformats.org/officeDocument/2006/math">
                      <m:r>
                        <a:rPr lang="en-GB" b="1" i="0" smtClean="0">
                          <a:latin typeface="Cambria Math" panose="02040503050406030204" pitchFamily="18" charset="0"/>
                        </a:rPr>
                        <m:t>𝐀</m:t>
                      </m:r>
                      <m:r>
                        <a:rPr lang="en-GB" b="0" i="1" smtClean="0">
                          <a:latin typeface="Cambria Math" panose="02040503050406030204" pitchFamily="18" charset="0"/>
                        </a:rPr>
                        <m:t>=</m:t>
                      </m:r>
                      <m:d>
                        <m:dPr>
                          <m:begChr m:val="["/>
                          <m:endChr m:val="]"/>
                          <m:ctrlPr>
                            <a:rPr lang="en-GB" b="0" i="1" smtClean="0">
                              <a:latin typeface="Cambria Math" panose="02040503050406030204" pitchFamily="18" charset="0"/>
                            </a:rPr>
                          </m:ctrlPr>
                        </m:dPr>
                        <m:e>
                          <m:m>
                            <m:mPr>
                              <m:mcs>
                                <m:mc>
                                  <m:mcPr>
                                    <m:count m:val="3"/>
                                    <m:mcJc m:val="center"/>
                                  </m:mcPr>
                                </m:mc>
                              </m:mcs>
                              <m:ctrlPr>
                                <a:rPr lang="en-GB" b="0" i="1" smtClean="0">
                                  <a:latin typeface="Cambria Math" panose="02040503050406030204" pitchFamily="18" charset="0"/>
                                </a:rPr>
                              </m:ctrlPr>
                            </m:mPr>
                            <m:mr>
                              <m:e>
                                <m:r>
                                  <m:rPr>
                                    <m:brk m:alnAt="7"/>
                                  </m:rPr>
                                  <a:rPr lang="en-GB" b="0" i="1" smtClean="0">
                                    <a:latin typeface="Cambria Math" panose="02040503050406030204" pitchFamily="18" charset="0"/>
                                  </a:rPr>
                                  <m:t>2</m:t>
                                </m:r>
                              </m:e>
                              <m:e>
                                <m:r>
                                  <a:rPr lang="en-GB" b="0" i="1" smtClean="0">
                                    <a:latin typeface="Cambria Math" panose="02040503050406030204" pitchFamily="18" charset="0"/>
                                  </a:rPr>
                                  <m:t>3</m:t>
                                </m:r>
                              </m:e>
                              <m:e>
                                <m:r>
                                  <a:rPr lang="en-GB" b="0" i="1" smtClean="0">
                                    <a:latin typeface="Cambria Math" panose="02040503050406030204" pitchFamily="18" charset="0"/>
                                  </a:rPr>
                                  <m:t>7</m:t>
                                </m:r>
                              </m:e>
                            </m:mr>
                            <m:mr>
                              <m:e>
                                <m:r>
                                  <a:rPr lang="en-GB" b="0" i="1" smtClean="0">
                                    <a:latin typeface="Cambria Math" panose="02040503050406030204" pitchFamily="18" charset="0"/>
                                  </a:rPr>
                                  <m:t>2</m:t>
                                </m:r>
                              </m:e>
                              <m:e>
                                <m:r>
                                  <a:rPr lang="en-GB" b="0" i="1" smtClean="0">
                                    <a:latin typeface="Cambria Math" panose="02040503050406030204" pitchFamily="18" charset="0"/>
                                  </a:rPr>
                                  <m:t>𝑎</m:t>
                                </m:r>
                              </m:e>
                              <m:e>
                                <m:r>
                                  <a:rPr lang="en-GB" b="0" i="1" smtClean="0">
                                    <a:latin typeface="Cambria Math" panose="02040503050406030204" pitchFamily="18" charset="0"/>
                                  </a:rPr>
                                  <m:t>5</m:t>
                                </m:r>
                              </m:e>
                            </m:mr>
                          </m:m>
                        </m:e>
                      </m:d>
                    </m:oMath>
                  </m:oMathPara>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blipFill>
                <a:blip r:embed="rId3"/>
                <a:stretch>
                  <a:fillRect l="-1852" t="-1722"/>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365ACF38-81F8-4DEF-BFFE-0C8ACD34DDBC}"/>
                  </a:ext>
                </a:extLst>
              </p:cNvPr>
              <p:cNvSpPr txBox="1"/>
              <p:nvPr/>
            </p:nvSpPr>
            <p:spPr>
              <a:xfrm>
                <a:off x="539552" y="5157192"/>
                <a:ext cx="8208912" cy="400110"/>
              </a:xfrm>
              <a:prstGeom prst="rect">
                <a:avLst/>
              </a:prstGeom>
              <a:noFill/>
            </p:spPr>
            <p:txBody>
              <a:bodyPr wrap="square" rtlCol="0">
                <a:spAutoFit/>
              </a:bodyPr>
              <a:lstStyle/>
              <a:p>
                <a:r>
                  <a:rPr lang="en-GB" dirty="0"/>
                  <a:t>This is an example of a </a:t>
                </a:r>
                <a14:m>
                  <m:oMath xmlns:m="http://schemas.openxmlformats.org/officeDocument/2006/math">
                    <m:r>
                      <a:rPr lang="en-GB" b="0" i="1" smtClean="0">
                        <a:latin typeface="Cambria Math" panose="02040503050406030204" pitchFamily="18" charset="0"/>
                      </a:rPr>
                      <m:t>3</m:t>
                    </m:r>
                    <m:r>
                      <a:rPr lang="en-GB" b="0" i="1" smtClean="0">
                        <a:latin typeface="Cambria Math" panose="02040503050406030204" pitchFamily="18" charset="0"/>
                        <a:ea typeface="Cambria Math" panose="02040503050406030204" pitchFamily="18" charset="0"/>
                      </a:rPr>
                      <m:t>×2 </m:t>
                    </m:r>
                  </m:oMath>
                </a14:m>
                <a:r>
                  <a:rPr lang="en-GB" dirty="0"/>
                  <a:t>matrix. </a:t>
                </a:r>
              </a:p>
            </p:txBody>
          </p:sp>
        </mc:Choice>
        <mc:Fallback xmlns="">
          <p:sp>
            <p:nvSpPr>
              <p:cNvPr id="5" name="TextBox 4">
                <a:extLst>
                  <a:ext uri="{FF2B5EF4-FFF2-40B4-BE49-F238E27FC236}">
                    <a16:creationId xmlns:a16="http://schemas.microsoft.com/office/drawing/2014/main" id="{365ACF38-81F8-4DEF-BFFE-0C8ACD34DDBC}"/>
                  </a:ext>
                </a:extLst>
              </p:cNvPr>
              <p:cNvSpPr txBox="1">
                <a:spLocks noRot="1" noChangeAspect="1" noMove="1" noResize="1" noEditPoints="1" noAdjustHandles="1" noChangeArrowheads="1" noChangeShapeType="1" noTextEdit="1"/>
              </p:cNvSpPr>
              <p:nvPr/>
            </p:nvSpPr>
            <p:spPr>
              <a:xfrm>
                <a:off x="539552" y="5157192"/>
                <a:ext cx="8208912" cy="400110"/>
              </a:xfrm>
              <a:prstGeom prst="rect">
                <a:avLst/>
              </a:prstGeom>
              <a:blipFill>
                <a:blip r:embed="rId4"/>
                <a:stretch>
                  <a:fillRect l="-817" t="-7576" b="-27273"/>
                </a:stretch>
              </a:blipFill>
            </p:spPr>
            <p:txBody>
              <a:bodyPr/>
              <a:lstStyle/>
              <a:p>
                <a:r>
                  <a:rPr lang="en-GB">
                    <a:noFill/>
                  </a:rPr>
                  <a:t> </a:t>
                </a:r>
              </a:p>
            </p:txBody>
          </p:sp>
        </mc:Fallback>
      </mc:AlternateContent>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Addition and subtraction of matrices</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p:txBody>
              <a:bodyPr/>
              <a:lstStyle/>
              <a:p>
                <a:r>
                  <a:rPr lang="en-US" dirty="0"/>
                  <a:t>Matrices can only be added and subtracted if they are the same size. </a:t>
                </a:r>
              </a:p>
              <a:p>
                <a:r>
                  <a:rPr lang="en-US" dirty="0"/>
                  <a:t>Each element is added to or subtracted from the element in the same position in the second matrix. </a:t>
                </a:r>
              </a:p>
              <a:p>
                <a:endParaRPr lang="en-US" dirty="0"/>
              </a:p>
              <a:p>
                <a:pPr/>
                <a14:m>
                  <m:oMathPara xmlns:m="http://schemas.openxmlformats.org/officeDocument/2006/math">
                    <m:oMathParaPr>
                      <m:jc m:val="centerGroup"/>
                    </m:oMathParaPr>
                    <m:oMath xmlns:m="http://schemas.openxmlformats.org/officeDocument/2006/math">
                      <m:d>
                        <m:dPr>
                          <m:begChr m:val="⌈"/>
                          <m:endChr m:val="⌉"/>
                          <m:ctrlPr>
                            <a:rPr lang="en-US" i="1" smtClean="0">
                              <a:latin typeface="Cambria Math" panose="02040503050406030204" pitchFamily="18" charset="0"/>
                            </a:rPr>
                          </m:ctrlPr>
                        </m:dPr>
                        <m:e>
                          <m:m>
                            <m:mPr>
                              <m:mcs>
                                <m:mc>
                                  <m:mcPr>
                                    <m:count m:val="2"/>
                                    <m:mcJc m:val="center"/>
                                  </m:mcPr>
                                </m:mc>
                              </m:mcs>
                              <m:ctrlPr>
                                <a:rPr lang="en-US" i="1" smtClean="0">
                                  <a:latin typeface="Cambria Math" panose="02040503050406030204" pitchFamily="18" charset="0"/>
                                </a:rPr>
                              </m:ctrlPr>
                            </m:mPr>
                            <m:mr>
                              <m:e>
                                <m:sSub>
                                  <m:sSubPr>
                                    <m:ctrlPr>
                                      <a:rPr lang="en-US" i="1" smtClean="0">
                                        <a:latin typeface="Cambria Math" panose="02040503050406030204" pitchFamily="18" charset="0"/>
                                      </a:rPr>
                                    </m:ctrlPr>
                                  </m:sSubPr>
                                  <m:e>
                                    <m:r>
                                      <a:rPr lang="en-GB" b="0" i="1" smtClean="0">
                                        <a:latin typeface="Cambria Math" panose="02040503050406030204" pitchFamily="18" charset="0"/>
                                      </a:rPr>
                                      <m:t>𝑎</m:t>
                                    </m:r>
                                  </m:e>
                                  <m:sub>
                                    <m:r>
                                      <a:rPr lang="en-GB" b="0" i="1" smtClean="0">
                                        <a:latin typeface="Cambria Math" panose="02040503050406030204" pitchFamily="18" charset="0"/>
                                      </a:rPr>
                                      <m:t>11</m:t>
                                    </m:r>
                                  </m:sub>
                                </m:sSub>
                              </m:e>
                              <m:e>
                                <m:sSub>
                                  <m:sSubPr>
                                    <m:ctrlPr>
                                      <a:rPr lang="en-US" i="1" smtClean="0">
                                        <a:latin typeface="Cambria Math" panose="02040503050406030204" pitchFamily="18" charset="0"/>
                                      </a:rPr>
                                    </m:ctrlPr>
                                  </m:sSubPr>
                                  <m:e>
                                    <m:r>
                                      <a:rPr lang="en-GB" b="0" i="1" smtClean="0">
                                        <a:latin typeface="Cambria Math" panose="02040503050406030204" pitchFamily="18" charset="0"/>
                                      </a:rPr>
                                      <m:t>𝑎</m:t>
                                    </m:r>
                                  </m:e>
                                  <m:sub>
                                    <m:r>
                                      <a:rPr lang="en-GB" b="0" i="1" smtClean="0">
                                        <a:latin typeface="Cambria Math" panose="02040503050406030204" pitchFamily="18" charset="0"/>
                                      </a:rPr>
                                      <m:t>21</m:t>
                                    </m:r>
                                  </m:sub>
                                </m:sSub>
                              </m:e>
                            </m:mr>
                            <m:mr>
                              <m:e>
                                <m:sSub>
                                  <m:sSubPr>
                                    <m:ctrlPr>
                                      <a:rPr lang="en-US" i="1" smtClean="0">
                                        <a:latin typeface="Cambria Math" panose="02040503050406030204" pitchFamily="18" charset="0"/>
                                      </a:rPr>
                                    </m:ctrlPr>
                                  </m:sSubPr>
                                  <m:e>
                                    <m:r>
                                      <a:rPr lang="en-GB" b="0" i="1" smtClean="0">
                                        <a:latin typeface="Cambria Math" panose="02040503050406030204" pitchFamily="18" charset="0"/>
                                      </a:rPr>
                                      <m:t>𝑎</m:t>
                                    </m:r>
                                  </m:e>
                                  <m:sub>
                                    <m:r>
                                      <a:rPr lang="en-GB" b="0" i="1" smtClean="0">
                                        <a:latin typeface="Cambria Math" panose="02040503050406030204" pitchFamily="18" charset="0"/>
                                      </a:rPr>
                                      <m:t>21</m:t>
                                    </m:r>
                                  </m:sub>
                                </m:sSub>
                              </m:e>
                              <m:e>
                                <m:sSub>
                                  <m:sSubPr>
                                    <m:ctrlPr>
                                      <a:rPr lang="en-US" i="1" smtClean="0">
                                        <a:latin typeface="Cambria Math" panose="02040503050406030204" pitchFamily="18" charset="0"/>
                                      </a:rPr>
                                    </m:ctrlPr>
                                  </m:sSubPr>
                                  <m:e>
                                    <m:r>
                                      <a:rPr lang="en-GB" b="0" i="1" smtClean="0">
                                        <a:latin typeface="Cambria Math" panose="02040503050406030204" pitchFamily="18" charset="0"/>
                                      </a:rPr>
                                      <m:t>𝑎</m:t>
                                    </m:r>
                                  </m:e>
                                  <m:sub>
                                    <m:r>
                                      <a:rPr lang="en-GB" b="0" i="1" smtClean="0">
                                        <a:latin typeface="Cambria Math" panose="02040503050406030204" pitchFamily="18" charset="0"/>
                                      </a:rPr>
                                      <m:t>22</m:t>
                                    </m:r>
                                  </m:sub>
                                </m:sSub>
                              </m:e>
                            </m:mr>
                          </m:m>
                        </m:e>
                      </m:d>
                      <m:r>
                        <a:rPr lang="en-GB" b="0" i="1" smtClean="0">
                          <a:latin typeface="Cambria Math" panose="02040503050406030204" pitchFamily="18" charset="0"/>
                        </a:rPr>
                        <m:t>+</m:t>
                      </m:r>
                      <m:d>
                        <m:dPr>
                          <m:begChr m:val="⌈"/>
                          <m:endChr m:val="⌉"/>
                          <m:ctrlPr>
                            <a:rPr lang="en-US" i="1">
                              <a:latin typeface="Cambria Math" panose="02040503050406030204" pitchFamily="18" charset="0"/>
                            </a:rPr>
                          </m:ctrlPr>
                        </m:dPr>
                        <m:e>
                          <m:m>
                            <m:mPr>
                              <m:mcs>
                                <m:mc>
                                  <m:mcPr>
                                    <m:count m:val="2"/>
                                    <m:mcJc m:val="center"/>
                                  </m:mcPr>
                                </m:mc>
                              </m:mcs>
                              <m:ctrlPr>
                                <a:rPr lang="en-US" i="1">
                                  <a:latin typeface="Cambria Math" panose="02040503050406030204" pitchFamily="18" charset="0"/>
                                </a:rPr>
                              </m:ctrlPr>
                            </m:mPr>
                            <m:mr>
                              <m:e>
                                <m:sSub>
                                  <m:sSubPr>
                                    <m:ctrlPr>
                                      <a:rPr lang="en-US" i="1">
                                        <a:latin typeface="Cambria Math" panose="02040503050406030204" pitchFamily="18" charset="0"/>
                                      </a:rPr>
                                    </m:ctrlPr>
                                  </m:sSubPr>
                                  <m:e>
                                    <m:r>
                                      <a:rPr lang="en-GB" b="0" i="1" smtClean="0">
                                        <a:latin typeface="Cambria Math" panose="02040503050406030204" pitchFamily="18" charset="0"/>
                                      </a:rPr>
                                      <m:t>𝑏</m:t>
                                    </m:r>
                                  </m:e>
                                  <m:sub>
                                    <m:r>
                                      <a:rPr lang="en-GB" i="1">
                                        <a:latin typeface="Cambria Math" panose="02040503050406030204" pitchFamily="18" charset="0"/>
                                      </a:rPr>
                                      <m:t>11</m:t>
                                    </m:r>
                                  </m:sub>
                                </m:sSub>
                              </m:e>
                              <m:e>
                                <m:sSub>
                                  <m:sSubPr>
                                    <m:ctrlPr>
                                      <a:rPr lang="en-US" i="1">
                                        <a:latin typeface="Cambria Math" panose="02040503050406030204" pitchFamily="18" charset="0"/>
                                      </a:rPr>
                                    </m:ctrlPr>
                                  </m:sSubPr>
                                  <m:e>
                                    <m:r>
                                      <a:rPr lang="en-GB" b="0" i="1" smtClean="0">
                                        <a:latin typeface="Cambria Math" panose="02040503050406030204" pitchFamily="18" charset="0"/>
                                      </a:rPr>
                                      <m:t>𝑏</m:t>
                                    </m:r>
                                  </m:e>
                                  <m:sub>
                                    <m:r>
                                      <a:rPr lang="en-GB" i="1">
                                        <a:latin typeface="Cambria Math" panose="02040503050406030204" pitchFamily="18" charset="0"/>
                                      </a:rPr>
                                      <m:t>21</m:t>
                                    </m:r>
                                  </m:sub>
                                </m:sSub>
                              </m:e>
                            </m:mr>
                            <m:mr>
                              <m:e>
                                <m:sSub>
                                  <m:sSubPr>
                                    <m:ctrlPr>
                                      <a:rPr lang="en-US" i="1">
                                        <a:latin typeface="Cambria Math" panose="02040503050406030204" pitchFamily="18" charset="0"/>
                                      </a:rPr>
                                    </m:ctrlPr>
                                  </m:sSubPr>
                                  <m:e>
                                    <m:r>
                                      <a:rPr lang="en-GB" b="0" i="1" smtClean="0">
                                        <a:latin typeface="Cambria Math" panose="02040503050406030204" pitchFamily="18" charset="0"/>
                                      </a:rPr>
                                      <m:t>𝑏</m:t>
                                    </m:r>
                                  </m:e>
                                  <m:sub>
                                    <m:r>
                                      <a:rPr lang="en-GB" i="1">
                                        <a:latin typeface="Cambria Math" panose="02040503050406030204" pitchFamily="18" charset="0"/>
                                      </a:rPr>
                                      <m:t>21</m:t>
                                    </m:r>
                                  </m:sub>
                                </m:sSub>
                              </m:e>
                              <m:e>
                                <m:sSub>
                                  <m:sSubPr>
                                    <m:ctrlPr>
                                      <a:rPr lang="en-US" i="1">
                                        <a:latin typeface="Cambria Math" panose="02040503050406030204" pitchFamily="18" charset="0"/>
                                      </a:rPr>
                                    </m:ctrlPr>
                                  </m:sSubPr>
                                  <m:e>
                                    <m:r>
                                      <a:rPr lang="en-GB" b="0" i="1" smtClean="0">
                                        <a:latin typeface="Cambria Math" panose="02040503050406030204" pitchFamily="18" charset="0"/>
                                      </a:rPr>
                                      <m:t>𝑏</m:t>
                                    </m:r>
                                  </m:e>
                                  <m:sub>
                                    <m:r>
                                      <a:rPr lang="en-GB" i="1">
                                        <a:latin typeface="Cambria Math" panose="02040503050406030204" pitchFamily="18" charset="0"/>
                                      </a:rPr>
                                      <m:t>22</m:t>
                                    </m:r>
                                  </m:sub>
                                </m:sSub>
                              </m:e>
                            </m:mr>
                          </m:m>
                        </m:e>
                      </m:d>
                      <m:r>
                        <a:rPr lang="en-GB" b="0" i="1" smtClean="0">
                          <a:latin typeface="Cambria Math" panose="02040503050406030204" pitchFamily="18" charset="0"/>
                        </a:rPr>
                        <m:t>=</m:t>
                      </m:r>
                      <m:d>
                        <m:dPr>
                          <m:begChr m:val="⌈"/>
                          <m:endChr m:val="⌉"/>
                          <m:ctrlPr>
                            <a:rPr lang="en-US" i="1">
                              <a:latin typeface="Cambria Math" panose="02040503050406030204" pitchFamily="18" charset="0"/>
                            </a:rPr>
                          </m:ctrlPr>
                        </m:dPr>
                        <m:e>
                          <m:m>
                            <m:mPr>
                              <m:mcs>
                                <m:mc>
                                  <m:mcPr>
                                    <m:count m:val="2"/>
                                    <m:mcJc m:val="center"/>
                                  </m:mcPr>
                                </m:mc>
                              </m:mcs>
                              <m:ctrlPr>
                                <a:rPr lang="en-US" i="1">
                                  <a:latin typeface="Cambria Math" panose="02040503050406030204" pitchFamily="18" charset="0"/>
                                </a:rPr>
                              </m:ctrlPr>
                            </m:mPr>
                            <m:mr>
                              <m:e>
                                <m:sSub>
                                  <m:sSubPr>
                                    <m:ctrlPr>
                                      <a:rPr lang="en-US" i="1">
                                        <a:latin typeface="Cambria Math" panose="02040503050406030204" pitchFamily="18" charset="0"/>
                                      </a:rPr>
                                    </m:ctrlPr>
                                  </m:sSubPr>
                                  <m:e>
                                    <m:r>
                                      <a:rPr lang="en-GB" b="0" i="1" smtClean="0">
                                        <a:latin typeface="Cambria Math" panose="02040503050406030204" pitchFamily="18" charset="0"/>
                                      </a:rPr>
                                      <m:t>(</m:t>
                                    </m:r>
                                    <m:r>
                                      <a:rPr lang="en-GB" i="1">
                                        <a:latin typeface="Cambria Math" panose="02040503050406030204" pitchFamily="18" charset="0"/>
                                      </a:rPr>
                                      <m:t>𝑎</m:t>
                                    </m:r>
                                  </m:e>
                                  <m:sub>
                                    <m:r>
                                      <a:rPr lang="en-GB" i="1">
                                        <a:latin typeface="Cambria Math" panose="02040503050406030204" pitchFamily="18" charset="0"/>
                                      </a:rPr>
                                      <m:t>11</m:t>
                                    </m:r>
                                  </m:sub>
                                </m:sSub>
                                <m:r>
                                  <a:rPr lang="en-GB" b="0" i="1" smtClean="0">
                                    <a:latin typeface="Cambria Math" panose="02040503050406030204" pitchFamily="18" charset="0"/>
                                  </a:rPr>
                                  <m:t>+</m:t>
                                </m:r>
                                <m:sSub>
                                  <m:sSubPr>
                                    <m:ctrlPr>
                                      <a:rPr lang="en-GB" b="0" i="1" smtClean="0">
                                        <a:latin typeface="Cambria Math" panose="02040503050406030204" pitchFamily="18" charset="0"/>
                                      </a:rPr>
                                    </m:ctrlPr>
                                  </m:sSubPr>
                                  <m:e>
                                    <m:r>
                                      <a:rPr lang="en-GB" b="0" i="1" smtClean="0">
                                        <a:latin typeface="Cambria Math" panose="02040503050406030204" pitchFamily="18" charset="0"/>
                                      </a:rPr>
                                      <m:t>𝑏</m:t>
                                    </m:r>
                                  </m:e>
                                  <m:sub>
                                    <m:r>
                                      <a:rPr lang="en-GB" b="0" i="1" smtClean="0">
                                        <a:latin typeface="Cambria Math" panose="02040503050406030204" pitchFamily="18" charset="0"/>
                                      </a:rPr>
                                      <m:t>11</m:t>
                                    </m:r>
                                  </m:sub>
                                </m:sSub>
                                <m:r>
                                  <a:rPr lang="en-GB" b="0" i="1" smtClean="0">
                                    <a:latin typeface="Cambria Math" panose="02040503050406030204" pitchFamily="18" charset="0"/>
                                  </a:rPr>
                                  <m:t>)</m:t>
                                </m:r>
                              </m:e>
                              <m:e>
                                <m:sSub>
                                  <m:sSubPr>
                                    <m:ctrlPr>
                                      <a:rPr lang="en-US" i="1">
                                        <a:latin typeface="Cambria Math" panose="02040503050406030204" pitchFamily="18" charset="0"/>
                                      </a:rPr>
                                    </m:ctrlPr>
                                  </m:sSubPr>
                                  <m:e>
                                    <m:r>
                                      <a:rPr lang="en-GB" b="0" i="1" smtClean="0">
                                        <a:latin typeface="Cambria Math" panose="02040503050406030204" pitchFamily="18" charset="0"/>
                                      </a:rPr>
                                      <m:t>(</m:t>
                                    </m:r>
                                    <m:r>
                                      <a:rPr lang="en-GB" i="1">
                                        <a:latin typeface="Cambria Math" panose="02040503050406030204" pitchFamily="18" charset="0"/>
                                      </a:rPr>
                                      <m:t>𝑎</m:t>
                                    </m:r>
                                  </m:e>
                                  <m:sub>
                                    <m:r>
                                      <a:rPr lang="en-GB" i="1">
                                        <a:latin typeface="Cambria Math" panose="02040503050406030204" pitchFamily="18" charset="0"/>
                                      </a:rPr>
                                      <m:t>21</m:t>
                                    </m:r>
                                  </m:sub>
                                </m:sSub>
                                <m:r>
                                  <a:rPr lang="en-GB" b="0" i="1" smtClean="0">
                                    <a:latin typeface="Cambria Math" panose="02040503050406030204" pitchFamily="18" charset="0"/>
                                  </a:rPr>
                                  <m:t>+</m:t>
                                </m:r>
                                <m:sSub>
                                  <m:sSubPr>
                                    <m:ctrlPr>
                                      <a:rPr lang="en-GB" b="0" i="1" smtClean="0">
                                        <a:latin typeface="Cambria Math" panose="02040503050406030204" pitchFamily="18" charset="0"/>
                                      </a:rPr>
                                    </m:ctrlPr>
                                  </m:sSubPr>
                                  <m:e>
                                    <m:r>
                                      <a:rPr lang="en-GB" b="0" i="1" smtClean="0">
                                        <a:latin typeface="Cambria Math" panose="02040503050406030204" pitchFamily="18" charset="0"/>
                                      </a:rPr>
                                      <m:t>𝑏</m:t>
                                    </m:r>
                                  </m:e>
                                  <m:sub>
                                    <m:r>
                                      <a:rPr lang="en-GB" b="0" i="1" smtClean="0">
                                        <a:latin typeface="Cambria Math" panose="02040503050406030204" pitchFamily="18" charset="0"/>
                                      </a:rPr>
                                      <m:t>21</m:t>
                                    </m:r>
                                  </m:sub>
                                </m:sSub>
                                <m:r>
                                  <a:rPr lang="en-GB" b="0" i="1" smtClean="0">
                                    <a:latin typeface="Cambria Math" panose="02040503050406030204" pitchFamily="18" charset="0"/>
                                  </a:rPr>
                                  <m:t>)</m:t>
                                </m:r>
                              </m:e>
                            </m:mr>
                            <m:mr>
                              <m:e>
                                <m:r>
                                  <a:rPr lang="en-GB" b="0" i="1" smtClean="0">
                                    <a:latin typeface="Cambria Math" panose="02040503050406030204" pitchFamily="18" charset="0"/>
                                  </a:rPr>
                                  <m:t>(</m:t>
                                </m:r>
                                <m:sSub>
                                  <m:sSubPr>
                                    <m:ctrlPr>
                                      <a:rPr lang="en-US" i="1">
                                        <a:latin typeface="Cambria Math" panose="02040503050406030204" pitchFamily="18" charset="0"/>
                                      </a:rPr>
                                    </m:ctrlPr>
                                  </m:sSubPr>
                                  <m:e>
                                    <m:r>
                                      <a:rPr lang="en-GB" i="1">
                                        <a:latin typeface="Cambria Math" panose="02040503050406030204" pitchFamily="18" charset="0"/>
                                      </a:rPr>
                                      <m:t>𝑎</m:t>
                                    </m:r>
                                  </m:e>
                                  <m:sub>
                                    <m:r>
                                      <a:rPr lang="en-GB" i="1">
                                        <a:latin typeface="Cambria Math" panose="02040503050406030204" pitchFamily="18" charset="0"/>
                                      </a:rPr>
                                      <m:t>21</m:t>
                                    </m:r>
                                  </m:sub>
                                </m:sSub>
                                <m:r>
                                  <a:rPr lang="en-GB" b="0" i="1" smtClean="0">
                                    <a:latin typeface="Cambria Math" panose="02040503050406030204" pitchFamily="18" charset="0"/>
                                  </a:rPr>
                                  <m:t>+</m:t>
                                </m:r>
                                <m:sSub>
                                  <m:sSubPr>
                                    <m:ctrlPr>
                                      <a:rPr lang="en-GB" b="0" i="1" smtClean="0">
                                        <a:latin typeface="Cambria Math" panose="02040503050406030204" pitchFamily="18" charset="0"/>
                                      </a:rPr>
                                    </m:ctrlPr>
                                  </m:sSubPr>
                                  <m:e>
                                    <m:r>
                                      <a:rPr lang="en-GB" b="0" i="1" smtClean="0">
                                        <a:latin typeface="Cambria Math" panose="02040503050406030204" pitchFamily="18" charset="0"/>
                                      </a:rPr>
                                      <m:t>𝑏</m:t>
                                    </m:r>
                                  </m:e>
                                  <m:sub>
                                    <m:r>
                                      <a:rPr lang="en-GB" b="0" i="1" smtClean="0">
                                        <a:latin typeface="Cambria Math" panose="02040503050406030204" pitchFamily="18" charset="0"/>
                                      </a:rPr>
                                      <m:t>21</m:t>
                                    </m:r>
                                  </m:sub>
                                </m:sSub>
                                <m:r>
                                  <a:rPr lang="en-GB" b="0" i="1" smtClean="0">
                                    <a:latin typeface="Cambria Math" panose="02040503050406030204" pitchFamily="18" charset="0"/>
                                  </a:rPr>
                                  <m:t>)</m:t>
                                </m:r>
                              </m:e>
                              <m:e>
                                <m:r>
                                  <a:rPr lang="en-GB" b="0" i="1" smtClean="0">
                                    <a:latin typeface="Cambria Math" panose="02040503050406030204" pitchFamily="18" charset="0"/>
                                  </a:rPr>
                                  <m:t>(</m:t>
                                </m:r>
                                <m:sSub>
                                  <m:sSubPr>
                                    <m:ctrlPr>
                                      <a:rPr lang="en-US" i="1">
                                        <a:latin typeface="Cambria Math" panose="02040503050406030204" pitchFamily="18" charset="0"/>
                                      </a:rPr>
                                    </m:ctrlPr>
                                  </m:sSubPr>
                                  <m:e>
                                    <m:r>
                                      <a:rPr lang="en-GB" i="1">
                                        <a:latin typeface="Cambria Math" panose="02040503050406030204" pitchFamily="18" charset="0"/>
                                      </a:rPr>
                                      <m:t>𝑎</m:t>
                                    </m:r>
                                  </m:e>
                                  <m:sub>
                                    <m:r>
                                      <a:rPr lang="en-GB" i="1">
                                        <a:latin typeface="Cambria Math" panose="02040503050406030204" pitchFamily="18" charset="0"/>
                                      </a:rPr>
                                      <m:t>22</m:t>
                                    </m:r>
                                  </m:sub>
                                </m:sSub>
                                <m:r>
                                  <a:rPr lang="en-GB" b="0" i="1" smtClean="0">
                                    <a:latin typeface="Cambria Math" panose="02040503050406030204" pitchFamily="18" charset="0"/>
                                  </a:rPr>
                                  <m:t>+</m:t>
                                </m:r>
                                <m:sSub>
                                  <m:sSubPr>
                                    <m:ctrlPr>
                                      <a:rPr lang="en-GB" b="0" i="1" smtClean="0">
                                        <a:latin typeface="Cambria Math" panose="02040503050406030204" pitchFamily="18" charset="0"/>
                                      </a:rPr>
                                    </m:ctrlPr>
                                  </m:sSubPr>
                                  <m:e>
                                    <m:r>
                                      <a:rPr lang="en-GB" b="0" i="1" smtClean="0">
                                        <a:latin typeface="Cambria Math" panose="02040503050406030204" pitchFamily="18" charset="0"/>
                                      </a:rPr>
                                      <m:t>𝑏</m:t>
                                    </m:r>
                                  </m:e>
                                  <m:sub>
                                    <m:r>
                                      <a:rPr lang="en-GB" b="0" i="1" smtClean="0">
                                        <a:latin typeface="Cambria Math" panose="02040503050406030204" pitchFamily="18" charset="0"/>
                                      </a:rPr>
                                      <m:t>22</m:t>
                                    </m:r>
                                  </m:sub>
                                </m:sSub>
                                <m:r>
                                  <a:rPr lang="en-GB" b="0" i="1" smtClean="0">
                                    <a:latin typeface="Cambria Math" panose="02040503050406030204" pitchFamily="18" charset="0"/>
                                  </a:rPr>
                                  <m:t>)</m:t>
                                </m:r>
                              </m:e>
                            </m:mr>
                          </m:m>
                        </m:e>
                      </m:d>
                    </m:oMath>
                  </m:oMathPara>
                </a14:m>
                <a:endParaRPr lang="en-US" dirty="0"/>
              </a:p>
              <a:p>
                <a:r>
                  <a:rPr lang="en-US" dirty="0"/>
                  <a:t>Here is a numerical example:</a:t>
                </a:r>
              </a:p>
              <a:p>
                <a:endParaRPr lang="en-US" dirty="0"/>
              </a:p>
              <a:p>
                <a:pPr/>
                <a14:m>
                  <m:oMathPara xmlns:m="http://schemas.openxmlformats.org/officeDocument/2006/math">
                    <m:oMathParaPr>
                      <m:jc m:val="centerGroup"/>
                    </m:oMathParaPr>
                    <m:oMath xmlns:m="http://schemas.openxmlformats.org/officeDocument/2006/math">
                      <m:d>
                        <m:dPr>
                          <m:begChr m:val="["/>
                          <m:endChr m:val="]"/>
                          <m:ctrlPr>
                            <a:rPr lang="en-US" i="1" smtClean="0">
                              <a:latin typeface="Cambria Math" panose="02040503050406030204" pitchFamily="18" charset="0"/>
                            </a:rPr>
                          </m:ctrlPr>
                        </m:dPr>
                        <m:e>
                          <m:m>
                            <m:mPr>
                              <m:mcs>
                                <m:mc>
                                  <m:mcPr>
                                    <m:count m:val="2"/>
                                    <m:mcJc m:val="center"/>
                                  </m:mcPr>
                                </m:mc>
                              </m:mcs>
                              <m:ctrlPr>
                                <a:rPr lang="en-US" i="1" smtClean="0">
                                  <a:latin typeface="Cambria Math" panose="02040503050406030204" pitchFamily="18" charset="0"/>
                                </a:rPr>
                              </m:ctrlPr>
                            </m:mPr>
                            <m:mr>
                              <m:e>
                                <m:r>
                                  <m:rPr>
                                    <m:brk m:alnAt="7"/>
                                  </m:rPr>
                                  <a:rPr lang="en-GB" b="0" i="1" smtClean="0">
                                    <a:latin typeface="Cambria Math" panose="02040503050406030204" pitchFamily="18" charset="0"/>
                                  </a:rPr>
                                  <m:t>4</m:t>
                                </m:r>
                              </m:e>
                              <m:e>
                                <m:r>
                                  <a:rPr lang="en-GB" b="0" i="1" smtClean="0">
                                    <a:latin typeface="Cambria Math" panose="02040503050406030204" pitchFamily="18" charset="0"/>
                                  </a:rPr>
                                  <m:t>6</m:t>
                                </m:r>
                              </m:e>
                            </m:mr>
                            <m:mr>
                              <m:e>
                                <m:r>
                                  <a:rPr lang="en-GB" b="0" i="1" smtClean="0">
                                    <a:latin typeface="Cambria Math" panose="02040503050406030204" pitchFamily="18" charset="0"/>
                                  </a:rPr>
                                  <m:t>−3</m:t>
                                </m:r>
                              </m:e>
                              <m:e>
                                <m:r>
                                  <a:rPr lang="en-GB" b="0" i="1" smtClean="0">
                                    <a:latin typeface="Cambria Math" panose="02040503050406030204" pitchFamily="18" charset="0"/>
                                  </a:rPr>
                                  <m:t>2</m:t>
                                </m:r>
                              </m:e>
                            </m:mr>
                          </m:m>
                        </m:e>
                      </m:d>
                      <m:r>
                        <a:rPr lang="en-GB" b="0" i="1" smtClean="0">
                          <a:latin typeface="Cambria Math" panose="02040503050406030204" pitchFamily="18" charset="0"/>
                        </a:rPr>
                        <m:t>+</m:t>
                      </m:r>
                      <m:d>
                        <m:dPr>
                          <m:begChr m:val="⌈"/>
                          <m:endChr m:val="⌉"/>
                          <m:ctrlPr>
                            <a:rPr lang="en-GB" b="0" i="1" smtClean="0">
                              <a:latin typeface="Cambria Math" panose="02040503050406030204" pitchFamily="18" charset="0"/>
                            </a:rPr>
                          </m:ctrlPr>
                        </m:dPr>
                        <m:e>
                          <m:m>
                            <m:mPr>
                              <m:mcs>
                                <m:mc>
                                  <m:mcPr>
                                    <m:count m:val="2"/>
                                    <m:mcJc m:val="center"/>
                                  </m:mcPr>
                                </m:mc>
                              </m:mcs>
                              <m:ctrlPr>
                                <a:rPr lang="en-GB" b="0" i="1" smtClean="0">
                                  <a:latin typeface="Cambria Math" panose="02040503050406030204" pitchFamily="18" charset="0"/>
                                </a:rPr>
                              </m:ctrlPr>
                            </m:mPr>
                            <m:mr>
                              <m:e>
                                <m:r>
                                  <m:rPr>
                                    <m:brk m:alnAt="7"/>
                                  </m:rPr>
                                  <a:rPr lang="en-GB" b="0" i="1" smtClean="0">
                                    <a:latin typeface="Cambria Math" panose="02040503050406030204" pitchFamily="18" charset="0"/>
                                  </a:rPr>
                                  <m:t>5</m:t>
                                </m:r>
                              </m:e>
                              <m:e>
                                <m:r>
                                  <a:rPr lang="en-GB" b="0" i="1" smtClean="0">
                                    <a:latin typeface="Cambria Math" panose="02040503050406030204" pitchFamily="18" charset="0"/>
                                  </a:rPr>
                                  <m:t>5</m:t>
                                </m:r>
                              </m:e>
                            </m:mr>
                            <m:mr>
                              <m:e>
                                <m:r>
                                  <a:rPr lang="en-GB" b="0" i="1" smtClean="0">
                                    <a:latin typeface="Cambria Math" panose="02040503050406030204" pitchFamily="18" charset="0"/>
                                  </a:rPr>
                                  <m:t>0</m:t>
                                </m:r>
                              </m:e>
                              <m:e>
                                <m:r>
                                  <a:rPr lang="en-GB" b="0" i="1" smtClean="0">
                                    <a:latin typeface="Cambria Math" panose="02040503050406030204" pitchFamily="18" charset="0"/>
                                  </a:rPr>
                                  <m:t>−4</m:t>
                                </m:r>
                              </m:e>
                            </m:mr>
                          </m:m>
                        </m:e>
                      </m:d>
                      <m:r>
                        <a:rPr lang="en-GB" b="0" i="1" smtClean="0">
                          <a:latin typeface="Cambria Math" panose="02040503050406030204" pitchFamily="18" charset="0"/>
                        </a:rPr>
                        <m:t>=</m:t>
                      </m:r>
                      <m:d>
                        <m:dPr>
                          <m:begChr m:val="["/>
                          <m:endChr m:val="]"/>
                          <m:ctrlPr>
                            <a:rPr lang="en-GB" b="0" i="1" smtClean="0">
                              <a:latin typeface="Cambria Math" panose="02040503050406030204" pitchFamily="18" charset="0"/>
                            </a:rPr>
                          </m:ctrlPr>
                        </m:dPr>
                        <m:e>
                          <m:m>
                            <m:mPr>
                              <m:mcs>
                                <m:mc>
                                  <m:mcPr>
                                    <m:count m:val="2"/>
                                    <m:mcJc m:val="center"/>
                                  </m:mcPr>
                                </m:mc>
                              </m:mcs>
                              <m:ctrlPr>
                                <a:rPr lang="en-GB" b="0" i="1" smtClean="0">
                                  <a:latin typeface="Cambria Math" panose="02040503050406030204" pitchFamily="18" charset="0"/>
                                </a:rPr>
                              </m:ctrlPr>
                            </m:mPr>
                            <m:mr>
                              <m:e>
                                <m:r>
                                  <m:rPr>
                                    <m:brk m:alnAt="7"/>
                                  </m:rPr>
                                  <a:rPr lang="en-GB" b="0" i="1" smtClean="0">
                                    <a:latin typeface="Cambria Math" panose="02040503050406030204" pitchFamily="18" charset="0"/>
                                  </a:rPr>
                                  <m:t>9</m:t>
                                </m:r>
                              </m:e>
                              <m:e>
                                <m:r>
                                  <a:rPr lang="en-GB" b="0" i="1" smtClean="0">
                                    <a:latin typeface="Cambria Math" panose="02040503050406030204" pitchFamily="18" charset="0"/>
                                  </a:rPr>
                                  <m:t>11</m:t>
                                </m:r>
                              </m:e>
                            </m:mr>
                            <m:mr>
                              <m:e>
                                <m:r>
                                  <a:rPr lang="en-GB" b="0" i="1" smtClean="0">
                                    <a:latin typeface="Cambria Math" panose="02040503050406030204" pitchFamily="18" charset="0"/>
                                  </a:rPr>
                                  <m:t>−3</m:t>
                                </m:r>
                              </m:e>
                              <m:e>
                                <m:r>
                                  <a:rPr lang="en-GB" b="0" i="1" smtClean="0">
                                    <a:latin typeface="Cambria Math" panose="02040503050406030204" pitchFamily="18" charset="0"/>
                                  </a:rPr>
                                  <m:t>−2</m:t>
                                </m:r>
                              </m:e>
                            </m:mr>
                          </m:m>
                        </m:e>
                      </m:d>
                    </m:oMath>
                  </m:oMathPara>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blipFill>
                <a:blip r:embed="rId2"/>
                <a:stretch>
                  <a:fillRect l="-1852" t="-1722"/>
                </a:stretch>
              </a:blipFill>
            </p:spPr>
            <p:txBody>
              <a:bodyPr/>
              <a:lstStyle/>
              <a:p>
                <a:r>
                  <a:rPr lang="en-GB">
                    <a:noFill/>
                  </a:rPr>
                  <a:t> </a:t>
                </a:r>
              </a:p>
            </p:txBody>
          </p:sp>
        </mc:Fallback>
      </mc:AlternateContent>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Matrix multiplication</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p:txBody>
              <a:bodyPr/>
              <a:lstStyle/>
              <a:p>
                <a:r>
                  <a:rPr lang="en-US" dirty="0"/>
                  <a:t>This is a little more complicated. </a:t>
                </a:r>
              </a:p>
              <a:p>
                <a:r>
                  <a:rPr lang="en-US" dirty="0"/>
                  <a:t>You multiply each row in the first matrix by each column in the second matrix (as long as the number of rows in the first matrix is the same as the number of columns in the second). </a:t>
                </a:r>
              </a:p>
              <a:p>
                <a:r>
                  <a:rPr lang="en-US" b="1" dirty="0">
                    <a:solidFill>
                      <a:srgbClr val="0077E3"/>
                    </a:solidFill>
                  </a:rPr>
                  <a:t>Example</a:t>
                </a:r>
              </a:p>
              <a:p>
                <a:endParaRPr lang="en-US" dirty="0"/>
              </a:p>
              <a:p>
                <a:pPr/>
                <a14:m>
                  <m:oMathPara xmlns:m="http://schemas.openxmlformats.org/officeDocument/2006/math">
                    <m:oMathParaPr>
                      <m:jc m:val="centerGroup"/>
                    </m:oMathParaPr>
                    <m:oMath xmlns:m="http://schemas.openxmlformats.org/officeDocument/2006/math">
                      <m:d>
                        <m:dPr>
                          <m:begChr m:val="⌈"/>
                          <m:endChr m:val="⌉"/>
                          <m:ctrlPr>
                            <a:rPr lang="en-US" i="1" smtClean="0">
                              <a:latin typeface="Cambria Math" panose="02040503050406030204" pitchFamily="18" charset="0"/>
                            </a:rPr>
                          </m:ctrlPr>
                        </m:dPr>
                        <m:e>
                          <m:m>
                            <m:mPr>
                              <m:mcs>
                                <m:mc>
                                  <m:mcPr>
                                    <m:count m:val="2"/>
                                    <m:mcJc m:val="center"/>
                                  </m:mcPr>
                                </m:mc>
                              </m:mcs>
                              <m:ctrlPr>
                                <a:rPr lang="en-US" i="1" smtClean="0">
                                  <a:latin typeface="Cambria Math" panose="02040503050406030204" pitchFamily="18" charset="0"/>
                                </a:rPr>
                              </m:ctrlPr>
                            </m:mPr>
                            <m:mr>
                              <m:e>
                                <m:r>
                                  <m:rPr>
                                    <m:brk m:alnAt="7"/>
                                  </m:rPr>
                                  <a:rPr lang="en-GB" b="0" i="1" smtClean="0">
                                    <a:latin typeface="Cambria Math" panose="02040503050406030204" pitchFamily="18" charset="0"/>
                                  </a:rPr>
                                  <m:t>4</m:t>
                                </m:r>
                              </m:e>
                              <m:e>
                                <m:r>
                                  <a:rPr lang="en-GB" b="0" i="1" smtClean="0">
                                    <a:latin typeface="Cambria Math" panose="02040503050406030204" pitchFamily="18" charset="0"/>
                                  </a:rPr>
                                  <m:t>2</m:t>
                                </m:r>
                              </m:e>
                            </m:mr>
                            <m:mr>
                              <m:e>
                                <m:r>
                                  <a:rPr lang="en-GB" b="0" i="1" smtClean="0">
                                    <a:latin typeface="Cambria Math" panose="02040503050406030204" pitchFamily="18" charset="0"/>
                                  </a:rPr>
                                  <m:t>5</m:t>
                                </m:r>
                              </m:e>
                              <m:e>
                                <m:r>
                                  <a:rPr lang="en-GB" b="0" i="1" smtClean="0">
                                    <a:latin typeface="Cambria Math" panose="02040503050406030204" pitchFamily="18" charset="0"/>
                                  </a:rPr>
                                  <m:t>7</m:t>
                                </m:r>
                              </m:e>
                            </m:mr>
                          </m:m>
                        </m:e>
                      </m:d>
                      <m:d>
                        <m:dPr>
                          <m:begChr m:val="["/>
                          <m:endChr m:val="]"/>
                          <m:ctrlPr>
                            <a:rPr lang="en-US" i="1" smtClean="0">
                              <a:latin typeface="Cambria Math" panose="02040503050406030204" pitchFamily="18" charset="0"/>
                            </a:rPr>
                          </m:ctrlPr>
                        </m:dPr>
                        <m:e>
                          <m:m>
                            <m:mPr>
                              <m:mcs>
                                <m:mc>
                                  <m:mcPr>
                                    <m:count m:val="2"/>
                                    <m:mcJc m:val="center"/>
                                  </m:mcPr>
                                </m:mc>
                              </m:mcs>
                              <m:ctrlPr>
                                <a:rPr lang="en-US" i="1" smtClean="0">
                                  <a:latin typeface="Cambria Math" panose="02040503050406030204" pitchFamily="18" charset="0"/>
                                </a:rPr>
                              </m:ctrlPr>
                            </m:mPr>
                            <m:mr>
                              <m:e>
                                <m:r>
                                  <m:rPr>
                                    <m:brk m:alnAt="7"/>
                                  </m:rPr>
                                  <a:rPr lang="en-GB" b="0" i="1" smtClean="0">
                                    <a:latin typeface="Cambria Math" panose="02040503050406030204" pitchFamily="18" charset="0"/>
                                  </a:rPr>
                                  <m:t>−</m:t>
                                </m:r>
                                <m:r>
                                  <a:rPr lang="en-GB" b="0" i="1" smtClean="0">
                                    <a:latin typeface="Cambria Math" panose="02040503050406030204" pitchFamily="18" charset="0"/>
                                  </a:rPr>
                                  <m:t>3</m:t>
                                </m:r>
                              </m:e>
                              <m:e>
                                <m:r>
                                  <a:rPr lang="en-GB" b="0" i="1" smtClean="0">
                                    <a:latin typeface="Cambria Math" panose="02040503050406030204" pitchFamily="18" charset="0"/>
                                  </a:rPr>
                                  <m:t>−1</m:t>
                                </m:r>
                              </m:e>
                            </m:mr>
                            <m:mr>
                              <m:e>
                                <m:r>
                                  <a:rPr lang="en-GB" b="0" i="1" smtClean="0">
                                    <a:latin typeface="Cambria Math" panose="02040503050406030204" pitchFamily="18" charset="0"/>
                                  </a:rPr>
                                  <m:t>3</m:t>
                                </m:r>
                              </m:e>
                              <m:e>
                                <m:r>
                                  <a:rPr lang="en-GB" b="0" i="1" smtClean="0">
                                    <a:latin typeface="Cambria Math" panose="02040503050406030204" pitchFamily="18" charset="0"/>
                                  </a:rPr>
                                  <m:t>0</m:t>
                                </m:r>
                              </m:e>
                            </m:mr>
                          </m:m>
                        </m:e>
                      </m:d>
                      <m:r>
                        <a:rPr lang="en-GB" b="0" i="1" smtClean="0">
                          <a:latin typeface="Cambria Math" panose="02040503050406030204" pitchFamily="18" charset="0"/>
                        </a:rPr>
                        <m:t>=</m:t>
                      </m:r>
                      <m:d>
                        <m:dPr>
                          <m:begChr m:val="["/>
                          <m:endChr m:val="]"/>
                          <m:ctrlPr>
                            <a:rPr lang="en-GB" b="0" i="1" smtClean="0">
                              <a:latin typeface="Cambria Math" panose="02040503050406030204" pitchFamily="18" charset="0"/>
                            </a:rPr>
                          </m:ctrlPr>
                        </m:dPr>
                        <m:e>
                          <m:m>
                            <m:mPr>
                              <m:mcs>
                                <m:mc>
                                  <m:mcPr>
                                    <m:count m:val="2"/>
                                    <m:mcJc m:val="center"/>
                                  </m:mcPr>
                                </m:mc>
                              </m:mcs>
                              <m:ctrlPr>
                                <a:rPr lang="en-GB" b="0" i="1" smtClean="0">
                                  <a:latin typeface="Cambria Math" panose="02040503050406030204" pitchFamily="18" charset="0"/>
                                </a:rPr>
                              </m:ctrlPr>
                            </m:mPr>
                            <m:mr>
                              <m:e>
                                <m:d>
                                  <m:dPr>
                                    <m:ctrlPr>
                                      <a:rPr lang="en-GB" b="0" i="1" smtClean="0">
                                        <a:latin typeface="Cambria Math" panose="02040503050406030204" pitchFamily="18" charset="0"/>
                                      </a:rPr>
                                    </m:ctrlPr>
                                  </m:dPr>
                                  <m:e>
                                    <m:r>
                                      <m:rPr>
                                        <m:brk m:alnAt="7"/>
                                      </m:rPr>
                                      <a:rPr lang="en-GB" b="0" i="1" smtClean="0">
                                        <a:latin typeface="Cambria Math" panose="02040503050406030204" pitchFamily="18" charset="0"/>
                                      </a:rPr>
                                      <m:t>4</m:t>
                                    </m:r>
                                    <m:r>
                                      <a:rPr lang="en-GB" b="0" i="1" smtClean="0">
                                        <a:latin typeface="Cambria Math" panose="02040503050406030204" pitchFamily="18" charset="0"/>
                                        <a:ea typeface="Cambria Math" panose="02040503050406030204" pitchFamily="18" charset="0"/>
                                      </a:rPr>
                                      <m:t>×−3</m:t>
                                    </m:r>
                                  </m:e>
                                </m:d>
                                <m:r>
                                  <m:rPr>
                                    <m:brk m:alnAt="7"/>
                                  </m:rPr>
                                  <a:rPr lang="en-GB" b="0" i="1" smtClean="0">
                                    <a:latin typeface="Cambria Math" panose="02040503050406030204" pitchFamily="18" charset="0"/>
                                    <a:ea typeface="Cambria Math" panose="02040503050406030204" pitchFamily="18" charset="0"/>
                                  </a:rPr>
                                  <m:t>+</m:t>
                                </m:r>
                                <m:r>
                                  <a:rPr lang="en-GB" b="0" i="1" smtClean="0">
                                    <a:latin typeface="Cambria Math" panose="02040503050406030204" pitchFamily="18" charset="0"/>
                                    <a:ea typeface="Cambria Math" panose="02040503050406030204" pitchFamily="18" charset="0"/>
                                  </a:rPr>
                                  <m:t>(2×3)</m:t>
                                </m:r>
                              </m:e>
                              <m:e>
                                <m:d>
                                  <m:dPr>
                                    <m:ctrlPr>
                                      <a:rPr lang="en-GB" b="0" i="1" smtClean="0">
                                        <a:latin typeface="Cambria Math" panose="02040503050406030204" pitchFamily="18" charset="0"/>
                                      </a:rPr>
                                    </m:ctrlPr>
                                  </m:dPr>
                                  <m:e>
                                    <m:r>
                                      <a:rPr lang="en-GB" b="0" i="1" smtClean="0">
                                        <a:latin typeface="Cambria Math" panose="02040503050406030204" pitchFamily="18" charset="0"/>
                                      </a:rPr>
                                      <m:t>4</m:t>
                                    </m:r>
                                    <m:r>
                                      <a:rPr lang="en-GB" b="0" i="1" smtClean="0">
                                        <a:latin typeface="Cambria Math" panose="02040503050406030204" pitchFamily="18" charset="0"/>
                                        <a:ea typeface="Cambria Math" panose="02040503050406030204" pitchFamily="18" charset="0"/>
                                      </a:rPr>
                                      <m:t>×−1</m:t>
                                    </m:r>
                                  </m:e>
                                </m:d>
                                <m:r>
                                  <a:rPr lang="en-GB" b="0" i="1" smtClean="0">
                                    <a:latin typeface="Cambria Math" panose="02040503050406030204" pitchFamily="18" charset="0"/>
                                    <a:ea typeface="Cambria Math" panose="02040503050406030204" pitchFamily="18" charset="0"/>
                                  </a:rPr>
                                  <m:t>+(2×0)</m:t>
                                </m:r>
                              </m:e>
                            </m:mr>
                            <m:mr>
                              <m:e>
                                <m:d>
                                  <m:dPr>
                                    <m:ctrlPr>
                                      <a:rPr lang="en-GB" b="0" i="1" smtClean="0">
                                        <a:latin typeface="Cambria Math" panose="02040503050406030204" pitchFamily="18" charset="0"/>
                                      </a:rPr>
                                    </m:ctrlPr>
                                  </m:dPr>
                                  <m:e>
                                    <m:r>
                                      <a:rPr lang="en-GB" b="0" i="1" smtClean="0">
                                        <a:latin typeface="Cambria Math" panose="02040503050406030204" pitchFamily="18" charset="0"/>
                                      </a:rPr>
                                      <m:t>5</m:t>
                                    </m:r>
                                    <m:r>
                                      <a:rPr lang="en-GB" b="0" i="1" smtClean="0">
                                        <a:latin typeface="Cambria Math" panose="02040503050406030204" pitchFamily="18" charset="0"/>
                                        <a:ea typeface="Cambria Math" panose="02040503050406030204" pitchFamily="18" charset="0"/>
                                      </a:rPr>
                                      <m:t>×−3</m:t>
                                    </m:r>
                                  </m:e>
                                </m:d>
                                <m:r>
                                  <a:rPr lang="en-GB" b="0" i="1" smtClean="0">
                                    <a:latin typeface="Cambria Math" panose="02040503050406030204" pitchFamily="18" charset="0"/>
                                    <a:ea typeface="Cambria Math" panose="02040503050406030204" pitchFamily="18" charset="0"/>
                                  </a:rPr>
                                  <m:t>+(7×3)</m:t>
                                </m:r>
                              </m:e>
                              <m:e>
                                <m:d>
                                  <m:dPr>
                                    <m:ctrlPr>
                                      <a:rPr lang="en-GB" b="0" i="1" smtClean="0">
                                        <a:latin typeface="Cambria Math" panose="02040503050406030204" pitchFamily="18" charset="0"/>
                                      </a:rPr>
                                    </m:ctrlPr>
                                  </m:dPr>
                                  <m:e>
                                    <m:r>
                                      <a:rPr lang="en-GB" b="0" i="1" smtClean="0">
                                        <a:latin typeface="Cambria Math" panose="02040503050406030204" pitchFamily="18" charset="0"/>
                                      </a:rPr>
                                      <m:t>5</m:t>
                                    </m:r>
                                    <m:r>
                                      <a:rPr lang="en-GB" b="0" i="1" smtClean="0">
                                        <a:latin typeface="Cambria Math" panose="02040503050406030204" pitchFamily="18" charset="0"/>
                                        <a:ea typeface="Cambria Math" panose="02040503050406030204" pitchFamily="18" charset="0"/>
                                      </a:rPr>
                                      <m:t>×−1</m:t>
                                    </m:r>
                                  </m:e>
                                </m:d>
                                <m:r>
                                  <a:rPr lang="en-GB" b="0" i="1" smtClean="0">
                                    <a:latin typeface="Cambria Math" panose="02040503050406030204" pitchFamily="18" charset="0"/>
                                    <a:ea typeface="Cambria Math" panose="02040503050406030204" pitchFamily="18" charset="0"/>
                                  </a:rPr>
                                  <m:t>+(7×0)</m:t>
                                </m:r>
                              </m:e>
                            </m:mr>
                          </m:m>
                        </m:e>
                      </m:d>
                    </m:oMath>
                  </m:oMathPara>
                </a14:m>
                <a:endParaRPr lang="en-US" dirty="0"/>
              </a:p>
              <a:p>
                <a:endParaRPr lang="en-US" dirty="0"/>
              </a:p>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m:t>
                      </m:r>
                      <m:d>
                        <m:dPr>
                          <m:begChr m:val="⌈"/>
                          <m:endChr m:val="⌉"/>
                          <m:ctrlPr>
                            <a:rPr lang="en-GB" b="0" i="1" smtClean="0">
                              <a:latin typeface="Cambria Math" panose="02040503050406030204" pitchFamily="18" charset="0"/>
                            </a:rPr>
                          </m:ctrlPr>
                        </m:dPr>
                        <m:e>
                          <m:m>
                            <m:mPr>
                              <m:mcs>
                                <m:mc>
                                  <m:mcPr>
                                    <m:count m:val="2"/>
                                    <m:mcJc m:val="center"/>
                                  </m:mcPr>
                                </m:mc>
                              </m:mcs>
                              <m:ctrlPr>
                                <a:rPr lang="en-GB" b="0" i="1" smtClean="0">
                                  <a:latin typeface="Cambria Math" panose="02040503050406030204" pitchFamily="18" charset="0"/>
                                </a:rPr>
                              </m:ctrlPr>
                            </m:mPr>
                            <m:mr>
                              <m:e>
                                <m:r>
                                  <m:rPr>
                                    <m:brk m:alnAt="7"/>
                                  </m:rPr>
                                  <a:rPr lang="en-GB" b="0" i="1" smtClean="0">
                                    <a:latin typeface="Cambria Math" panose="02040503050406030204" pitchFamily="18" charset="0"/>
                                  </a:rPr>
                                  <m:t>−</m:t>
                                </m:r>
                                <m:r>
                                  <a:rPr lang="en-GB" b="0" i="1" smtClean="0">
                                    <a:latin typeface="Cambria Math" panose="02040503050406030204" pitchFamily="18" charset="0"/>
                                  </a:rPr>
                                  <m:t>6</m:t>
                                </m:r>
                              </m:e>
                              <m:e>
                                <m:r>
                                  <a:rPr lang="en-GB" b="0" i="1" smtClean="0">
                                    <a:latin typeface="Cambria Math" panose="02040503050406030204" pitchFamily="18" charset="0"/>
                                  </a:rPr>
                                  <m:t>−4</m:t>
                                </m:r>
                              </m:e>
                            </m:mr>
                            <m:mr>
                              <m:e>
                                <m:r>
                                  <a:rPr lang="en-GB" b="0" i="1" smtClean="0">
                                    <a:latin typeface="Cambria Math" panose="02040503050406030204" pitchFamily="18" charset="0"/>
                                  </a:rPr>
                                  <m:t>6</m:t>
                                </m:r>
                              </m:e>
                              <m:e>
                                <m:r>
                                  <a:rPr lang="en-GB" b="0" i="1" smtClean="0">
                                    <a:latin typeface="Cambria Math" panose="02040503050406030204" pitchFamily="18" charset="0"/>
                                  </a:rPr>
                                  <m:t>−5</m:t>
                                </m:r>
                              </m:e>
                            </m:mr>
                          </m:m>
                        </m:e>
                      </m:d>
                    </m:oMath>
                  </m:oMathPara>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blipFill>
                <a:blip r:embed="rId3"/>
                <a:stretch>
                  <a:fillRect l="-1852" t="-1722"/>
                </a:stretch>
              </a:blipFill>
            </p:spPr>
            <p:txBody>
              <a:bodyPr/>
              <a:lstStyle/>
              <a:p>
                <a:r>
                  <a:rPr lang="en-GB">
                    <a:noFill/>
                  </a:rPr>
                  <a:t> </a:t>
                </a:r>
              </a:p>
            </p:txBody>
          </p:sp>
        </mc:Fallback>
      </mc:AlternateContent>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Which matrices can be multiplied?</a:t>
            </a: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51A03515-9DF7-4A91-858F-410740D01B4E}"/>
                  </a:ext>
                </a:extLst>
              </p:cNvPr>
              <p:cNvSpPr txBox="1"/>
              <p:nvPr/>
            </p:nvSpPr>
            <p:spPr>
              <a:xfrm>
                <a:off x="1331640" y="2060848"/>
                <a:ext cx="910121" cy="511166"/>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b="1" i="0" smtClean="0">
                          <a:latin typeface="Cambria Math" panose="02040503050406030204" pitchFamily="18" charset="0"/>
                        </a:rPr>
                        <m:t>𝐀</m:t>
                      </m:r>
                      <m:r>
                        <a:rPr lang="en-GB" b="0" i="1" smtClean="0">
                          <a:latin typeface="Cambria Math" panose="02040503050406030204" pitchFamily="18" charset="0"/>
                        </a:rPr>
                        <m:t>=</m:t>
                      </m:r>
                      <m:d>
                        <m:dPr>
                          <m:begChr m:val="["/>
                          <m:endChr m:val="]"/>
                          <m:ctrlPr>
                            <a:rPr lang="en-GB" b="0" i="1" smtClean="0">
                              <a:latin typeface="Cambria Math" panose="02040503050406030204" pitchFamily="18" charset="0"/>
                            </a:rPr>
                          </m:ctrlPr>
                        </m:dPr>
                        <m:e>
                          <m:m>
                            <m:mPr>
                              <m:mcs>
                                <m:mc>
                                  <m:mcPr>
                                    <m:count m:val="1"/>
                                    <m:mcJc m:val="center"/>
                                  </m:mcPr>
                                </m:mc>
                              </m:mcs>
                              <m:ctrlPr>
                                <a:rPr lang="en-GB" b="0" i="1" smtClean="0">
                                  <a:latin typeface="Cambria Math" panose="02040503050406030204" pitchFamily="18" charset="0"/>
                                </a:rPr>
                              </m:ctrlPr>
                            </m:mPr>
                            <m:mr>
                              <m:e>
                                <m:r>
                                  <m:rPr>
                                    <m:brk m:alnAt="7"/>
                                  </m:rPr>
                                  <a:rPr lang="en-GB" b="0" i="1" smtClean="0">
                                    <a:latin typeface="Cambria Math" panose="02040503050406030204" pitchFamily="18" charset="0"/>
                                  </a:rPr>
                                  <m:t>1</m:t>
                                </m:r>
                              </m:e>
                            </m:mr>
                            <m:mr>
                              <m:e>
                                <m:r>
                                  <a:rPr lang="en-GB" b="0" i="1" smtClean="0">
                                    <a:latin typeface="Cambria Math" panose="02040503050406030204" pitchFamily="18" charset="0"/>
                                  </a:rPr>
                                  <m:t>2</m:t>
                                </m:r>
                              </m:e>
                            </m:mr>
                          </m:m>
                        </m:e>
                      </m:d>
                    </m:oMath>
                  </m:oMathPara>
                </a14:m>
                <a:endParaRPr lang="en-GB" dirty="0"/>
              </a:p>
            </p:txBody>
          </p:sp>
        </mc:Choice>
        <mc:Fallback xmlns="">
          <p:sp>
            <p:nvSpPr>
              <p:cNvPr id="4" name="TextBox 3">
                <a:extLst>
                  <a:ext uri="{FF2B5EF4-FFF2-40B4-BE49-F238E27FC236}">
                    <a16:creationId xmlns:a16="http://schemas.microsoft.com/office/drawing/2014/main" id="{51A03515-9DF7-4A91-858F-410740D01B4E}"/>
                  </a:ext>
                </a:extLst>
              </p:cNvPr>
              <p:cNvSpPr txBox="1">
                <a:spLocks noRot="1" noChangeAspect="1" noMove="1" noResize="1" noEditPoints="1" noAdjustHandles="1" noChangeArrowheads="1" noChangeShapeType="1" noTextEdit="1"/>
              </p:cNvSpPr>
              <p:nvPr/>
            </p:nvSpPr>
            <p:spPr>
              <a:xfrm>
                <a:off x="1331640" y="2060848"/>
                <a:ext cx="910121" cy="511166"/>
              </a:xfrm>
              <a:prstGeom prst="rect">
                <a:avLst/>
              </a:prstGeom>
              <a:blipFill>
                <a:blip r:embed="rId3"/>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F997B053-C26C-4CC6-A069-E859E50EF9E0}"/>
                  </a:ext>
                </a:extLst>
              </p:cNvPr>
              <p:cNvSpPr txBox="1"/>
              <p:nvPr/>
            </p:nvSpPr>
            <p:spPr>
              <a:xfrm>
                <a:off x="1115616" y="3573016"/>
                <a:ext cx="1301895" cy="30777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b="1" i="0" smtClean="0">
                          <a:latin typeface="Cambria Math" panose="02040503050406030204" pitchFamily="18" charset="0"/>
                        </a:rPr>
                        <m:t>𝐁</m:t>
                      </m:r>
                      <m:r>
                        <a:rPr lang="en-GB" b="0" i="1" smtClean="0">
                          <a:latin typeface="Cambria Math" panose="02040503050406030204" pitchFamily="18" charset="0"/>
                        </a:rPr>
                        <m:t>=</m:t>
                      </m:r>
                      <m:d>
                        <m:dPr>
                          <m:begChr m:val="["/>
                          <m:endChr m:val="]"/>
                          <m:ctrlPr>
                            <a:rPr lang="en-GB" b="0" i="1" smtClean="0">
                              <a:latin typeface="Cambria Math" panose="02040503050406030204" pitchFamily="18" charset="0"/>
                            </a:rPr>
                          </m:ctrlPr>
                        </m:dPr>
                        <m:e>
                          <m:m>
                            <m:mPr>
                              <m:mcs>
                                <m:mc>
                                  <m:mcPr>
                                    <m:count m:val="2"/>
                                    <m:mcJc m:val="center"/>
                                  </m:mcPr>
                                </m:mc>
                              </m:mcs>
                              <m:ctrlPr>
                                <a:rPr lang="en-GB" b="0" i="1" smtClean="0">
                                  <a:latin typeface="Cambria Math" panose="02040503050406030204" pitchFamily="18" charset="0"/>
                                </a:rPr>
                              </m:ctrlPr>
                            </m:mPr>
                            <m:mr>
                              <m:e>
                                <m:r>
                                  <m:rPr>
                                    <m:brk m:alnAt="7"/>
                                  </m:rPr>
                                  <a:rPr lang="en-GB" b="0" i="1" smtClean="0">
                                    <a:latin typeface="Cambria Math" panose="02040503050406030204" pitchFamily="18" charset="0"/>
                                  </a:rPr>
                                  <m:t>3</m:t>
                                </m:r>
                              </m:e>
                              <m:e>
                                <m:r>
                                  <a:rPr lang="en-GB" b="0" i="1" smtClean="0">
                                    <a:latin typeface="Cambria Math" panose="02040503050406030204" pitchFamily="18" charset="0"/>
                                  </a:rPr>
                                  <m:t>0</m:t>
                                </m:r>
                              </m:e>
                            </m:mr>
                          </m:m>
                        </m:e>
                      </m:d>
                    </m:oMath>
                  </m:oMathPara>
                </a14:m>
                <a:endParaRPr lang="en-GB" dirty="0"/>
              </a:p>
            </p:txBody>
          </p:sp>
        </mc:Choice>
        <mc:Fallback xmlns="">
          <p:sp>
            <p:nvSpPr>
              <p:cNvPr id="5" name="TextBox 4">
                <a:extLst>
                  <a:ext uri="{FF2B5EF4-FFF2-40B4-BE49-F238E27FC236}">
                    <a16:creationId xmlns:a16="http://schemas.microsoft.com/office/drawing/2014/main" id="{F997B053-C26C-4CC6-A069-E859E50EF9E0}"/>
                  </a:ext>
                </a:extLst>
              </p:cNvPr>
              <p:cNvSpPr txBox="1">
                <a:spLocks noRot="1" noChangeAspect="1" noMove="1" noResize="1" noEditPoints="1" noAdjustHandles="1" noChangeArrowheads="1" noChangeShapeType="1" noTextEdit="1"/>
              </p:cNvSpPr>
              <p:nvPr/>
            </p:nvSpPr>
            <p:spPr>
              <a:xfrm>
                <a:off x="1115616" y="3573016"/>
                <a:ext cx="1301895" cy="307777"/>
              </a:xfrm>
              <a:prstGeom prst="rect">
                <a:avLst/>
              </a:prstGeom>
              <a:blipFill>
                <a:blip r:embed="rId4"/>
                <a:stretch>
                  <a:fillRect l="-3271" b="-13725"/>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89D66DD1-FDB0-43FE-898F-7427CE40D7A2}"/>
                  </a:ext>
                </a:extLst>
              </p:cNvPr>
              <p:cNvSpPr txBox="1"/>
              <p:nvPr/>
            </p:nvSpPr>
            <p:spPr>
              <a:xfrm>
                <a:off x="1043608" y="5085184"/>
                <a:ext cx="1298111" cy="51321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b="1" i="0" smtClean="0">
                          <a:latin typeface="Cambria Math" panose="02040503050406030204" pitchFamily="18" charset="0"/>
                        </a:rPr>
                        <m:t>𝐂</m:t>
                      </m:r>
                      <m:r>
                        <a:rPr lang="en-GB" b="0" i="1" smtClean="0">
                          <a:latin typeface="Cambria Math" panose="02040503050406030204" pitchFamily="18" charset="0"/>
                        </a:rPr>
                        <m:t>=</m:t>
                      </m:r>
                      <m:d>
                        <m:dPr>
                          <m:begChr m:val="["/>
                          <m:endChr m:val="]"/>
                          <m:ctrlPr>
                            <a:rPr lang="en-GB" b="0" i="1" smtClean="0">
                              <a:latin typeface="Cambria Math" panose="02040503050406030204" pitchFamily="18" charset="0"/>
                            </a:rPr>
                          </m:ctrlPr>
                        </m:dPr>
                        <m:e>
                          <m:m>
                            <m:mPr>
                              <m:mcs>
                                <m:mc>
                                  <m:mcPr>
                                    <m:count m:val="2"/>
                                    <m:mcJc m:val="center"/>
                                  </m:mcPr>
                                </m:mc>
                              </m:mcs>
                              <m:ctrlPr>
                                <a:rPr lang="en-GB" b="0" i="1" smtClean="0">
                                  <a:latin typeface="Cambria Math" panose="02040503050406030204" pitchFamily="18" charset="0"/>
                                </a:rPr>
                              </m:ctrlPr>
                            </m:mPr>
                            <m:mr>
                              <m:e>
                                <m:r>
                                  <m:rPr>
                                    <m:brk m:alnAt="7"/>
                                  </m:rPr>
                                  <a:rPr lang="en-GB" b="0" i="1" smtClean="0">
                                    <a:latin typeface="Cambria Math" panose="02040503050406030204" pitchFamily="18" charset="0"/>
                                  </a:rPr>
                                  <m:t>4</m:t>
                                </m:r>
                              </m:e>
                              <m:e>
                                <m:r>
                                  <a:rPr lang="en-GB" b="0" i="1" smtClean="0">
                                    <a:latin typeface="Cambria Math" panose="02040503050406030204" pitchFamily="18" charset="0"/>
                                  </a:rPr>
                                  <m:t>6</m:t>
                                </m:r>
                              </m:e>
                            </m:mr>
                            <m:mr>
                              <m:e>
                                <m:r>
                                  <a:rPr lang="en-GB" b="0" i="1" smtClean="0">
                                    <a:latin typeface="Cambria Math" panose="02040503050406030204" pitchFamily="18" charset="0"/>
                                  </a:rPr>
                                  <m:t>0</m:t>
                                </m:r>
                              </m:e>
                              <m:e>
                                <m:r>
                                  <a:rPr lang="en-GB" b="0" i="1" smtClean="0">
                                    <a:latin typeface="Cambria Math" panose="02040503050406030204" pitchFamily="18" charset="0"/>
                                  </a:rPr>
                                  <m:t>5</m:t>
                                </m:r>
                              </m:e>
                            </m:mr>
                          </m:m>
                        </m:e>
                      </m:d>
                    </m:oMath>
                  </m:oMathPara>
                </a14:m>
                <a:endParaRPr lang="en-GB" dirty="0"/>
              </a:p>
            </p:txBody>
          </p:sp>
        </mc:Choice>
        <mc:Fallback xmlns="">
          <p:sp>
            <p:nvSpPr>
              <p:cNvPr id="6" name="TextBox 5">
                <a:extLst>
                  <a:ext uri="{FF2B5EF4-FFF2-40B4-BE49-F238E27FC236}">
                    <a16:creationId xmlns:a16="http://schemas.microsoft.com/office/drawing/2014/main" id="{89D66DD1-FDB0-43FE-898F-7427CE40D7A2}"/>
                  </a:ext>
                </a:extLst>
              </p:cNvPr>
              <p:cNvSpPr txBox="1">
                <a:spLocks noRot="1" noChangeAspect="1" noMove="1" noResize="1" noEditPoints="1" noAdjustHandles="1" noChangeArrowheads="1" noChangeShapeType="1" noTextEdit="1"/>
              </p:cNvSpPr>
              <p:nvPr/>
            </p:nvSpPr>
            <p:spPr>
              <a:xfrm>
                <a:off x="1043608" y="5085184"/>
                <a:ext cx="1298111" cy="513217"/>
              </a:xfrm>
              <a:prstGeom prst="rect">
                <a:avLst/>
              </a:prstGeom>
              <a:blipFill>
                <a:blip r:embed="rId5"/>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89843987-22FB-400A-9F00-613583DB5F17}"/>
                  </a:ext>
                </a:extLst>
              </p:cNvPr>
              <p:cNvSpPr txBox="1"/>
              <p:nvPr/>
            </p:nvSpPr>
            <p:spPr>
              <a:xfrm>
                <a:off x="3563888" y="2060848"/>
                <a:ext cx="1512337" cy="51744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b="1" i="0" smtClean="0">
                          <a:latin typeface="Cambria Math" panose="02040503050406030204" pitchFamily="18" charset="0"/>
                        </a:rPr>
                        <m:t>𝐃</m:t>
                      </m:r>
                      <m:r>
                        <a:rPr lang="en-GB" b="0" i="1" smtClean="0">
                          <a:latin typeface="Cambria Math" panose="02040503050406030204" pitchFamily="18" charset="0"/>
                        </a:rPr>
                        <m:t>=</m:t>
                      </m:r>
                      <m:d>
                        <m:dPr>
                          <m:begChr m:val="["/>
                          <m:endChr m:val="]"/>
                          <m:ctrlPr>
                            <a:rPr lang="en-GB" b="0" i="1" smtClean="0">
                              <a:latin typeface="Cambria Math" panose="02040503050406030204" pitchFamily="18" charset="0"/>
                            </a:rPr>
                          </m:ctrlPr>
                        </m:dPr>
                        <m:e>
                          <m:m>
                            <m:mPr>
                              <m:mcs>
                                <m:mc>
                                  <m:mcPr>
                                    <m:count m:val="2"/>
                                    <m:mcJc m:val="center"/>
                                  </m:mcPr>
                                </m:mc>
                              </m:mcs>
                              <m:ctrlPr>
                                <a:rPr lang="en-GB" b="0" i="1" smtClean="0">
                                  <a:latin typeface="Cambria Math" panose="02040503050406030204" pitchFamily="18" charset="0"/>
                                </a:rPr>
                              </m:ctrlPr>
                            </m:mPr>
                            <m:mr>
                              <m:e>
                                <m:r>
                                  <m:rPr>
                                    <m:brk m:alnAt="7"/>
                                  </m:rPr>
                                  <a:rPr lang="en-GB" b="0" i="1" smtClean="0">
                                    <a:latin typeface="Cambria Math" panose="02040503050406030204" pitchFamily="18" charset="0"/>
                                  </a:rPr>
                                  <m:t>3</m:t>
                                </m:r>
                              </m:e>
                              <m:e>
                                <m:r>
                                  <a:rPr lang="en-GB" b="0" i="1" smtClean="0">
                                    <a:latin typeface="Cambria Math" panose="02040503050406030204" pitchFamily="18" charset="0"/>
                                  </a:rPr>
                                  <m:t>−5</m:t>
                                </m:r>
                              </m:e>
                            </m:mr>
                            <m:mr>
                              <m:e>
                                <m:r>
                                  <a:rPr lang="en-GB" b="0" i="1" smtClean="0">
                                    <a:latin typeface="Cambria Math" panose="02040503050406030204" pitchFamily="18" charset="0"/>
                                  </a:rPr>
                                  <m:t>4</m:t>
                                </m:r>
                              </m:e>
                              <m:e>
                                <m:r>
                                  <a:rPr lang="en-GB" b="0" i="1" smtClean="0">
                                    <a:latin typeface="Cambria Math" panose="02040503050406030204" pitchFamily="18" charset="0"/>
                                  </a:rPr>
                                  <m:t>1</m:t>
                                </m:r>
                              </m:e>
                            </m:mr>
                          </m:m>
                        </m:e>
                      </m:d>
                    </m:oMath>
                  </m:oMathPara>
                </a14:m>
                <a:endParaRPr lang="en-GB" dirty="0"/>
              </a:p>
            </p:txBody>
          </p:sp>
        </mc:Choice>
        <mc:Fallback xmlns="">
          <p:sp>
            <p:nvSpPr>
              <p:cNvPr id="7" name="TextBox 6">
                <a:extLst>
                  <a:ext uri="{FF2B5EF4-FFF2-40B4-BE49-F238E27FC236}">
                    <a16:creationId xmlns:a16="http://schemas.microsoft.com/office/drawing/2014/main" id="{89843987-22FB-400A-9F00-613583DB5F17}"/>
                  </a:ext>
                </a:extLst>
              </p:cNvPr>
              <p:cNvSpPr txBox="1">
                <a:spLocks noRot="1" noChangeAspect="1" noMove="1" noResize="1" noEditPoints="1" noAdjustHandles="1" noChangeArrowheads="1" noChangeShapeType="1" noTextEdit="1"/>
              </p:cNvSpPr>
              <p:nvPr/>
            </p:nvSpPr>
            <p:spPr>
              <a:xfrm>
                <a:off x="3563888" y="2060848"/>
                <a:ext cx="1512337" cy="517449"/>
              </a:xfrm>
              <a:prstGeom prst="rect">
                <a:avLst/>
              </a:prstGeom>
              <a:blipFill>
                <a:blip r:embed="rId6"/>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0F18457B-D5C5-4014-8F44-E39E949B97F5}"/>
                  </a:ext>
                </a:extLst>
              </p:cNvPr>
              <p:cNvSpPr txBox="1"/>
              <p:nvPr/>
            </p:nvSpPr>
            <p:spPr>
              <a:xfrm>
                <a:off x="3419872" y="3501008"/>
                <a:ext cx="1896352" cy="51321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b="1" i="0" smtClean="0">
                          <a:latin typeface="Cambria Math" panose="02040503050406030204" pitchFamily="18" charset="0"/>
                        </a:rPr>
                        <m:t>𝐄</m:t>
                      </m:r>
                      <m:r>
                        <a:rPr lang="en-GB" b="0" i="1" smtClean="0">
                          <a:latin typeface="Cambria Math" panose="02040503050406030204" pitchFamily="18" charset="0"/>
                        </a:rPr>
                        <m:t>=</m:t>
                      </m:r>
                      <m:d>
                        <m:dPr>
                          <m:begChr m:val="["/>
                          <m:endChr m:val="]"/>
                          <m:ctrlPr>
                            <a:rPr lang="en-GB" b="0" i="1" smtClean="0">
                              <a:latin typeface="Cambria Math" panose="02040503050406030204" pitchFamily="18" charset="0"/>
                            </a:rPr>
                          </m:ctrlPr>
                        </m:dPr>
                        <m:e>
                          <m:m>
                            <m:mPr>
                              <m:mcs>
                                <m:mc>
                                  <m:mcPr>
                                    <m:count m:val="3"/>
                                    <m:mcJc m:val="center"/>
                                  </m:mcPr>
                                </m:mc>
                              </m:mcs>
                              <m:ctrlPr>
                                <a:rPr lang="en-GB" b="0" i="1" smtClean="0">
                                  <a:latin typeface="Cambria Math" panose="02040503050406030204" pitchFamily="18" charset="0"/>
                                </a:rPr>
                              </m:ctrlPr>
                            </m:mPr>
                            <m:mr>
                              <m:e>
                                <m:r>
                                  <m:rPr>
                                    <m:brk m:alnAt="7"/>
                                  </m:rPr>
                                  <a:rPr lang="en-GB" b="0" i="1" smtClean="0">
                                    <a:latin typeface="Cambria Math" panose="02040503050406030204" pitchFamily="18" charset="0"/>
                                  </a:rPr>
                                  <m:t>1</m:t>
                                </m:r>
                              </m:e>
                              <m:e>
                                <m:r>
                                  <a:rPr lang="en-GB" b="0" i="1" smtClean="0">
                                    <a:latin typeface="Cambria Math" panose="02040503050406030204" pitchFamily="18" charset="0"/>
                                  </a:rPr>
                                  <m:t>8</m:t>
                                </m:r>
                              </m:e>
                              <m:e>
                                <m:r>
                                  <a:rPr lang="en-GB" b="0" i="1" smtClean="0">
                                    <a:latin typeface="Cambria Math" panose="02040503050406030204" pitchFamily="18" charset="0"/>
                                  </a:rPr>
                                  <m:t>9</m:t>
                                </m:r>
                              </m:e>
                            </m:mr>
                            <m:mr>
                              <m:e>
                                <m:r>
                                  <a:rPr lang="en-GB" b="0" i="1" smtClean="0">
                                    <a:latin typeface="Cambria Math" panose="02040503050406030204" pitchFamily="18" charset="0"/>
                                  </a:rPr>
                                  <m:t>−2</m:t>
                                </m:r>
                              </m:e>
                              <m:e>
                                <m:r>
                                  <a:rPr lang="en-GB" b="0" i="1" smtClean="0">
                                    <a:latin typeface="Cambria Math" panose="02040503050406030204" pitchFamily="18" charset="0"/>
                                  </a:rPr>
                                  <m:t>0</m:t>
                                </m:r>
                              </m:e>
                              <m:e>
                                <m:r>
                                  <a:rPr lang="en-GB" b="0" i="1" smtClean="0">
                                    <a:latin typeface="Cambria Math" panose="02040503050406030204" pitchFamily="18" charset="0"/>
                                  </a:rPr>
                                  <m:t>2</m:t>
                                </m:r>
                              </m:e>
                            </m:mr>
                          </m:m>
                        </m:e>
                      </m:d>
                    </m:oMath>
                  </m:oMathPara>
                </a14:m>
                <a:endParaRPr lang="en-GB" dirty="0"/>
              </a:p>
            </p:txBody>
          </p:sp>
        </mc:Choice>
        <mc:Fallback xmlns="">
          <p:sp>
            <p:nvSpPr>
              <p:cNvPr id="8" name="TextBox 7">
                <a:extLst>
                  <a:ext uri="{FF2B5EF4-FFF2-40B4-BE49-F238E27FC236}">
                    <a16:creationId xmlns:a16="http://schemas.microsoft.com/office/drawing/2014/main" id="{0F18457B-D5C5-4014-8F44-E39E949B97F5}"/>
                  </a:ext>
                </a:extLst>
              </p:cNvPr>
              <p:cNvSpPr txBox="1">
                <a:spLocks noRot="1" noChangeAspect="1" noMove="1" noResize="1" noEditPoints="1" noAdjustHandles="1" noChangeArrowheads="1" noChangeShapeType="1" noTextEdit="1"/>
              </p:cNvSpPr>
              <p:nvPr/>
            </p:nvSpPr>
            <p:spPr>
              <a:xfrm>
                <a:off x="3419872" y="3501008"/>
                <a:ext cx="1896352" cy="513217"/>
              </a:xfrm>
              <a:prstGeom prst="rect">
                <a:avLst/>
              </a:prstGeom>
              <a:blipFill>
                <a:blip r:embed="rId7"/>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3366E139-A68C-480A-9791-8944D1C49747}"/>
                  </a:ext>
                </a:extLst>
              </p:cNvPr>
              <p:cNvSpPr txBox="1"/>
              <p:nvPr/>
            </p:nvSpPr>
            <p:spPr>
              <a:xfrm>
                <a:off x="3779912" y="5085184"/>
                <a:ext cx="1094852" cy="51321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b="1" i="0" smtClean="0">
                          <a:latin typeface="Cambria Math" panose="02040503050406030204" pitchFamily="18" charset="0"/>
                        </a:rPr>
                        <m:t>𝐅</m:t>
                      </m:r>
                      <m:r>
                        <a:rPr lang="en-GB" b="0" i="1" smtClean="0">
                          <a:latin typeface="Cambria Math" panose="02040503050406030204" pitchFamily="18" charset="0"/>
                        </a:rPr>
                        <m:t>=</m:t>
                      </m:r>
                      <m:d>
                        <m:dPr>
                          <m:begChr m:val="["/>
                          <m:endChr m:val="]"/>
                          <m:ctrlPr>
                            <a:rPr lang="en-GB" b="0" i="1" smtClean="0">
                              <a:latin typeface="Cambria Math" panose="02040503050406030204" pitchFamily="18" charset="0"/>
                            </a:rPr>
                          </m:ctrlPr>
                        </m:dPr>
                        <m:e>
                          <m:m>
                            <m:mPr>
                              <m:mcs>
                                <m:mc>
                                  <m:mcPr>
                                    <m:count m:val="1"/>
                                    <m:mcJc m:val="center"/>
                                  </m:mcPr>
                                </m:mc>
                              </m:mcs>
                              <m:ctrlPr>
                                <a:rPr lang="en-GB" b="0" i="1" smtClean="0">
                                  <a:latin typeface="Cambria Math" panose="02040503050406030204" pitchFamily="18" charset="0"/>
                                </a:rPr>
                              </m:ctrlPr>
                            </m:mPr>
                            <m:mr>
                              <m:e>
                                <m:r>
                                  <m:rPr>
                                    <m:brk m:alnAt="7"/>
                                  </m:rPr>
                                  <a:rPr lang="en-GB" b="0" i="1" smtClean="0">
                                    <a:latin typeface="Cambria Math" panose="02040503050406030204" pitchFamily="18" charset="0"/>
                                  </a:rPr>
                                  <m:t>3</m:t>
                                </m:r>
                              </m:e>
                            </m:mr>
                            <m:mr>
                              <m:e>
                                <m:r>
                                  <a:rPr lang="en-GB" b="0" i="1" smtClean="0">
                                    <a:latin typeface="Cambria Math" panose="02040503050406030204" pitchFamily="18" charset="0"/>
                                  </a:rPr>
                                  <m:t>−6</m:t>
                                </m:r>
                              </m:e>
                            </m:mr>
                          </m:m>
                        </m:e>
                      </m:d>
                    </m:oMath>
                  </m:oMathPara>
                </a14:m>
                <a:endParaRPr lang="en-GB" dirty="0"/>
              </a:p>
            </p:txBody>
          </p:sp>
        </mc:Choice>
        <mc:Fallback xmlns="">
          <p:sp>
            <p:nvSpPr>
              <p:cNvPr id="9" name="TextBox 8">
                <a:extLst>
                  <a:ext uri="{FF2B5EF4-FFF2-40B4-BE49-F238E27FC236}">
                    <a16:creationId xmlns:a16="http://schemas.microsoft.com/office/drawing/2014/main" id="{3366E139-A68C-480A-9791-8944D1C49747}"/>
                  </a:ext>
                </a:extLst>
              </p:cNvPr>
              <p:cNvSpPr txBox="1">
                <a:spLocks noRot="1" noChangeAspect="1" noMove="1" noResize="1" noEditPoints="1" noAdjustHandles="1" noChangeArrowheads="1" noChangeShapeType="1" noTextEdit="1"/>
              </p:cNvSpPr>
              <p:nvPr/>
            </p:nvSpPr>
            <p:spPr>
              <a:xfrm>
                <a:off x="3779912" y="5085184"/>
                <a:ext cx="1094852" cy="513217"/>
              </a:xfrm>
              <a:prstGeom prst="rect">
                <a:avLst/>
              </a:prstGeom>
              <a:blipFill>
                <a:blip r:embed="rId8"/>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9C0F9402-1C8C-409C-B3FA-028FD268688F}"/>
                  </a:ext>
                </a:extLst>
              </p:cNvPr>
              <p:cNvSpPr txBox="1"/>
              <p:nvPr/>
            </p:nvSpPr>
            <p:spPr>
              <a:xfrm>
                <a:off x="6228184" y="1844824"/>
                <a:ext cx="1660070" cy="81182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b="1" i="0" smtClean="0">
                          <a:latin typeface="Cambria Math" panose="02040503050406030204" pitchFamily="18" charset="0"/>
                        </a:rPr>
                        <m:t>𝐆</m:t>
                      </m:r>
                      <m:r>
                        <a:rPr lang="en-GB" b="0" i="1" smtClean="0">
                          <a:latin typeface="Cambria Math" panose="02040503050406030204" pitchFamily="18" charset="0"/>
                        </a:rPr>
                        <m:t>=</m:t>
                      </m:r>
                      <m:d>
                        <m:dPr>
                          <m:begChr m:val="["/>
                          <m:endChr m:val="]"/>
                          <m:ctrlPr>
                            <a:rPr lang="en-GB" b="0" i="1" smtClean="0">
                              <a:latin typeface="Cambria Math" panose="02040503050406030204" pitchFamily="18" charset="0"/>
                            </a:rPr>
                          </m:ctrlPr>
                        </m:dPr>
                        <m:e>
                          <m:m>
                            <m:mPr>
                              <m:mcs>
                                <m:mc>
                                  <m:mcPr>
                                    <m:count m:val="2"/>
                                    <m:mcJc m:val="center"/>
                                  </m:mcPr>
                                </m:mc>
                              </m:mcs>
                              <m:ctrlPr>
                                <a:rPr lang="en-GB" b="0" i="1" smtClean="0">
                                  <a:latin typeface="Cambria Math" panose="02040503050406030204" pitchFamily="18" charset="0"/>
                                </a:rPr>
                              </m:ctrlPr>
                            </m:mPr>
                            <m:mr>
                              <m:e>
                                <m:r>
                                  <m:rPr>
                                    <m:brk m:alnAt="7"/>
                                  </m:rPr>
                                  <a:rPr lang="en-GB" b="0" i="1" smtClean="0">
                                    <a:latin typeface="Cambria Math" panose="02040503050406030204" pitchFamily="18" charset="0"/>
                                  </a:rPr>
                                  <m:t>4</m:t>
                                </m:r>
                              </m:e>
                              <m:e>
                                <m:r>
                                  <a:rPr lang="en-GB" b="0" i="1" smtClean="0">
                                    <a:latin typeface="Cambria Math" panose="02040503050406030204" pitchFamily="18" charset="0"/>
                                  </a:rPr>
                                  <m:t>2</m:t>
                                </m:r>
                              </m:e>
                            </m:mr>
                            <m:mr>
                              <m:e>
                                <m:r>
                                  <a:rPr lang="en-GB" b="0" i="1" smtClean="0">
                                    <a:latin typeface="Cambria Math" panose="02040503050406030204" pitchFamily="18" charset="0"/>
                                  </a:rPr>
                                  <m:t>9</m:t>
                                </m:r>
                              </m:e>
                              <m:e>
                                <m:r>
                                  <a:rPr lang="en-GB" b="0" i="1" smtClean="0">
                                    <a:latin typeface="Cambria Math" panose="02040503050406030204" pitchFamily="18" charset="0"/>
                                  </a:rPr>
                                  <m:t>10</m:t>
                                </m:r>
                              </m:e>
                            </m:mr>
                            <m:mr>
                              <m:e>
                                <m:r>
                                  <a:rPr lang="en-GB" b="0" i="1" smtClean="0">
                                    <a:latin typeface="Cambria Math" panose="02040503050406030204" pitchFamily="18" charset="0"/>
                                  </a:rPr>
                                  <m:t>−2</m:t>
                                </m:r>
                              </m:e>
                              <m:e>
                                <m:r>
                                  <a:rPr lang="en-GB" b="0" i="1" smtClean="0">
                                    <a:latin typeface="Cambria Math" panose="02040503050406030204" pitchFamily="18" charset="0"/>
                                  </a:rPr>
                                  <m:t>0</m:t>
                                </m:r>
                              </m:e>
                            </m:mr>
                          </m:m>
                        </m:e>
                      </m:d>
                    </m:oMath>
                  </m:oMathPara>
                </a14:m>
                <a:endParaRPr lang="en-GB" dirty="0"/>
              </a:p>
            </p:txBody>
          </p:sp>
        </mc:Choice>
        <mc:Fallback xmlns="">
          <p:sp>
            <p:nvSpPr>
              <p:cNvPr id="10" name="TextBox 9">
                <a:extLst>
                  <a:ext uri="{FF2B5EF4-FFF2-40B4-BE49-F238E27FC236}">
                    <a16:creationId xmlns:a16="http://schemas.microsoft.com/office/drawing/2014/main" id="{9C0F9402-1C8C-409C-B3FA-028FD268688F}"/>
                  </a:ext>
                </a:extLst>
              </p:cNvPr>
              <p:cNvSpPr txBox="1">
                <a:spLocks noRot="1" noChangeAspect="1" noMove="1" noResize="1" noEditPoints="1" noAdjustHandles="1" noChangeArrowheads="1" noChangeShapeType="1" noTextEdit="1"/>
              </p:cNvSpPr>
              <p:nvPr/>
            </p:nvSpPr>
            <p:spPr>
              <a:xfrm>
                <a:off x="6228184" y="1844824"/>
                <a:ext cx="1660070" cy="811825"/>
              </a:xfrm>
              <a:prstGeom prst="rect">
                <a:avLst/>
              </a:prstGeom>
              <a:blipFill>
                <a:blip r:embed="rId9"/>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68F6627E-F327-43F5-944F-608AFC958C8D}"/>
                  </a:ext>
                </a:extLst>
              </p:cNvPr>
              <p:cNvSpPr txBox="1"/>
              <p:nvPr/>
            </p:nvSpPr>
            <p:spPr>
              <a:xfrm>
                <a:off x="6444208" y="3573016"/>
                <a:ext cx="1320170" cy="30777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b="1" i="0" smtClean="0">
                          <a:latin typeface="Cambria Math" panose="02040503050406030204" pitchFamily="18" charset="0"/>
                        </a:rPr>
                        <m:t>𝐇</m:t>
                      </m:r>
                      <m:r>
                        <a:rPr lang="en-GB" b="0" i="1" smtClean="0">
                          <a:latin typeface="Cambria Math" panose="02040503050406030204" pitchFamily="18" charset="0"/>
                        </a:rPr>
                        <m:t>=</m:t>
                      </m:r>
                      <m:d>
                        <m:dPr>
                          <m:begChr m:val="["/>
                          <m:endChr m:val="]"/>
                          <m:ctrlPr>
                            <a:rPr lang="en-GB" b="0" i="1" smtClean="0">
                              <a:latin typeface="Cambria Math" panose="02040503050406030204" pitchFamily="18" charset="0"/>
                            </a:rPr>
                          </m:ctrlPr>
                        </m:dPr>
                        <m:e>
                          <m:m>
                            <m:mPr>
                              <m:mcs>
                                <m:mc>
                                  <m:mcPr>
                                    <m:count m:val="2"/>
                                    <m:mcJc m:val="center"/>
                                  </m:mcPr>
                                </m:mc>
                              </m:mcs>
                              <m:ctrlPr>
                                <a:rPr lang="en-GB" b="0" i="1" smtClean="0">
                                  <a:latin typeface="Cambria Math" panose="02040503050406030204" pitchFamily="18" charset="0"/>
                                </a:rPr>
                              </m:ctrlPr>
                            </m:mPr>
                            <m:mr>
                              <m:e>
                                <m:r>
                                  <m:rPr>
                                    <m:brk m:alnAt="7"/>
                                  </m:rPr>
                                  <a:rPr lang="en-GB" b="0" i="1" smtClean="0">
                                    <a:latin typeface="Cambria Math" panose="02040503050406030204" pitchFamily="18" charset="0"/>
                                  </a:rPr>
                                  <m:t>6</m:t>
                                </m:r>
                              </m:e>
                              <m:e>
                                <m:r>
                                  <a:rPr lang="en-GB" b="0" i="1" smtClean="0">
                                    <a:latin typeface="Cambria Math" panose="02040503050406030204" pitchFamily="18" charset="0"/>
                                  </a:rPr>
                                  <m:t>3</m:t>
                                </m:r>
                              </m:e>
                            </m:mr>
                          </m:m>
                        </m:e>
                      </m:d>
                    </m:oMath>
                  </m:oMathPara>
                </a14:m>
                <a:endParaRPr lang="en-GB" dirty="0"/>
              </a:p>
            </p:txBody>
          </p:sp>
        </mc:Choice>
        <mc:Fallback xmlns="">
          <p:sp>
            <p:nvSpPr>
              <p:cNvPr id="11" name="TextBox 10">
                <a:extLst>
                  <a:ext uri="{FF2B5EF4-FFF2-40B4-BE49-F238E27FC236}">
                    <a16:creationId xmlns:a16="http://schemas.microsoft.com/office/drawing/2014/main" id="{68F6627E-F327-43F5-944F-608AFC958C8D}"/>
                  </a:ext>
                </a:extLst>
              </p:cNvPr>
              <p:cNvSpPr txBox="1">
                <a:spLocks noRot="1" noChangeAspect="1" noMove="1" noResize="1" noEditPoints="1" noAdjustHandles="1" noChangeArrowheads="1" noChangeShapeType="1" noTextEdit="1"/>
              </p:cNvSpPr>
              <p:nvPr/>
            </p:nvSpPr>
            <p:spPr>
              <a:xfrm>
                <a:off x="6444208" y="3573016"/>
                <a:ext cx="1320170" cy="307777"/>
              </a:xfrm>
              <a:prstGeom prst="rect">
                <a:avLst/>
              </a:prstGeom>
              <a:blipFill>
                <a:blip r:embed="rId10"/>
                <a:stretch>
                  <a:fillRect l="-3226" b="-13725"/>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09135CA3-74D4-4544-A423-7C5FE0A23517}"/>
                  </a:ext>
                </a:extLst>
              </p:cNvPr>
              <p:cNvSpPr txBox="1"/>
              <p:nvPr/>
            </p:nvSpPr>
            <p:spPr>
              <a:xfrm>
                <a:off x="6444208" y="4869160"/>
                <a:ext cx="1240468" cy="51321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b="1" i="0" smtClean="0">
                          <a:latin typeface="Cambria Math" panose="02040503050406030204" pitchFamily="18" charset="0"/>
                        </a:rPr>
                        <m:t>𝐈</m:t>
                      </m:r>
                      <m:r>
                        <a:rPr lang="en-GB" b="0" i="1" smtClean="0">
                          <a:latin typeface="Cambria Math" panose="02040503050406030204" pitchFamily="18" charset="0"/>
                        </a:rPr>
                        <m:t>=</m:t>
                      </m:r>
                      <m:d>
                        <m:dPr>
                          <m:begChr m:val="["/>
                          <m:endChr m:val="]"/>
                          <m:ctrlPr>
                            <a:rPr lang="en-GB" b="0" i="1" smtClean="0">
                              <a:latin typeface="Cambria Math" panose="02040503050406030204" pitchFamily="18" charset="0"/>
                            </a:rPr>
                          </m:ctrlPr>
                        </m:dPr>
                        <m:e>
                          <m:m>
                            <m:mPr>
                              <m:mcs>
                                <m:mc>
                                  <m:mcPr>
                                    <m:count m:val="2"/>
                                    <m:mcJc m:val="center"/>
                                  </m:mcPr>
                                </m:mc>
                              </m:mcs>
                              <m:ctrlPr>
                                <a:rPr lang="en-GB" b="0" i="1" smtClean="0">
                                  <a:latin typeface="Cambria Math" panose="02040503050406030204" pitchFamily="18" charset="0"/>
                                </a:rPr>
                              </m:ctrlPr>
                            </m:mPr>
                            <m:mr>
                              <m:e>
                                <m:r>
                                  <m:rPr>
                                    <m:brk m:alnAt="7"/>
                                  </m:rPr>
                                  <a:rPr lang="en-GB" b="0" i="1" smtClean="0">
                                    <a:latin typeface="Cambria Math" panose="02040503050406030204" pitchFamily="18" charset="0"/>
                                  </a:rPr>
                                  <m:t>1</m:t>
                                </m:r>
                              </m:e>
                              <m:e>
                                <m:r>
                                  <a:rPr lang="en-GB" b="0" i="1" smtClean="0">
                                    <a:latin typeface="Cambria Math" panose="02040503050406030204" pitchFamily="18" charset="0"/>
                                  </a:rPr>
                                  <m:t>0</m:t>
                                </m:r>
                              </m:e>
                            </m:mr>
                            <m:mr>
                              <m:e>
                                <m:r>
                                  <a:rPr lang="en-GB" b="0" i="1" smtClean="0">
                                    <a:latin typeface="Cambria Math" panose="02040503050406030204" pitchFamily="18" charset="0"/>
                                  </a:rPr>
                                  <m:t>0</m:t>
                                </m:r>
                              </m:e>
                              <m:e>
                                <m:r>
                                  <a:rPr lang="en-GB" b="0" i="1" smtClean="0">
                                    <a:latin typeface="Cambria Math" panose="02040503050406030204" pitchFamily="18" charset="0"/>
                                  </a:rPr>
                                  <m:t>1</m:t>
                                </m:r>
                              </m:e>
                            </m:mr>
                          </m:m>
                        </m:e>
                      </m:d>
                    </m:oMath>
                  </m:oMathPara>
                </a14:m>
                <a:endParaRPr lang="en-GB" dirty="0"/>
              </a:p>
            </p:txBody>
          </p:sp>
        </mc:Choice>
        <mc:Fallback xmlns="">
          <p:sp>
            <p:nvSpPr>
              <p:cNvPr id="12" name="TextBox 11">
                <a:extLst>
                  <a:ext uri="{FF2B5EF4-FFF2-40B4-BE49-F238E27FC236}">
                    <a16:creationId xmlns:a16="http://schemas.microsoft.com/office/drawing/2014/main" id="{09135CA3-74D4-4544-A423-7C5FE0A23517}"/>
                  </a:ext>
                </a:extLst>
              </p:cNvPr>
              <p:cNvSpPr txBox="1">
                <a:spLocks noRot="1" noChangeAspect="1" noMove="1" noResize="1" noEditPoints="1" noAdjustHandles="1" noChangeArrowheads="1" noChangeShapeType="1" noTextEdit="1"/>
              </p:cNvSpPr>
              <p:nvPr/>
            </p:nvSpPr>
            <p:spPr>
              <a:xfrm>
                <a:off x="6444208" y="4869160"/>
                <a:ext cx="1240468" cy="513217"/>
              </a:xfrm>
              <a:prstGeom prst="rect">
                <a:avLst/>
              </a:prstGeom>
              <a:blipFill>
                <a:blip r:embed="rId11"/>
                <a:stretch>
                  <a:fillRect/>
                </a:stretch>
              </a:blipFill>
            </p:spPr>
            <p:txBody>
              <a:bodyPr/>
              <a:lstStyle/>
              <a:p>
                <a:r>
                  <a:rPr lang="en-GB">
                    <a:noFill/>
                  </a:rPr>
                  <a:t> </a:t>
                </a:r>
              </a:p>
            </p:txBody>
          </p:sp>
        </mc:Fallback>
      </mc:AlternateContent>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5468F838-09E5-222B-093A-5F5900D71AA4}"/>
              </a:ext>
            </a:extLst>
          </p:cNvPr>
          <p:cNvSpPr txBox="1"/>
          <p:nvPr/>
        </p:nvSpPr>
        <p:spPr>
          <a:xfrm>
            <a:off x="2170403" y="6274767"/>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8AF071A-8EFF-4DC2-9186-AABD1AC91212}">
  <ds:schemaRefs>
    <ds:schemaRef ds:uri="b461a341-6040-4841-94a8-bc3e8908b04d"/>
    <ds:schemaRef ds:uri="http://www.w3.org/XML/1998/namespace"/>
    <ds:schemaRef ds:uri="http://schemas.microsoft.com/office/2006/documentManagement/types"/>
    <ds:schemaRef ds:uri="http://purl.org/dc/dcmitype/"/>
    <ds:schemaRef ds:uri="http://schemas.microsoft.com/office/2006/metadata/properties"/>
    <ds:schemaRef ds:uri="http://purl.org/dc/terms/"/>
    <ds:schemaRef ds:uri="http://purl.org/dc/elements/1.1/"/>
    <ds:schemaRef ds:uri="http://schemas.microsoft.com/office/infopath/2007/PartnerControls"/>
    <ds:schemaRef ds:uri="http://schemas.openxmlformats.org/package/2006/metadata/core-properties"/>
  </ds:schemaRefs>
</ds:datastoreItem>
</file>

<file path=customXml/itemProps2.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TotalTime>
  <Words>376</Words>
  <Application>Microsoft Office PowerPoint</Application>
  <PresentationFormat>On-screen Show (4:3)</PresentationFormat>
  <Paragraphs>53</Paragraphs>
  <Slides>7</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Cambria Math</vt:lpstr>
      <vt:lpstr>Lucida Grande</vt:lpstr>
      <vt:lpstr>Times New Roman</vt:lpstr>
      <vt:lpstr>Default Design</vt:lpstr>
      <vt:lpstr>PowerPoint 22: Matrices </vt:lpstr>
      <vt:lpstr>What are matrices for?</vt:lpstr>
      <vt:lpstr>The basics </vt:lpstr>
      <vt:lpstr>Addition and subtraction of matrices</vt:lpstr>
      <vt:lpstr>Matrix multiplication</vt:lpstr>
      <vt:lpstr>Which matrices can be multiplied?</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142</cp:revision>
  <dcterms:created xsi:type="dcterms:W3CDTF">2013-05-28T00:38:54Z</dcterms:created>
  <dcterms:modified xsi:type="dcterms:W3CDTF">2022-09-07T11:46:07Z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