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28" r:id="rId6"/>
    <p:sldId id="341" r:id="rId7"/>
    <p:sldId id="331" r:id="rId8"/>
    <p:sldId id="334" r:id="rId9"/>
    <p:sldId id="335" r:id="rId10"/>
    <p:sldId id="336" r:id="rId11"/>
    <p:sldId id="337" r:id="rId12"/>
    <p:sldId id="338" r:id="rId13"/>
    <p:sldId id="339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Bond" initials="JB" lastIdx="2" clrIdx="0">
    <p:extLst>
      <p:ext uri="{19B8F6BF-5375-455C-9EA6-DF929625EA0E}">
        <p15:presenceInfo xmlns:p15="http://schemas.microsoft.com/office/powerpoint/2012/main" userId="39015c5a5641be3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F8A6D9-B716-454E-BB01-99DF69F05262}" v="2" dt="2022-08-24T22:03:40.1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07F8A6D9-B716-454E-BB01-99DF69F05262}"/>
    <pc:docChg chg="custSel modSld">
      <pc:chgData name="Caroline Prodger" userId="e4ef2e75-b60b-401b-8ebe-291bdcf405f4" providerId="ADAL" clId="{07F8A6D9-B716-454E-BB01-99DF69F05262}" dt="2022-08-24T22:05:59.355" v="23" actId="1076"/>
      <pc:docMkLst>
        <pc:docMk/>
      </pc:docMkLst>
      <pc:sldChg chg="modSp mod">
        <pc:chgData name="Caroline Prodger" userId="e4ef2e75-b60b-401b-8ebe-291bdcf405f4" providerId="ADAL" clId="{07F8A6D9-B716-454E-BB01-99DF69F05262}" dt="2022-08-24T22:05:59.355" v="23" actId="1076"/>
        <pc:sldMkLst>
          <pc:docMk/>
          <pc:sldMk cId="0" sldId="337"/>
        </pc:sldMkLst>
        <pc:spChg chg="mod">
          <ac:chgData name="Caroline Prodger" userId="e4ef2e75-b60b-401b-8ebe-291bdcf405f4" providerId="ADAL" clId="{07F8A6D9-B716-454E-BB01-99DF69F05262}" dt="2022-08-24T22:05:44.213" v="21" actId="1076"/>
          <ac:spMkLst>
            <pc:docMk/>
            <pc:sldMk cId="0" sldId="337"/>
            <ac:spMk id="3" creationId="{00000000-0000-0000-0000-000000000000}"/>
          </ac:spMkLst>
        </pc:spChg>
        <pc:graphicFrameChg chg="mod modGraphic">
          <ac:chgData name="Caroline Prodger" userId="e4ef2e75-b60b-401b-8ebe-291bdcf405f4" providerId="ADAL" clId="{07F8A6D9-B716-454E-BB01-99DF69F05262}" dt="2022-08-24T22:05:59.355" v="23" actId="1076"/>
          <ac:graphicFrameMkLst>
            <pc:docMk/>
            <pc:sldMk cId="0" sldId="337"/>
            <ac:graphicFrameMk id="5" creationId="{E4ACDE75-683B-4354-9F6C-FB40BF951943}"/>
          </ac:graphicFrameMkLst>
        </pc:graphicFrameChg>
      </pc:sldChg>
      <pc:sldChg chg="addSp delSp modSp mod delCm">
        <pc:chgData name="Caroline Prodger" userId="e4ef2e75-b60b-401b-8ebe-291bdcf405f4" providerId="ADAL" clId="{07F8A6D9-B716-454E-BB01-99DF69F05262}" dt="2022-08-24T22:04:41.359" v="16" actId="1592"/>
        <pc:sldMkLst>
          <pc:docMk/>
          <pc:sldMk cId="0" sldId="339"/>
        </pc:sldMkLst>
        <pc:spChg chg="mod">
          <ac:chgData name="Caroline Prodger" userId="e4ef2e75-b60b-401b-8ebe-291bdcf405f4" providerId="ADAL" clId="{07F8A6D9-B716-454E-BB01-99DF69F05262}" dt="2022-08-24T22:04:21.775" v="12" actId="1076"/>
          <ac:spMkLst>
            <pc:docMk/>
            <pc:sldMk cId="0" sldId="339"/>
            <ac:spMk id="7" creationId="{D86B6CAD-B68E-424A-8F0D-543678E20E36}"/>
          </ac:spMkLst>
        </pc:spChg>
        <pc:spChg chg="mod">
          <ac:chgData name="Caroline Prodger" userId="e4ef2e75-b60b-401b-8ebe-291bdcf405f4" providerId="ADAL" clId="{07F8A6D9-B716-454E-BB01-99DF69F05262}" dt="2022-08-24T22:04:14.680" v="11" actId="1076"/>
          <ac:spMkLst>
            <pc:docMk/>
            <pc:sldMk cId="0" sldId="339"/>
            <ac:spMk id="8" creationId="{50C3D320-22BC-4218-98D6-CCD8E9DF02D0}"/>
          </ac:spMkLst>
        </pc:spChg>
        <pc:graphicFrameChg chg="add mod modGraphic">
          <ac:chgData name="Caroline Prodger" userId="e4ef2e75-b60b-401b-8ebe-291bdcf405f4" providerId="ADAL" clId="{07F8A6D9-B716-454E-BB01-99DF69F05262}" dt="2022-08-24T22:04:31.903" v="14" actId="14100"/>
          <ac:graphicFrameMkLst>
            <pc:docMk/>
            <pc:sldMk cId="0" sldId="339"/>
            <ac:graphicFrameMk id="2" creationId="{8A9D39CB-9360-0E61-AE6B-05BF82681D8D}"/>
          </ac:graphicFrameMkLst>
        </pc:graphicFrameChg>
        <pc:picChg chg="del mod">
          <ac:chgData name="Caroline Prodger" userId="e4ef2e75-b60b-401b-8ebe-291bdcf405f4" providerId="ADAL" clId="{07F8A6D9-B716-454E-BB01-99DF69F05262}" dt="2022-08-24T22:03:14.244" v="1" actId="478"/>
          <ac:picMkLst>
            <pc:docMk/>
            <pc:sldMk cId="0" sldId="339"/>
            <ac:picMk id="5" creationId="{0133FA53-CFA6-462C-860E-9A2A614D423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7118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Read the instructions after the ‘=‘ in a clockwise direction from ‘Take the square root of’. This gives the standard deviation.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8424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Left blank so the tutor can work through with students.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9729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31202" y="6069168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65304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23: Statistics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8D266262-9CDC-4929-9807-C9356A436700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6012160" y="1844824"/>
            <a:ext cx="2724996" cy="1368152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86B6CAD-B68E-424A-8F0D-543678E20E36}"/>
                  </a:ext>
                </a:extLst>
              </p:cNvPr>
              <p:cNvSpPr txBox="1"/>
              <p:nvPr/>
            </p:nvSpPr>
            <p:spPr>
              <a:xfrm>
                <a:off x="2228235" y="4803815"/>
                <a:ext cx="4372607" cy="6263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𝜎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25.5</m:t>
                            </m:r>
                          </m:num>
                          <m:den>
                            <m:r>
                              <a:rPr lang="en-GB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8 − 1</m:t>
                            </m:r>
                          </m:den>
                        </m:f>
                      </m:e>
                    </m:rad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=1.91</m:t>
                    </m:r>
                  </m:oMath>
                </a14:m>
                <a:r>
                  <a:rPr lang="en-GB" dirty="0"/>
                  <a:t> standard deviations. </a:t>
                </a:r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86B6CAD-B68E-424A-8F0D-543678E20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8235" y="4803815"/>
                <a:ext cx="4372607" cy="626325"/>
              </a:xfrm>
              <a:prstGeom prst="rect">
                <a:avLst/>
              </a:prstGeom>
              <a:blipFill>
                <a:blip r:embed="rId3"/>
                <a:stretch>
                  <a:fillRect r="-2650" b="-29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50C3D320-22BC-4218-98D6-CCD8E9DF02D0}"/>
              </a:ext>
            </a:extLst>
          </p:cNvPr>
          <p:cNvSpPr txBox="1"/>
          <p:nvPr/>
        </p:nvSpPr>
        <p:spPr>
          <a:xfrm>
            <a:off x="418095" y="5430140"/>
            <a:ext cx="7992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The smaller the standard deviation, the more consistent the data is.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5">
                <a:extLst>
                  <a:ext uri="{FF2B5EF4-FFF2-40B4-BE49-F238E27FC236}">
                    <a16:creationId xmlns:a16="http://schemas.microsoft.com/office/drawing/2014/main" id="{8A9D39CB-9360-0E61-AE6B-05BF82681D8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9612804"/>
                  </p:ext>
                </p:extLst>
              </p:nvPr>
            </p:nvGraphicFramePr>
            <p:xfrm>
              <a:off x="683567" y="1069790"/>
              <a:ext cx="4752530" cy="36576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490134">
                      <a:extLst>
                        <a:ext uri="{9D8B030D-6E8A-4147-A177-3AD203B41FA5}">
                          <a16:colId xmlns:a16="http://schemas.microsoft.com/office/drawing/2014/main" val="4221178496"/>
                        </a:ext>
                      </a:extLst>
                    </a:gridCol>
                    <a:gridCol w="1490134">
                      <a:extLst>
                        <a:ext uri="{9D8B030D-6E8A-4147-A177-3AD203B41FA5}">
                          <a16:colId xmlns:a16="http://schemas.microsoft.com/office/drawing/2014/main" val="3063747279"/>
                        </a:ext>
                      </a:extLst>
                    </a:gridCol>
                    <a:gridCol w="1772262">
                      <a:extLst>
                        <a:ext uri="{9D8B030D-6E8A-4147-A177-3AD203B41FA5}">
                          <a16:colId xmlns:a16="http://schemas.microsoft.com/office/drawing/2014/main" val="199082805"/>
                        </a:ext>
                      </a:extLst>
                    </a:gridCol>
                  </a:tblGrid>
                  <a:tr h="351134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acc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en-GB" b="1" i="1" baseline="3000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03185832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−3.25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30931698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−2.25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662134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910176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8241407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1806270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29442803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88650870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2441017"/>
                      </a:ext>
                    </a:extLst>
                  </a:tr>
                  <a:tr h="351134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GB" dirty="0"/>
                            <a:t> = 8</a:t>
                          </a: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25.5</a:t>
                          </a: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270302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5">
                <a:extLst>
                  <a:ext uri="{FF2B5EF4-FFF2-40B4-BE49-F238E27FC236}">
                    <a16:creationId xmlns:a16="http://schemas.microsoft.com/office/drawing/2014/main" id="{8A9D39CB-9360-0E61-AE6B-05BF82681D8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9612804"/>
                  </p:ext>
                </p:extLst>
              </p:nvPr>
            </p:nvGraphicFramePr>
            <p:xfrm>
              <a:off x="683567" y="1069790"/>
              <a:ext cx="4752530" cy="36576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490134">
                      <a:extLst>
                        <a:ext uri="{9D8B030D-6E8A-4147-A177-3AD203B41FA5}">
                          <a16:colId xmlns:a16="http://schemas.microsoft.com/office/drawing/2014/main" val="4221178496"/>
                        </a:ext>
                      </a:extLst>
                    </a:gridCol>
                    <a:gridCol w="1490134">
                      <a:extLst>
                        <a:ext uri="{9D8B030D-6E8A-4147-A177-3AD203B41FA5}">
                          <a16:colId xmlns:a16="http://schemas.microsoft.com/office/drawing/2014/main" val="3063747279"/>
                        </a:ext>
                      </a:extLst>
                    </a:gridCol>
                    <a:gridCol w="1772262">
                      <a:extLst>
                        <a:ext uri="{9D8B030D-6E8A-4147-A177-3AD203B41FA5}">
                          <a16:colId xmlns:a16="http://schemas.microsoft.com/office/drawing/2014/main" val="199082805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08" t="-1667" r="-219184" b="-9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0820" t="-1667" r="-120082" b="-9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68385" t="-1667" r="-687" b="-92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0318583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−3.25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3093169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−2.25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662134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91017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8241407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180627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29442803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8865087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2441017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08" t="-903333" r="-219184" b="-2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25.5</a:t>
                          </a: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270302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20275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Revision of averages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Calculate the mean, mode, median and range of this set of data. </a:t>
            </a:r>
          </a:p>
          <a:p>
            <a:pPr marL="0" indent="0" algn="ctr"/>
            <a:r>
              <a:rPr lang="en-GB" dirty="0">
                <a:solidFill>
                  <a:srgbClr val="FF0000"/>
                </a:solidFill>
              </a:rPr>
              <a:t>4, 5, 7, 7, 8, 9, 9, 9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When you have done this you will have 4 numbers.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These are called summary statistics.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Which of these statistics measure the location of the data (i.e. represent how big the values are) and which measures the spread of the data?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Why is it important to have both a measure of location and spread? </a:t>
            </a: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/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Revision of averages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Calculate the mean, mode, median and range of this set of data. </a:t>
            </a:r>
          </a:p>
          <a:p>
            <a:pPr marL="0" indent="0" algn="ctr"/>
            <a:r>
              <a:rPr lang="en-GB" dirty="0"/>
              <a:t>4, 5, 7, 7, 8, 9, 9, 9</a:t>
            </a:r>
          </a:p>
          <a:p>
            <a:pPr marL="0" indent="0"/>
            <a:r>
              <a:rPr lang="en-GB" dirty="0">
                <a:solidFill>
                  <a:srgbClr val="FF0000"/>
                </a:solidFill>
                <a:ea typeface="ＭＳ Ｐゴシック" pitchFamily="-105" charset="-128"/>
                <a:cs typeface="ＭＳ Ｐゴシック" pitchFamily="-105" charset="-128"/>
              </a:rPr>
              <a:t>Mean = 7.25, median = 7.5, mode = 9 and range = 5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Which of these statistics measure the location of the data (i.e. represent how big the values are) and which measures the spread of the data? </a:t>
            </a:r>
          </a:p>
          <a:p>
            <a:pPr marL="0" indent="0"/>
            <a:r>
              <a:rPr lang="en-GB" dirty="0">
                <a:solidFill>
                  <a:srgbClr val="FF0000"/>
                </a:solidFill>
                <a:ea typeface="ＭＳ Ｐゴシック" pitchFamily="-105" charset="-128"/>
                <a:cs typeface="ＭＳ Ｐゴシック" pitchFamily="-105" charset="-128"/>
              </a:rPr>
              <a:t>Mean, median and mode measure location. The range measures spread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Why is it important to have both a measure of location and spread? </a:t>
            </a:r>
          </a:p>
          <a:p>
            <a:pPr marL="0" indent="0"/>
            <a:r>
              <a:rPr lang="en-GB" dirty="0">
                <a:solidFill>
                  <a:srgbClr val="FF0000"/>
                </a:solidFill>
                <a:ea typeface="ＭＳ Ｐゴシック" pitchFamily="-105" charset="-128"/>
                <a:cs typeface="ＭＳ Ｐゴシック" pitchFamily="-105" charset="-128"/>
              </a:rPr>
              <a:t>Location tells you the average value of the data. Spread tells you how consistent the data is. </a:t>
            </a: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/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06368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Deriving the formula for mean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At GCSE you learnt the following method for finding the mean. </a:t>
                </a: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Mean = ‘add up all the values and divide by how many values you have’</a:t>
                </a: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This is very wordy and at this level we are going to use a formula. 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You need to know some mathematical notation: </a:t>
                </a:r>
              </a:p>
              <a:p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</m:ctrlPr>
                      </m:acc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𝑥</m:t>
                        </m:r>
                      </m:e>
                    </m:acc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is the symbol for mean. We say it as ‘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𝑥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bar</m:t>
                    </m:r>
                    <m:r>
                      <a:rPr lang="en-GB" b="0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′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. </m:t>
                    </m:r>
                  </m:oMath>
                </a14:m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∑ is the Greek letter ‘sigma’ and it means ‘the sum of’.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𝑥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are the data values, so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  <a:ea typeface="ＭＳ Ｐゴシック" pitchFamily="-105" charset="-128"/>
                              </a:rPr>
                            </m:ctrlPr>
                          </m:sSubPr>
                          <m:e>
                            <m:r>
                              <a:rPr lang="en-GB" i="1">
                                <a:latin typeface="Cambria Math" panose="02040503050406030204" pitchFamily="18" charset="0"/>
                                <a:ea typeface="ＭＳ Ｐゴシック" pitchFamily="-105" charset="-128"/>
                              </a:rPr>
                              <m:t>𝑥</m:t>
                            </m:r>
                          </m:e>
                          <m:sub>
                            <m:r>
                              <a:rPr lang="en-GB" i="1">
                                <a:latin typeface="Cambria Math" panose="02040503050406030204" pitchFamily="18" charset="0"/>
                                <a:ea typeface="ＭＳ Ｐゴシック" pitchFamily="-105" charset="-128"/>
                              </a:rPr>
                              <m:t>𝑖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means the sum of all the data values.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 b="-167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D4EA58C-4D85-4FDF-8DEA-09ECEA294619}"/>
              </a:ext>
            </a:extLst>
          </p:cNvPr>
          <p:cNvSpPr/>
          <p:nvPr/>
        </p:nvSpPr>
        <p:spPr>
          <a:xfrm>
            <a:off x="3671900" y="2636912"/>
            <a:ext cx="1800200" cy="9361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95536" y="1412776"/>
                <a:ext cx="8229600" cy="2736304"/>
              </a:xfrm>
            </p:spPr>
            <p:txBody>
              <a:bodyPr/>
              <a:lstStyle/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Mean = ‘add up all the values and divide by how many values you have’</a:t>
                </a:r>
              </a:p>
              <a:p>
                <a:r>
                  <a:rPr lang="en-US" dirty="0"/>
                  <a:t>So, this is the formula for the mean: </a:t>
                </a:r>
              </a:p>
              <a:p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𝑥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represents a data value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is the number of data values.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95536" y="1412776"/>
                <a:ext cx="8229600" cy="2736304"/>
              </a:xfrm>
              <a:blipFill>
                <a:blip r:embed="rId3"/>
                <a:stretch>
                  <a:fillRect l="-1926" t="-2673" b="-142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Standard deviation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At level 3, we use a more complex calculation of spread than you used at GCSE. </a:t>
                </a:r>
              </a:p>
              <a:p>
                <a:r>
                  <a:rPr lang="en-US" dirty="0"/>
                  <a:t>The formula is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(</m:t>
                                      </m:r>
                                      <m:sSub>
                                        <m:sSubPr>
                                          <m:ctrlP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acc>
                                        <m:accPr>
                                          <m:chr m:val="̅"/>
                                          <m:ctrlP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</m:acc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𝜎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p>
                                    <m:sSupPr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(</m:t>
                                      </m:r>
                                      <m:sSub>
                                        <m:sSubPr>
                                          <m:ctrlP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acc>
                                        <m:accPr>
                                          <m:chr m:val="̅"/>
                                          <m:ctrlP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GB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</m:acc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)</m:t>
                                      </m:r>
                                    </m:e>
                                    <m:sup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 r="-24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5C3FEAFE-46BD-498C-8BD9-F517740DF517}"/>
              </a:ext>
            </a:extLst>
          </p:cNvPr>
          <p:cNvSpPr txBox="1"/>
          <p:nvPr/>
        </p:nvSpPr>
        <p:spPr>
          <a:xfrm>
            <a:off x="6444208" y="3083347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For a sample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1E201F-030C-4FF9-B51A-432C8E009CD7}"/>
              </a:ext>
            </a:extLst>
          </p:cNvPr>
          <p:cNvSpPr txBox="1"/>
          <p:nvPr/>
        </p:nvSpPr>
        <p:spPr>
          <a:xfrm>
            <a:off x="6444208" y="4581128"/>
            <a:ext cx="2016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For a population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Looking at the formula in detail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3BBB77D-E84E-41ED-B176-A00E3C321B2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3424077" y="3059032"/>
            <a:ext cx="2295845" cy="1152686"/>
          </a:xfr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D4D6141-2FDB-40D8-949E-7BD325E2DF71}"/>
              </a:ext>
            </a:extLst>
          </p:cNvPr>
          <p:cNvCxnSpPr/>
          <p:nvPr/>
        </p:nvCxnSpPr>
        <p:spPr>
          <a:xfrm>
            <a:off x="3131840" y="2564904"/>
            <a:ext cx="432048" cy="10081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547A36F-4667-4C67-8F83-2F7D5CD872EA}"/>
              </a:ext>
            </a:extLst>
          </p:cNvPr>
          <p:cNvSpPr txBox="1"/>
          <p:nvPr/>
        </p:nvSpPr>
        <p:spPr>
          <a:xfrm>
            <a:off x="1187624" y="2060848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Standard deviation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5964D24-74A3-4A75-AD09-A8A463FEC537}"/>
              </a:ext>
            </a:extLst>
          </p:cNvPr>
          <p:cNvCxnSpPr>
            <a:cxnSpLocks/>
          </p:cNvCxnSpPr>
          <p:nvPr/>
        </p:nvCxnSpPr>
        <p:spPr>
          <a:xfrm>
            <a:off x="4283968" y="2204864"/>
            <a:ext cx="0" cy="115212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82E2DD8-3EF1-4CB1-9AE9-FE1A896FDAD0}"/>
              </a:ext>
            </a:extLst>
          </p:cNvPr>
          <p:cNvSpPr txBox="1"/>
          <p:nvPr/>
        </p:nvSpPr>
        <p:spPr>
          <a:xfrm>
            <a:off x="3707904" y="1772816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of the sum of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2A24A3E-9CDE-4D41-88C0-D9E738DBE7EC}"/>
              </a:ext>
            </a:extLst>
          </p:cNvPr>
          <p:cNvSpPr txBox="1"/>
          <p:nvPr/>
        </p:nvSpPr>
        <p:spPr>
          <a:xfrm>
            <a:off x="5220072" y="2132856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each term minus the mean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0B15A46-E819-42B8-8768-AB6A4398AE3E}"/>
              </a:ext>
            </a:extLst>
          </p:cNvPr>
          <p:cNvCxnSpPr>
            <a:cxnSpLocks/>
          </p:cNvCxnSpPr>
          <p:nvPr/>
        </p:nvCxnSpPr>
        <p:spPr>
          <a:xfrm flipH="1">
            <a:off x="4788024" y="2852936"/>
            <a:ext cx="576064" cy="5760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0379B98-216A-4A6E-804E-C340E79DC33B}"/>
              </a:ext>
            </a:extLst>
          </p:cNvPr>
          <p:cNvCxnSpPr>
            <a:cxnSpLocks/>
          </p:cNvCxnSpPr>
          <p:nvPr/>
        </p:nvCxnSpPr>
        <p:spPr>
          <a:xfrm flipH="1">
            <a:off x="5364088" y="3284984"/>
            <a:ext cx="1152128" cy="2160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A3DA8D9-102B-4D86-96B9-E2EBE7A43C8D}"/>
              </a:ext>
            </a:extLst>
          </p:cNvPr>
          <p:cNvSpPr txBox="1"/>
          <p:nvPr/>
        </p:nvSpPr>
        <p:spPr>
          <a:xfrm>
            <a:off x="6588224" y="2996952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squared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60069A3-00C5-448A-93BD-3D647360AAA1}"/>
              </a:ext>
            </a:extLst>
          </p:cNvPr>
          <p:cNvCxnSpPr>
            <a:cxnSpLocks/>
          </p:cNvCxnSpPr>
          <p:nvPr/>
        </p:nvCxnSpPr>
        <p:spPr>
          <a:xfrm flipH="1" flipV="1">
            <a:off x="5364088" y="3717032"/>
            <a:ext cx="1008112" cy="28803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E989C653-4F21-4709-9567-0AC15E2A982A}"/>
              </a:ext>
            </a:extLst>
          </p:cNvPr>
          <p:cNvSpPr txBox="1"/>
          <p:nvPr/>
        </p:nvSpPr>
        <p:spPr>
          <a:xfrm>
            <a:off x="6444208" y="3789040"/>
            <a:ext cx="2448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divided by 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00DB97B-ECDE-4807-B923-CB334EF137B8}"/>
              </a:ext>
            </a:extLst>
          </p:cNvPr>
          <p:cNvCxnSpPr>
            <a:cxnSpLocks/>
          </p:cNvCxnSpPr>
          <p:nvPr/>
        </p:nvCxnSpPr>
        <p:spPr>
          <a:xfrm flipV="1">
            <a:off x="4644008" y="4005064"/>
            <a:ext cx="72008" cy="57606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0DDC6914-5C93-4661-89A1-C42F87254026}"/>
              </a:ext>
            </a:extLst>
          </p:cNvPr>
          <p:cNvSpPr txBox="1"/>
          <p:nvPr/>
        </p:nvSpPr>
        <p:spPr>
          <a:xfrm>
            <a:off x="4067944" y="4581128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number of terms minus 1.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6AC4243E-D907-49AE-8E14-30875E6F04E3}"/>
              </a:ext>
            </a:extLst>
          </p:cNvPr>
          <p:cNvCxnSpPr>
            <a:cxnSpLocks/>
          </p:cNvCxnSpPr>
          <p:nvPr/>
        </p:nvCxnSpPr>
        <p:spPr>
          <a:xfrm flipV="1">
            <a:off x="3347864" y="4005064"/>
            <a:ext cx="576064" cy="3600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C036E25-8EDC-433C-858A-8D48F1F8BE61}"/>
              </a:ext>
            </a:extLst>
          </p:cNvPr>
          <p:cNvSpPr txBox="1"/>
          <p:nvPr/>
        </p:nvSpPr>
        <p:spPr>
          <a:xfrm>
            <a:off x="1547664" y="4221088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Take the square root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67543" y="1365678"/>
                <a:ext cx="8229600" cy="1584176"/>
              </a:xfrm>
            </p:spPr>
            <p:txBody>
              <a:bodyPr/>
              <a:lstStyle/>
              <a:p>
                <a:r>
                  <a:rPr lang="en-GB" sz="1800" dirty="0"/>
                  <a:t>Think back to the values given on the first slide. </a:t>
                </a:r>
              </a:p>
              <a:p>
                <a:pPr algn="ctr"/>
                <a:r>
                  <a:rPr lang="en-GB" sz="1800" dirty="0"/>
                  <a:t>4, 5, 7, 7, 8, 9, 9, 9</a:t>
                </a:r>
              </a:p>
              <a:p>
                <a:r>
                  <a:rPr lang="en-GB" sz="1800" dirty="0"/>
                  <a:t>We already know the mean: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GB" sz="1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=7.25</m:t>
                    </m:r>
                  </m:oMath>
                </a14:m>
                <a:endParaRPr lang="en-GB" sz="1800" dirty="0"/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3" y="1365678"/>
                <a:ext cx="8229600" cy="1584176"/>
              </a:xfrm>
              <a:blipFill>
                <a:blip r:embed="rId3"/>
                <a:stretch>
                  <a:fillRect l="-1778" t="-4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E4ACDE75-683B-4354-9F6C-FB40BF95194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4625883"/>
                  </p:ext>
                </p:extLst>
              </p:nvPr>
            </p:nvGraphicFramePr>
            <p:xfrm>
              <a:off x="487810" y="2852936"/>
              <a:ext cx="5328591" cy="32918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76197">
                      <a:extLst>
                        <a:ext uri="{9D8B030D-6E8A-4147-A177-3AD203B41FA5}">
                          <a16:colId xmlns:a16="http://schemas.microsoft.com/office/drawing/2014/main" val="4221178496"/>
                        </a:ext>
                      </a:extLst>
                    </a:gridCol>
                    <a:gridCol w="1776197">
                      <a:extLst>
                        <a:ext uri="{9D8B030D-6E8A-4147-A177-3AD203B41FA5}">
                          <a16:colId xmlns:a16="http://schemas.microsoft.com/office/drawing/2014/main" val="3063747279"/>
                        </a:ext>
                      </a:extLst>
                    </a:gridCol>
                    <a:gridCol w="1776197">
                      <a:extLst>
                        <a:ext uri="{9D8B030D-6E8A-4147-A177-3AD203B41FA5}">
                          <a16:colId xmlns:a16="http://schemas.microsoft.com/office/drawing/2014/main" val="199082805"/>
                        </a:ext>
                      </a:extLst>
                    </a:gridCol>
                  </a:tblGrid>
                  <a:tr h="336037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acc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en-GB" b="1" i="1" baseline="3000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03185832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30931698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662134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910176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8241407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1806270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29442803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88650870"/>
                      </a:ext>
                    </a:extLst>
                  </a:tr>
                  <a:tr h="336037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244101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E4ACDE75-683B-4354-9F6C-FB40BF95194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84625883"/>
                  </p:ext>
                </p:extLst>
              </p:nvPr>
            </p:nvGraphicFramePr>
            <p:xfrm>
              <a:off x="487810" y="2852936"/>
              <a:ext cx="5328591" cy="329184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76197">
                      <a:extLst>
                        <a:ext uri="{9D8B030D-6E8A-4147-A177-3AD203B41FA5}">
                          <a16:colId xmlns:a16="http://schemas.microsoft.com/office/drawing/2014/main" val="4221178496"/>
                        </a:ext>
                      </a:extLst>
                    </a:gridCol>
                    <a:gridCol w="1776197">
                      <a:extLst>
                        <a:ext uri="{9D8B030D-6E8A-4147-A177-3AD203B41FA5}">
                          <a16:colId xmlns:a16="http://schemas.microsoft.com/office/drawing/2014/main" val="3063747279"/>
                        </a:ext>
                      </a:extLst>
                    </a:gridCol>
                    <a:gridCol w="1776197">
                      <a:extLst>
                        <a:ext uri="{9D8B030D-6E8A-4147-A177-3AD203B41FA5}">
                          <a16:colId xmlns:a16="http://schemas.microsoft.com/office/drawing/2014/main" val="199082805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685" t="-3333" r="-200342" b="-8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1031" t="-3333" r="-101031" b="-8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00342" t="-3333" r="-685" b="-82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03185832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30931698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662134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91017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8241407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180627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29442803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8865087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2441017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1534FB3-F6DD-45DD-A59D-791B21768CA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7092280" y="1008000"/>
            <a:ext cx="1884245" cy="94603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Answers and further calculations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5">
                <a:extLst>
                  <a:ext uri="{FF2B5EF4-FFF2-40B4-BE49-F238E27FC236}">
                    <a16:creationId xmlns:a16="http://schemas.microsoft.com/office/drawing/2014/main" id="{47A4247F-4371-4310-9BF0-B0B5129E3DB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5667728"/>
                  </p:ext>
                </p:extLst>
              </p:nvPr>
            </p:nvGraphicFramePr>
            <p:xfrm>
              <a:off x="755576" y="1844824"/>
              <a:ext cx="6480720" cy="37084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>
                      <a:extLst>
                        <a:ext uri="{9D8B030D-6E8A-4147-A177-3AD203B41FA5}">
                          <a16:colId xmlns:a16="http://schemas.microsoft.com/office/drawing/2014/main" val="4221178496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3063747279"/>
                        </a:ext>
                      </a:extLst>
                    </a:gridCol>
                    <a:gridCol w="2416720">
                      <a:extLst>
                        <a:ext uri="{9D8B030D-6E8A-4147-A177-3AD203B41FA5}">
                          <a16:colId xmlns:a16="http://schemas.microsoft.com/office/drawing/2014/main" val="1990828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acc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(</m:t>
                                    </m:r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𝒊</m:t>
                                    </m:r>
                                  </m:sub>
                                </m:sSub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acc>
                                  <m:accPr>
                                    <m:chr m:val="̅"/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</m:acc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  <m:r>
                                  <a:rPr lang="en-GB" b="1" i="1" baseline="30000" smtClean="0">
                                    <a:latin typeface="Cambria Math" panose="02040503050406030204" pitchFamily="18" charset="0"/>
                                  </a:rPr>
                                  <m:t>𝟐</m:t>
                                </m:r>
                                <m:r>
                                  <a:rPr lang="en-GB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031858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−3.25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309316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−2.25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6621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9101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82414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18062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294428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886508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2441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𝑛</m:t>
                              </m:r>
                            </m:oMath>
                          </a14:m>
                          <a:r>
                            <a:rPr lang="en-GB" dirty="0"/>
                            <a:t> = 8</a:t>
                          </a: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nary>
                                <m:naryPr>
                                  <m:chr m:val="∑"/>
                                  <m:subHide m:val="on"/>
                                  <m:supHide m:val="on"/>
                                  <m:ctrlP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/>
                                <m:sup/>
                                <m:e>
                                  <m:sSub>
                                    <m:sSubPr>
                                      <m:ctrlPr>
                                        <a:rPr lang="en-GB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(</m:t>
                                      </m:r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acc>
                                    <m:accPr>
                                      <m:chr m:val="̅"/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</m:acc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  <m:r>
                                    <a:rPr lang="en-GB" b="0" i="1" baseline="30000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e>
                              </m:nary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</m:oMath>
                          </a14:m>
                          <a:r>
                            <a:rPr lang="en-GB" dirty="0"/>
                            <a:t>25.5</a:t>
                          </a:r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270302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5">
                <a:extLst>
                  <a:ext uri="{FF2B5EF4-FFF2-40B4-BE49-F238E27FC236}">
                    <a16:creationId xmlns:a16="http://schemas.microsoft.com/office/drawing/2014/main" id="{47A4247F-4371-4310-9BF0-B0B5129E3DB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865667728"/>
                  </p:ext>
                </p:extLst>
              </p:nvPr>
            </p:nvGraphicFramePr>
            <p:xfrm>
              <a:off x="755576" y="1844824"/>
              <a:ext cx="6480720" cy="37084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032000">
                      <a:extLst>
                        <a:ext uri="{9D8B030D-6E8A-4147-A177-3AD203B41FA5}">
                          <a16:colId xmlns:a16="http://schemas.microsoft.com/office/drawing/2014/main" val="4221178496"/>
                        </a:ext>
                      </a:extLst>
                    </a:gridCol>
                    <a:gridCol w="2032000">
                      <a:extLst>
                        <a:ext uri="{9D8B030D-6E8A-4147-A177-3AD203B41FA5}">
                          <a16:colId xmlns:a16="http://schemas.microsoft.com/office/drawing/2014/main" val="3063747279"/>
                        </a:ext>
                      </a:extLst>
                    </a:gridCol>
                    <a:gridCol w="2416720">
                      <a:extLst>
                        <a:ext uri="{9D8B030D-6E8A-4147-A177-3AD203B41FA5}">
                          <a16:colId xmlns:a16="http://schemas.microsoft.com/office/drawing/2014/main" val="1990828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9" t="-1639" r="-219461" b="-10836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0299" t="-1639" r="-119461" b="-10836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8514" t="-1639" r="-504" b="-10836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031858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−3.25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309316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−2.25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6621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7759101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−0.25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5782414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0.5625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818062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294428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886508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3.0625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42441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9" t="-900000" r="-219461" b="-1852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GB" dirty="0"/>
                        </a:p>
                      </a:txBody>
                      <a:tcPr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68514" t="-900000" r="-504" b="-1852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2703021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689</Words>
  <Application>Microsoft Office PowerPoint</Application>
  <PresentationFormat>On-screen Show (4:3)</PresentationFormat>
  <Paragraphs>137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Cambria Math</vt:lpstr>
      <vt:lpstr>Lucida Grande</vt:lpstr>
      <vt:lpstr>Times New Roman</vt:lpstr>
      <vt:lpstr>Default Design</vt:lpstr>
      <vt:lpstr>PowerPoint 23: Statistics</vt:lpstr>
      <vt:lpstr>Revision of averages</vt:lpstr>
      <vt:lpstr>Revision of averages</vt:lpstr>
      <vt:lpstr>Deriving the formula for mean</vt:lpstr>
      <vt:lpstr>PowerPoint Presentation</vt:lpstr>
      <vt:lpstr>Standard deviation</vt:lpstr>
      <vt:lpstr>Looking at the formula in detail</vt:lpstr>
      <vt:lpstr>Example</vt:lpstr>
      <vt:lpstr>Answers and further calculations 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146</cp:revision>
  <dcterms:created xsi:type="dcterms:W3CDTF">2013-05-28T00:38:54Z</dcterms:created>
  <dcterms:modified xsi:type="dcterms:W3CDTF">2022-09-07T11:54:50Z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