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256" r:id="rId5"/>
    <p:sldId id="328" r:id="rId6"/>
    <p:sldId id="331" r:id="rId7"/>
    <p:sldId id="330" r:id="rId8"/>
    <p:sldId id="334" r:id="rId9"/>
    <p:sldId id="335" r:id="rId10"/>
    <p:sldId id="336" r:id="rId11"/>
    <p:sldId id="337" r:id="rId12"/>
    <p:sldId id="338" r:id="rId13"/>
    <p:sldId id="267" r:id="rId14"/>
  </p:sldIdLst>
  <p:sldSz cx="9144000" cy="6858000" type="screen4x3"/>
  <p:notesSz cx="6858000" cy="9144000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33592E-100D-4FBE-81A7-7B98709C1F2C}" v="6" dt="2022-08-24T12:43:39.9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133592E-100D-4FBE-81A7-7B98709C1F2C}"/>
    <pc:docChg chg="custSel modSld">
      <pc:chgData name="Caroline Prodger" userId="e4ef2e75-b60b-401b-8ebe-291bdcf405f4" providerId="ADAL" clId="{3133592E-100D-4FBE-81A7-7B98709C1F2C}" dt="2022-08-24T12:43:51.165" v="14" actId="1076"/>
      <pc:docMkLst>
        <pc:docMk/>
      </pc:docMkLst>
      <pc:sldChg chg="addSp delSp modSp mod modNotesTx">
        <pc:chgData name="Caroline Prodger" userId="e4ef2e75-b60b-401b-8ebe-291bdcf405f4" providerId="ADAL" clId="{3133592E-100D-4FBE-81A7-7B98709C1F2C}" dt="2022-08-24T12:43:51.165" v="14" actId="1076"/>
        <pc:sldMkLst>
          <pc:docMk/>
          <pc:sldMk cId="0" sldId="331"/>
        </pc:sldMkLst>
        <pc:graphicFrameChg chg="add del mod">
          <ac:chgData name="Caroline Prodger" userId="e4ef2e75-b60b-401b-8ebe-291bdcf405f4" providerId="ADAL" clId="{3133592E-100D-4FBE-81A7-7B98709C1F2C}" dt="2022-08-24T12:43:41.659" v="10" actId="478"/>
          <ac:graphicFrameMkLst>
            <pc:docMk/>
            <pc:sldMk cId="0" sldId="331"/>
            <ac:graphicFrameMk id="4" creationId="{AD971912-D0B8-DC9D-B76E-1063155D9F86}"/>
          </ac:graphicFrameMkLst>
        </pc:graphicFrameChg>
        <pc:graphicFrameChg chg="del mod">
          <ac:chgData name="Caroline Prodger" userId="e4ef2e75-b60b-401b-8ebe-291bdcf405f4" providerId="ADAL" clId="{3133592E-100D-4FBE-81A7-7B98709C1F2C}" dt="2022-08-24T12:43:42.812" v="11" actId="478"/>
          <ac:graphicFrameMkLst>
            <pc:docMk/>
            <pc:sldMk cId="0" sldId="331"/>
            <ac:graphicFrameMk id="8" creationId="{EC9FF597-8B76-4EA6-BBAD-3F3DA56B3210}"/>
          </ac:graphicFrameMkLst>
        </pc:graphicFrameChg>
        <pc:graphicFrameChg chg="del">
          <ac:chgData name="Caroline Prodger" userId="e4ef2e75-b60b-401b-8ebe-291bdcf405f4" providerId="ADAL" clId="{3133592E-100D-4FBE-81A7-7B98709C1F2C}" dt="2022-08-24T12:42:33.675" v="0" actId="478"/>
          <ac:graphicFrameMkLst>
            <pc:docMk/>
            <pc:sldMk cId="0" sldId="331"/>
            <ac:graphicFrameMk id="9" creationId="{0AB66F0C-D67A-4CC6-9ABE-4144F997BAB2}"/>
          </ac:graphicFrameMkLst>
        </pc:graphicFrameChg>
        <pc:picChg chg="add mod">
          <ac:chgData name="Caroline Prodger" userId="e4ef2e75-b60b-401b-8ebe-291bdcf405f4" providerId="ADAL" clId="{3133592E-100D-4FBE-81A7-7B98709C1F2C}" dt="2022-08-24T12:43:51.165" v="14" actId="1076"/>
          <ac:picMkLst>
            <pc:docMk/>
            <pc:sldMk cId="0" sldId="331"/>
            <ac:picMk id="12" creationId="{AE6E6082-9E04-F3EA-9629-5A3F116B5DA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865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319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</a:t>
            </a:r>
            <a:r>
              <a:rPr lang="en-GB" sz="2400" b="1"/>
              <a:t>and manufacturing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Fractions and percentages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62251" y="600564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Fractions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A fraction is a proportion of a quantity.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All fractions are made up of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numerator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ea typeface="ＭＳ Ｐゴシック" pitchFamily="-105" charset="-128"/>
                          </a:rPr>
                          <m:t>denominator</m:t>
                        </m:r>
                      </m:den>
                    </m:f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.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If the numerator is smaller than the denominator, then this is a proper fraction.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If the numerator is larger than the denominator, then this is an improper fraction.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Improper fractions can also be written as mixed numbers. </a:t>
                </a: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9C0C99B-5A3F-B6A6-BCC1-AB8F75A17DE3}"/>
                  </a:ext>
                </a:extLst>
              </p:cNvPr>
              <p:cNvSpPr/>
              <p:nvPr/>
            </p:nvSpPr>
            <p:spPr>
              <a:xfrm>
                <a:off x="5888817" y="1292442"/>
                <a:ext cx="498855" cy="90024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 cap="none" spc="0" smtClean="0">
                              <a:ln w="22225">
                                <a:solidFill>
                                  <a:schemeClr val="accent2"/>
                                </a:solidFill>
                                <a:prstDash val="solid"/>
                              </a:ln>
                              <a:solidFill>
                                <a:schemeClr val="accent2">
                                  <a:lumMod val="40000"/>
                                  <a:lumOff val="60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800" b="1" i="1" cap="none" spc="0" smtClean="0">
                              <a:ln w="22225">
                                <a:solidFill>
                                  <a:schemeClr val="accent2"/>
                                </a:solidFill>
                                <a:prstDash val="solid"/>
                              </a:ln>
                              <a:solidFill>
                                <a:schemeClr val="accent2">
                                  <a:lumMod val="40000"/>
                                  <a:lumOff val="60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𝟒</m:t>
                          </m:r>
                        </m:num>
                        <m:den>
                          <m:r>
                            <a:rPr lang="en-GB" sz="2800" b="1" i="1" cap="none" spc="0" smtClean="0">
                              <a:ln w="22225">
                                <a:solidFill>
                                  <a:schemeClr val="accent2"/>
                                </a:solidFill>
                                <a:prstDash val="solid"/>
                              </a:ln>
                              <a:solidFill>
                                <a:schemeClr val="accent2">
                                  <a:lumMod val="40000"/>
                                  <a:lumOff val="60000"/>
                                </a:schemeClr>
                              </a:solidFill>
                              <a:effectLst/>
                              <a:latin typeface="Cambria Math" panose="02040503050406030204" pitchFamily="18" charset="0"/>
                            </a:rPr>
                            <m:t>𝟗</m:t>
                          </m:r>
                        </m:den>
                      </m:f>
                    </m:oMath>
                  </m:oMathPara>
                </a14:m>
                <a:endParaRPr lang="en-US" sz="5400" b="1" cap="none" spc="0" dirty="0">
                  <a:ln w="22225">
                    <a:solidFill>
                      <a:schemeClr val="accent2"/>
                    </a:solidFill>
                    <a:prstDash val="solid"/>
                  </a:ln>
                  <a:solidFill>
                    <a:schemeClr val="accent2">
                      <a:lumMod val="40000"/>
                      <a:lumOff val="60000"/>
                    </a:schemeClr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49C0C99B-5A3F-B6A6-BCC1-AB8F75A17D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8817" y="1292442"/>
                <a:ext cx="498855" cy="90024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97555F7D-BB4D-F6EE-A2DB-33E560D477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165401"/>
              </p:ext>
            </p:extLst>
          </p:nvPr>
        </p:nvGraphicFramePr>
        <p:xfrm>
          <a:off x="6521513" y="1071075"/>
          <a:ext cx="1934424" cy="14186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4808">
                  <a:extLst>
                    <a:ext uri="{9D8B030D-6E8A-4147-A177-3AD203B41FA5}">
                      <a16:colId xmlns:a16="http://schemas.microsoft.com/office/drawing/2014/main" val="1254614800"/>
                    </a:ext>
                  </a:extLst>
                </a:gridCol>
                <a:gridCol w="644808">
                  <a:extLst>
                    <a:ext uri="{9D8B030D-6E8A-4147-A177-3AD203B41FA5}">
                      <a16:colId xmlns:a16="http://schemas.microsoft.com/office/drawing/2014/main" val="3059121301"/>
                    </a:ext>
                  </a:extLst>
                </a:gridCol>
                <a:gridCol w="644808">
                  <a:extLst>
                    <a:ext uri="{9D8B030D-6E8A-4147-A177-3AD203B41FA5}">
                      <a16:colId xmlns:a16="http://schemas.microsoft.com/office/drawing/2014/main" val="1057587378"/>
                    </a:ext>
                  </a:extLst>
                </a:gridCol>
              </a:tblGrid>
              <a:tr h="47287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2756061"/>
                  </a:ext>
                </a:extLst>
              </a:tr>
              <a:tr h="472876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8958174"/>
                  </a:ext>
                </a:extLst>
              </a:tr>
              <a:tr h="472876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6484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Improper fractions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2673" y="1512000"/>
                <a:ext cx="8229600" cy="4248000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dirty="0"/>
                  <a:t> is an example of an improper fraction. It is a fraction that represents a number greater than 1. </a:t>
                </a: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is ‘nine fifths’.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2673" y="1512000"/>
                <a:ext cx="8229600" cy="4248000"/>
              </a:xfrm>
              <a:blipFill>
                <a:blip r:embed="rId3"/>
                <a:stretch>
                  <a:fillRect l="-1852" t="-27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C297B05-FE3E-46B5-9BE9-9604B30CFB89}"/>
                  </a:ext>
                </a:extLst>
              </p:cNvPr>
              <p:cNvSpPr txBox="1"/>
              <p:nvPr/>
            </p:nvSpPr>
            <p:spPr>
              <a:xfrm>
                <a:off x="5291752" y="4472412"/>
                <a:ext cx="2906162" cy="6950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C297B05-FE3E-46B5-9BE9-9604B30CFB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1752" y="4472412"/>
                <a:ext cx="2906162" cy="69506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F06E656-F4FC-4C11-A7C9-F91DF6C5CEDA}"/>
              </a:ext>
            </a:extLst>
          </p:cNvPr>
          <p:cNvCxnSpPr>
            <a:cxnSpLocks/>
          </p:cNvCxnSpPr>
          <p:nvPr/>
        </p:nvCxnSpPr>
        <p:spPr>
          <a:xfrm flipH="1">
            <a:off x="7159782" y="3784349"/>
            <a:ext cx="218792" cy="5522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57001FE-B802-4DBE-B741-40D28B562DEF}"/>
              </a:ext>
            </a:extLst>
          </p:cNvPr>
          <p:cNvSpPr txBox="1"/>
          <p:nvPr/>
        </p:nvSpPr>
        <p:spPr>
          <a:xfrm>
            <a:off x="7018701" y="2768686"/>
            <a:ext cx="20445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This is known as a mixed number. 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36A1113-7676-4D0A-8CF0-5D690B74B718}"/>
              </a:ext>
            </a:extLst>
          </p:cNvPr>
          <p:cNvSpPr/>
          <p:nvPr/>
        </p:nvSpPr>
        <p:spPr>
          <a:xfrm>
            <a:off x="6744833" y="4336610"/>
            <a:ext cx="591493" cy="1009390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E6E6082-9E04-F3EA-9629-5A3F116B5DA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15500" y="3031090"/>
            <a:ext cx="4640583" cy="26110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Finding a fraction of an amount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</p:spPr>
            <p:txBody>
              <a:bodyPr/>
              <a:lstStyle/>
              <a:p>
                <a:pPr>
                  <a:defRPr/>
                </a:pPr>
                <a:r>
                  <a:rPr lang="en-US" dirty="0"/>
                  <a:t>To find a fraction of an amount, divide the amount by the denominator and then multiply the result by the numerator. </a:t>
                </a:r>
              </a:p>
              <a:p>
                <a:pPr>
                  <a:defRPr/>
                </a:pPr>
                <a:endParaRPr lang="en-US" dirty="0"/>
              </a:p>
              <a:p>
                <a:pPr>
                  <a:defRPr/>
                </a:pPr>
                <a:r>
                  <a:rPr lang="en-US" dirty="0"/>
                  <a:t>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dirty="0"/>
                  <a:t> of 84. 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84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÷7=12</m:t>
                      </m:r>
                    </m:oMath>
                  </m:oMathPara>
                </a14:m>
                <a:endParaRPr lang="en-US" dirty="0"/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12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×6=72</m:t>
                      </m:r>
                    </m:oMath>
                  </m:oMathPara>
                </a14:m>
                <a:endParaRPr lang="en-US" dirty="0"/>
              </a:p>
              <a:p>
                <a:pPr>
                  <a:defRPr/>
                </a:pPr>
                <a:endParaRPr lang="en-US" dirty="0"/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84=72</m:t>
                      </m:r>
                    </m:oMath>
                  </m:oMathPara>
                </a14:m>
                <a:endParaRPr lang="en-US" dirty="0"/>
              </a:p>
              <a:p>
                <a:pPr marL="0" indent="0"/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512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497C4810-30F1-AFF2-61F4-274E47487CF6}"/>
              </a:ext>
            </a:extLst>
          </p:cNvPr>
          <p:cNvSpPr txBox="1"/>
          <p:nvPr/>
        </p:nvSpPr>
        <p:spPr>
          <a:xfrm>
            <a:off x="362139" y="2299580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7E3"/>
                </a:solidFill>
              </a:rPr>
              <a:t>Example</a:t>
            </a:r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 percentage of an amount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493893"/>
            <a:ext cx="8229600" cy="687992"/>
          </a:xfrm>
        </p:spPr>
        <p:txBody>
          <a:bodyPr/>
          <a:lstStyle/>
          <a:p>
            <a:r>
              <a:rPr lang="en-US" dirty="0"/>
              <a:t>A percentage, like a fraction, gives you a proportion of an amount. </a:t>
            </a:r>
          </a:p>
          <a:p>
            <a:endParaRPr lang="en-US" dirty="0"/>
          </a:p>
          <a:p>
            <a:r>
              <a:rPr lang="en-US" dirty="0"/>
              <a:t>There are 2 different ways of using your calculator to find a percentage of a number. </a:t>
            </a:r>
          </a:p>
          <a:p>
            <a:r>
              <a:rPr lang="en-US" b="1" dirty="0">
                <a:solidFill>
                  <a:srgbClr val="0077E3"/>
                </a:solidFill>
              </a:rPr>
              <a:t>Example</a:t>
            </a:r>
            <a:r>
              <a:rPr lang="en-US" dirty="0"/>
              <a:t> A motor has a power output of 240 kW. The motor is 82% efficient. Calculate the actual power output.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69B70B0-000F-45CA-AC93-ED487487146A}"/>
              </a:ext>
            </a:extLst>
          </p:cNvPr>
          <p:cNvSpPr txBox="1">
            <a:spLocks/>
          </p:cNvSpPr>
          <p:nvPr/>
        </p:nvSpPr>
        <p:spPr bwMode="auto">
          <a:xfrm>
            <a:off x="411935" y="4164619"/>
            <a:ext cx="2385588" cy="2436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Type in:</a:t>
            </a:r>
          </a:p>
          <a:p>
            <a:endParaRPr lang="en-US" kern="0" dirty="0"/>
          </a:p>
          <a:p>
            <a:r>
              <a:rPr lang="en-US" kern="0" dirty="0"/>
              <a:t>or </a:t>
            </a:r>
          </a:p>
          <a:p>
            <a:endParaRPr lang="en-US" kern="0" dirty="0"/>
          </a:p>
          <a:p>
            <a:r>
              <a:rPr lang="en-US" kern="0" dirty="0"/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BAA9690-9070-40B5-9E67-B1B55B5A1105}"/>
              </a:ext>
            </a:extLst>
          </p:cNvPr>
          <p:cNvSpPr/>
          <p:nvPr/>
        </p:nvSpPr>
        <p:spPr>
          <a:xfrm>
            <a:off x="1661312" y="4472414"/>
            <a:ext cx="77407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82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3F9ECA-8507-4FC8-82BA-CA88680B7E9B}"/>
              </a:ext>
            </a:extLst>
          </p:cNvPr>
          <p:cNvSpPr/>
          <p:nvPr/>
        </p:nvSpPr>
        <p:spPr>
          <a:xfrm>
            <a:off x="2534971" y="4461852"/>
            <a:ext cx="77407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AB31891-262A-4DBA-AF7F-83BF11BF3405}"/>
                  </a:ext>
                </a:extLst>
              </p:cNvPr>
              <p:cNvSpPr/>
              <p:nvPr/>
            </p:nvSpPr>
            <p:spPr>
              <a:xfrm>
                <a:off x="3372416" y="4461852"/>
                <a:ext cx="774071" cy="40740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AB31891-262A-4DBA-AF7F-83BF11BF34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2416" y="4461852"/>
                <a:ext cx="774071" cy="407406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50AFC310-07E9-4D78-8DE3-2ECA10A90CC9}"/>
              </a:ext>
            </a:extLst>
          </p:cNvPr>
          <p:cNvSpPr/>
          <p:nvPr/>
        </p:nvSpPr>
        <p:spPr>
          <a:xfrm>
            <a:off x="4246075" y="4461852"/>
            <a:ext cx="77407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240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741F4F-6DD1-4ACD-9742-B7ED4A858946}"/>
              </a:ext>
            </a:extLst>
          </p:cNvPr>
          <p:cNvSpPr/>
          <p:nvPr/>
        </p:nvSpPr>
        <p:spPr>
          <a:xfrm>
            <a:off x="5119734" y="4461852"/>
            <a:ext cx="77407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=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D6A6BF-FEEE-4DC3-9CED-AA28AA64EA88}"/>
              </a:ext>
            </a:extLst>
          </p:cNvPr>
          <p:cNvSpPr/>
          <p:nvPr/>
        </p:nvSpPr>
        <p:spPr>
          <a:xfrm>
            <a:off x="1625097" y="5287153"/>
            <a:ext cx="873660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0.82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4D68557-3C3E-44AC-9C7E-AD7ADE7729BE}"/>
                  </a:ext>
                </a:extLst>
              </p:cNvPr>
              <p:cNvSpPr/>
              <p:nvPr/>
            </p:nvSpPr>
            <p:spPr>
              <a:xfrm>
                <a:off x="2580237" y="5287153"/>
                <a:ext cx="774071" cy="407406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34D68557-3C3E-44AC-9C7E-AD7ADE7729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0237" y="5287153"/>
                <a:ext cx="774071" cy="40740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A75D83AC-1FDD-435E-9213-1F897657F65A}"/>
              </a:ext>
            </a:extLst>
          </p:cNvPr>
          <p:cNvSpPr/>
          <p:nvPr/>
        </p:nvSpPr>
        <p:spPr>
          <a:xfrm>
            <a:off x="3435790" y="5287153"/>
            <a:ext cx="77407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240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DDD9E7E-849A-4CA1-9031-4C649202FA70}"/>
              </a:ext>
            </a:extLst>
          </p:cNvPr>
          <p:cNvSpPr/>
          <p:nvPr/>
        </p:nvSpPr>
        <p:spPr>
          <a:xfrm>
            <a:off x="4291343" y="5287153"/>
            <a:ext cx="77407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=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9D74103-3A59-46BF-9F6C-427B8C34BE7B}"/>
              </a:ext>
            </a:extLst>
          </p:cNvPr>
          <p:cNvSpPr/>
          <p:nvPr/>
        </p:nvSpPr>
        <p:spPr>
          <a:xfrm>
            <a:off x="6029605" y="4472414"/>
            <a:ext cx="1376130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196.8 kW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C60FDF6-E710-4E72-BD8A-0B7CA3B1D92E}"/>
              </a:ext>
            </a:extLst>
          </p:cNvPr>
          <p:cNvSpPr/>
          <p:nvPr/>
        </p:nvSpPr>
        <p:spPr>
          <a:xfrm>
            <a:off x="5201214" y="5287153"/>
            <a:ext cx="1317281" cy="407406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196.8 kW</a:t>
            </a:r>
          </a:p>
        </p:txBody>
      </p:sp>
      <p:graphicFrame>
        <p:nvGraphicFramePr>
          <p:cNvPr id="10" name="Table 16">
            <a:extLst>
              <a:ext uri="{FF2B5EF4-FFF2-40B4-BE49-F238E27FC236}">
                <a16:creationId xmlns:a16="http://schemas.microsoft.com/office/drawing/2014/main" id="{B7189CE3-39D4-B41B-ABD6-0A1BCBFE66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978402"/>
              </p:ext>
            </p:extLst>
          </p:nvPr>
        </p:nvGraphicFramePr>
        <p:xfrm>
          <a:off x="917418" y="1985476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136482571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739895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44740667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2282327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0720227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98983030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75635029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6560588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511516052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8447711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1114598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64ED3253-D41D-8A8A-4731-48494549032C}"/>
              </a:ext>
            </a:extLst>
          </p:cNvPr>
          <p:cNvSpPr txBox="1"/>
          <p:nvPr/>
        </p:nvSpPr>
        <p:spPr>
          <a:xfrm>
            <a:off x="7116024" y="1991763"/>
            <a:ext cx="917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= 60%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a percentage change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AE1D5C2-328C-250A-76F1-2BA99502BD9D}"/>
              </a:ext>
            </a:extLst>
          </p:cNvPr>
          <p:cNvSpPr/>
          <p:nvPr/>
        </p:nvSpPr>
        <p:spPr>
          <a:xfrm>
            <a:off x="1231271" y="2123847"/>
            <a:ext cx="6681457" cy="8238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A5EBD4-7AFF-88BC-7247-9A1A94F11376}"/>
              </a:ext>
            </a:extLst>
          </p:cNvPr>
          <p:cNvSpPr/>
          <p:nvPr/>
        </p:nvSpPr>
        <p:spPr>
          <a:xfrm>
            <a:off x="1231271" y="4635375"/>
            <a:ext cx="6781046" cy="82386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1999"/>
                <a:ext cx="8229600" cy="2987573"/>
              </a:xfrm>
            </p:spPr>
            <p:txBody>
              <a:bodyPr/>
              <a:lstStyle/>
              <a:p>
                <a:r>
                  <a:rPr lang="en-US" dirty="0"/>
                  <a:t>To calculate a percentage change, use this formula. </a:t>
                </a:r>
              </a:p>
              <a:p>
                <a:endParaRPr lang="en-US" dirty="0"/>
              </a:p>
              <a:p>
                <a:pPr>
                  <a:spcBef>
                    <a:spcPts val="18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percentage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change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new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amount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original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amount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original</m:t>
                          </m:r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amount</m:t>
                          </m:r>
                        </m:den>
                      </m:f>
                      <m: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100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 </a:t>
                </a:r>
              </a:p>
              <a:p>
                <a:r>
                  <a:rPr lang="en-US" dirty="0"/>
                  <a:t>A product costs £17.32 to manufacture and is sold for £29.99. </a:t>
                </a:r>
                <a:br>
                  <a:rPr lang="en-US" dirty="0"/>
                </a:br>
                <a:r>
                  <a:rPr lang="en-US" dirty="0"/>
                  <a:t>What is the percentage profit on the item?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percentage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change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profit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29.99−17.32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17.32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×100=73.2%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1999"/>
                <a:ext cx="8229600" cy="2987573"/>
              </a:xfrm>
              <a:blipFill>
                <a:blip r:embed="rId2"/>
                <a:stretch>
                  <a:fillRect l="-1852" t="-2449" b="-293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E736BDB8-51CD-AE1D-D144-164096582274}"/>
              </a:ext>
            </a:extLst>
          </p:cNvPr>
          <p:cNvSpPr txBox="1"/>
          <p:nvPr/>
        </p:nvSpPr>
        <p:spPr>
          <a:xfrm>
            <a:off x="371192" y="3228945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7E3"/>
                </a:solidFill>
              </a:rPr>
              <a:t>Example</a:t>
            </a:r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Percentage increase and decrease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2761236"/>
          </a:xfrm>
        </p:spPr>
        <p:txBody>
          <a:bodyPr/>
          <a:lstStyle/>
          <a:p>
            <a:r>
              <a:rPr lang="en-US" dirty="0"/>
              <a:t>To increase or decrease an amount by a percentage efficiently using a calculator, follow these steps. </a:t>
            </a:r>
          </a:p>
          <a:p>
            <a:pPr marL="457200" indent="-457200">
              <a:buAutoNum type="arabicPeriod"/>
            </a:pPr>
            <a:r>
              <a:rPr lang="en-US" dirty="0"/>
              <a:t>Start with 100%. If you are </a:t>
            </a:r>
            <a:r>
              <a:rPr lang="en-US" b="1" dirty="0"/>
              <a:t>increasing </a:t>
            </a:r>
            <a:r>
              <a:rPr lang="en-US" dirty="0"/>
              <a:t>an amount, then </a:t>
            </a:r>
            <a:r>
              <a:rPr lang="en-US" b="1" dirty="0"/>
              <a:t>add</a:t>
            </a:r>
            <a:r>
              <a:rPr lang="en-US" dirty="0"/>
              <a:t> the percentage on. If you are </a:t>
            </a:r>
            <a:r>
              <a:rPr lang="en-US" b="1" dirty="0"/>
              <a:t>decreasing </a:t>
            </a:r>
            <a:r>
              <a:rPr lang="en-US" dirty="0"/>
              <a:t>an amount, then </a:t>
            </a:r>
            <a:r>
              <a:rPr lang="en-US" b="1" dirty="0"/>
              <a:t>subtract</a:t>
            </a:r>
            <a:r>
              <a:rPr lang="en-US" dirty="0"/>
              <a:t> it. </a:t>
            </a:r>
          </a:p>
          <a:p>
            <a:pPr marL="457200" indent="-457200">
              <a:buAutoNum type="arabicPeriod"/>
            </a:pPr>
            <a:r>
              <a:rPr lang="en-US" dirty="0"/>
              <a:t>Divide the result by 100. This is your multiplier. </a:t>
            </a:r>
          </a:p>
          <a:p>
            <a:pPr marL="457200" indent="-457200">
              <a:buAutoNum type="arabicPeriod"/>
            </a:pPr>
            <a:r>
              <a:rPr lang="en-US" dirty="0"/>
              <a:t>Multiply the amount by the multiplier.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5847BA-C1CD-D68B-E968-53BB828B526C}"/>
              </a:ext>
            </a:extLst>
          </p:cNvPr>
          <p:cNvSpPr txBox="1"/>
          <p:nvPr/>
        </p:nvSpPr>
        <p:spPr>
          <a:xfrm>
            <a:off x="362138" y="4273236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Example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A2FF32-5783-DF5F-00E4-F8C870E97E0C}"/>
              </a:ext>
            </a:extLst>
          </p:cNvPr>
          <p:cNvSpPr txBox="1"/>
          <p:nvPr/>
        </p:nvSpPr>
        <p:spPr>
          <a:xfrm>
            <a:off x="370313" y="4685578"/>
            <a:ext cx="24625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Increase 17 by 2%.</a:t>
            </a:r>
          </a:p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712E00F-09AE-0705-42DC-6F8F1C443FC4}"/>
              </a:ext>
            </a:extLst>
          </p:cNvPr>
          <p:cNvSpPr txBox="1"/>
          <p:nvPr/>
        </p:nvSpPr>
        <p:spPr>
          <a:xfrm>
            <a:off x="3232088" y="4673346"/>
            <a:ext cx="29787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en-GB" dirty="0">
                <a:solidFill>
                  <a:srgbClr val="FF0000"/>
                </a:solidFill>
              </a:rPr>
              <a:t>100 % + 2% = 102%</a:t>
            </a:r>
          </a:p>
          <a:p>
            <a:pPr marL="457200" indent="-457200">
              <a:buAutoNum type="arabicPeriod"/>
            </a:pPr>
            <a:r>
              <a:rPr lang="en-GB" dirty="0">
                <a:solidFill>
                  <a:srgbClr val="FF0000"/>
                </a:solidFill>
              </a:rPr>
              <a:t>102 ÷ 100 = 1.02</a:t>
            </a:r>
          </a:p>
          <a:p>
            <a:pPr marL="457200" indent="-457200">
              <a:buAutoNum type="arabicPeriod"/>
            </a:pPr>
            <a:r>
              <a:rPr lang="en-GB" dirty="0">
                <a:solidFill>
                  <a:srgbClr val="FF0000"/>
                </a:solidFill>
              </a:rPr>
              <a:t>17 × 1.02 = 17.34</a:t>
            </a:r>
          </a:p>
          <a:p>
            <a:pPr marL="457200" indent="-457200">
              <a:buAutoNum type="arabicPeriod"/>
            </a:pPr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493893"/>
                <a:ext cx="2928796" cy="2236135"/>
              </a:xfrm>
              <a:ln>
                <a:noFill/>
              </a:ln>
            </p:spPr>
            <p:txBody>
              <a:bodyPr/>
              <a:lstStyle/>
              <a:p>
                <a:pPr algn="ctr"/>
                <a:r>
                  <a:rPr lang="en-US" b="1" dirty="0"/>
                  <a:t>Increase 42 by 5%.</a:t>
                </a: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100+5=105%</m:t>
                    </m:r>
                  </m:oMath>
                </a14:m>
                <a:endParaRPr lang="en-US" dirty="0"/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105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÷100=1.05</m:t>
                    </m:r>
                  </m:oMath>
                </a14:m>
                <a:endParaRPr lang="en-GB" b="0" dirty="0">
                  <a:ea typeface="Cambria Math" panose="02040503050406030204" pitchFamily="18" charset="0"/>
                </a:endParaRPr>
              </a:p>
              <a:p>
                <a:pPr marL="457200" indent="-457200">
                  <a:buAutoNum type="arabicPeriod"/>
                </a:pP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42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×1.05=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44.1</m:t>
                    </m:r>
                  </m:oMath>
                </a14:m>
                <a:r>
                  <a:rPr lang="en-US" dirty="0"/>
                  <a:t>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493893"/>
                <a:ext cx="2928796" cy="2236135"/>
              </a:xfrm>
              <a:blipFill>
                <a:blip r:embed="rId2"/>
                <a:stretch>
                  <a:fillRect l="-5208" t="-327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C1D9B559-2142-4E76-8BB4-CC9A5F7C903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040864" y="1493892"/>
                <a:ext cx="2928796" cy="2236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 algn="ctr"/>
                <a:r>
                  <a:rPr lang="en-GB" b="1" kern="0" dirty="0"/>
                  <a:t>Increase 75 by 3.6%.</a:t>
                </a:r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 smtClean="0">
                        <a:latin typeface="Cambria Math" panose="02040503050406030204" pitchFamily="18" charset="0"/>
                      </a:rPr>
                      <m:t>100+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3.6</m:t>
                    </m:r>
                    <m:r>
                      <a:rPr lang="en-GB" i="1" kern="0" smtClean="0">
                        <a:latin typeface="Cambria Math" panose="02040503050406030204" pitchFamily="18" charset="0"/>
                      </a:rPr>
                      <m:t>=10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3.6</m:t>
                    </m:r>
                    <m:r>
                      <a:rPr lang="en-GB" i="1" kern="0" smtClean="0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en-GB" kern="0" dirty="0"/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3.6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÷100=1.0</m:t>
                    </m:r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36</m:t>
                    </m:r>
                  </m:oMath>
                </a14:m>
                <a:endParaRPr lang="en-GB" kern="0" dirty="0">
                  <a:ea typeface="Cambria Math" panose="02040503050406030204" pitchFamily="18" charset="0"/>
                </a:endParaRPr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>
                        <a:latin typeface="Cambria Math" panose="02040503050406030204" pitchFamily="18" charset="0"/>
                      </a:rPr>
                      <m:t>7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×1.0</m:t>
                    </m:r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36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GB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77</m:t>
                    </m:r>
                    <m:r>
                      <a:rPr lang="en-GB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GB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7</m:t>
                    </m:r>
                  </m:oMath>
                </a14:m>
                <a:r>
                  <a:rPr lang="en-GB" kern="0" dirty="0"/>
                  <a:t> </a:t>
                </a:r>
              </a:p>
              <a:p>
                <a:endParaRPr lang="en-GB" kern="0" dirty="0"/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C1D9B559-2142-4E76-8BB4-CC9A5F7C90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40864" y="1493892"/>
                <a:ext cx="2928796" cy="2236135"/>
              </a:xfrm>
              <a:prstGeom prst="rect">
                <a:avLst/>
              </a:prstGeom>
              <a:blipFill>
                <a:blip r:embed="rId3"/>
                <a:stretch>
                  <a:fillRect l="-5208" t="-3270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B56E1041-AB28-4883-8F24-DB513965126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57200" y="3730028"/>
                <a:ext cx="2928796" cy="2236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 algn="ctr"/>
                <a:r>
                  <a:rPr lang="en-GB" b="1" kern="0" dirty="0"/>
                  <a:t>Decrease 154 by 12%.</a:t>
                </a:r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 smtClean="0">
                        <a:latin typeface="Cambria Math" panose="02040503050406030204" pitchFamily="18" charset="0"/>
                      </a:rPr>
                      <m:t>100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−12</m:t>
                    </m:r>
                    <m:r>
                      <a:rPr lang="en-GB" i="1" kern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88</m:t>
                    </m:r>
                    <m:r>
                      <a:rPr lang="en-GB" i="1" kern="0" smtClean="0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en-GB" kern="0" dirty="0"/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>
                        <a:latin typeface="Cambria Math" panose="02040503050406030204" pitchFamily="18" charset="0"/>
                      </a:rPr>
                      <m:t>8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8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÷100=</m:t>
                    </m:r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0.88</m:t>
                    </m:r>
                  </m:oMath>
                </a14:m>
                <a:endParaRPr lang="en-GB" kern="0" dirty="0">
                  <a:ea typeface="Cambria Math" panose="02040503050406030204" pitchFamily="18" charset="0"/>
                </a:endParaRPr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54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0.88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GB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135.52</m:t>
                    </m:r>
                  </m:oMath>
                </a14:m>
                <a:r>
                  <a:rPr lang="en-GB" kern="0" dirty="0"/>
                  <a:t> </a:t>
                </a:r>
              </a:p>
              <a:p>
                <a:endParaRPr lang="en-GB" kern="0" dirty="0"/>
              </a:p>
            </p:txBody>
          </p:sp>
        </mc:Choice>
        <mc:Fallback xmlns="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B56E1041-AB28-4883-8F24-DB51396512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7200" y="3730028"/>
                <a:ext cx="2928796" cy="2236135"/>
              </a:xfrm>
              <a:prstGeom prst="rect">
                <a:avLst/>
              </a:prstGeom>
              <a:blipFill>
                <a:blip r:embed="rId4"/>
                <a:stretch>
                  <a:fillRect l="-5208" t="-3270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B5817791-ADC1-492A-B297-18A48D3C8E1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040864" y="3730028"/>
                <a:ext cx="2928796" cy="22361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 algn="ctr"/>
                <a:r>
                  <a:rPr lang="en-GB" b="1" kern="0" dirty="0"/>
                  <a:t>Decrease £90 by 20%.</a:t>
                </a:r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 smtClean="0">
                        <a:latin typeface="Cambria Math" panose="02040503050406030204" pitchFamily="18" charset="0"/>
                      </a:rPr>
                      <m:t>10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0−20</m:t>
                    </m:r>
                    <m:r>
                      <a:rPr lang="en-GB" i="1" kern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80</m:t>
                    </m:r>
                    <m:r>
                      <a:rPr lang="en-GB" i="1" kern="0" smtClean="0">
                        <a:latin typeface="Cambria Math" panose="02040503050406030204" pitchFamily="18" charset="0"/>
                      </a:rPr>
                      <m:t>%</m:t>
                    </m:r>
                  </m:oMath>
                </a14:m>
                <a:endParaRPr lang="en-GB" kern="0" dirty="0"/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>
                        <a:latin typeface="Cambria Math" panose="02040503050406030204" pitchFamily="18" charset="0"/>
                      </a:rPr>
                      <m:t>8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÷100=</m:t>
                    </m:r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0.8</m:t>
                    </m:r>
                  </m:oMath>
                </a14:m>
                <a:endParaRPr lang="en-GB" kern="0" dirty="0">
                  <a:ea typeface="Cambria Math" panose="02040503050406030204" pitchFamily="18" charset="0"/>
                </a:endParaRPr>
              </a:p>
              <a:p>
                <a:pPr marL="457200" indent="-457200">
                  <a:buFontTx/>
                  <a:buAutoNum type="arabicPeriod"/>
                </a:pPr>
                <a14:m>
                  <m:oMath xmlns:m="http://schemas.openxmlformats.org/officeDocument/2006/math">
                    <m:r>
                      <a:rPr lang="en-GB" i="1" kern="0">
                        <a:latin typeface="Cambria Math" panose="02040503050406030204" pitchFamily="18" charset="0"/>
                      </a:rPr>
                      <m:t>9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0.8</m:t>
                    </m:r>
                    <m:r>
                      <a:rPr lang="en-GB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GB" b="0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£72</m:t>
                    </m:r>
                  </m:oMath>
                </a14:m>
                <a:r>
                  <a:rPr lang="en-GB" kern="0" dirty="0">
                    <a:solidFill>
                      <a:srgbClr val="FF0000"/>
                    </a:solidFill>
                  </a:rPr>
                  <a:t> </a:t>
                </a:r>
                <a:endParaRPr lang="en-GB" kern="0" dirty="0"/>
              </a:p>
              <a:p>
                <a:endParaRPr lang="en-GB" kern="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B5817791-ADC1-492A-B297-18A48D3C8E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40864" y="3730028"/>
                <a:ext cx="2928796" cy="2236135"/>
              </a:xfrm>
              <a:prstGeom prst="rect">
                <a:avLst/>
              </a:prstGeom>
              <a:blipFill>
                <a:blip r:embed="rId5"/>
                <a:stretch>
                  <a:fillRect l="-5208" t="-3270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30236"/>
            <a:ext cx="8229600" cy="382588"/>
          </a:xfrm>
        </p:spPr>
        <p:txBody>
          <a:bodyPr/>
          <a:lstStyle/>
          <a:p>
            <a:r>
              <a:rPr lang="en-US" dirty="0"/>
              <a:t>Finding the original amount before a percentage change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87732"/>
            <a:ext cx="8229600" cy="1647659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b="1" dirty="0">
                <a:solidFill>
                  <a:srgbClr val="0077E3"/>
                </a:solidFill>
              </a:rPr>
              <a:t>Example</a:t>
            </a:r>
            <a:r>
              <a:rPr lang="en-US" sz="1800" dirty="0"/>
              <a:t> </a:t>
            </a:r>
          </a:p>
          <a:p>
            <a:pPr>
              <a:lnSpc>
                <a:spcPct val="100000"/>
              </a:lnSpc>
            </a:pPr>
            <a:r>
              <a:rPr lang="en-US" sz="1600" dirty="0"/>
              <a:t>The price of aluminum has increased by 2%. </a:t>
            </a:r>
          </a:p>
          <a:p>
            <a:pPr>
              <a:lnSpc>
                <a:spcPct val="100000"/>
              </a:lnSpc>
            </a:pPr>
            <a:r>
              <a:rPr lang="en-US" sz="1600" dirty="0"/>
              <a:t>The aluminum now costs £1.14 per kg. </a:t>
            </a:r>
          </a:p>
          <a:p>
            <a:pPr>
              <a:lnSpc>
                <a:spcPct val="100000"/>
              </a:lnSpc>
            </a:pPr>
            <a:r>
              <a:rPr lang="en-US" sz="1600" dirty="0"/>
              <a:t>What was the price per kg before the increase? </a:t>
            </a:r>
          </a:p>
          <a:p>
            <a:endParaRPr lang="en-US" sz="1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72A83B6-876C-404E-AD26-D8B1017E5D45}"/>
                  </a:ext>
                </a:extLst>
              </p:cNvPr>
              <p:cNvSpPr txBox="1"/>
              <p:nvPr/>
            </p:nvSpPr>
            <p:spPr>
              <a:xfrm>
                <a:off x="366665" y="3236973"/>
                <a:ext cx="8012317" cy="30162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800" b="1" dirty="0">
                    <a:latin typeface="+mn-lt"/>
                  </a:rPr>
                  <a:t>Solution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sz="1600" dirty="0">
                    <a:latin typeface="+mn-lt"/>
                  </a:rPr>
                  <a:t>An increase of 2% → 102% </a:t>
                </a:r>
              </a:p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102%=£1.14</m:t>
                      </m:r>
                    </m:oMath>
                  </m:oMathPara>
                </a14:m>
                <a:endParaRPr lang="en-US" sz="1600" dirty="0">
                  <a:latin typeface="+mn-lt"/>
                </a:endParaRPr>
              </a:p>
              <a:p>
                <a:pPr>
                  <a:lnSpc>
                    <a:spcPct val="100000"/>
                  </a:lnSpc>
                </a:pPr>
                <a:endParaRPr lang="en-US" sz="1600" dirty="0">
                  <a:latin typeface="+mn-lt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en-US" sz="1600" dirty="0">
                    <a:latin typeface="+mn-lt"/>
                  </a:rPr>
                  <a:t>We want to find the value of 100% (the original amount)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sz="1600" dirty="0">
                    <a:latin typeface="+mn-lt"/>
                  </a:rPr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102%=£1.14</m:t>
                      </m:r>
                    </m:oMath>
                  </m:oMathPara>
                </a14:m>
                <a:endParaRPr lang="en-GB" sz="1600" b="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1%=£0.0111764…</m:t>
                      </m:r>
                    </m:oMath>
                  </m:oMathPara>
                </a14:m>
                <a:endParaRPr lang="en-GB" sz="1600" b="0" dirty="0"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100%=£1.12 </m:t>
                      </m:r>
                    </m:oMath>
                  </m:oMathPara>
                </a14:m>
                <a:endParaRPr lang="en-GB" sz="1600" b="0" dirty="0">
                  <a:latin typeface="+mn-lt"/>
                </a:endParaRP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672A83B6-876C-404E-AD26-D8B1017E5D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6665" y="3236973"/>
                <a:ext cx="8012317" cy="3016210"/>
              </a:xfrm>
              <a:prstGeom prst="rect">
                <a:avLst/>
              </a:prstGeom>
              <a:blipFill>
                <a:blip r:embed="rId3"/>
                <a:stretch>
                  <a:fillRect l="-608" t="-10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Arrow: Down 5">
            <a:extLst>
              <a:ext uri="{FF2B5EF4-FFF2-40B4-BE49-F238E27FC236}">
                <a16:creationId xmlns:a16="http://schemas.microsoft.com/office/drawing/2014/main" id="{A74D099C-9DCC-46E2-A9F7-93E00A7119AE}"/>
              </a:ext>
            </a:extLst>
          </p:cNvPr>
          <p:cNvSpPr/>
          <p:nvPr/>
        </p:nvSpPr>
        <p:spPr>
          <a:xfrm>
            <a:off x="5531666" y="4997512"/>
            <a:ext cx="253497" cy="35308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0DB1BDC2-C45A-4505-BC42-A02EB41294B9}"/>
              </a:ext>
            </a:extLst>
          </p:cNvPr>
          <p:cNvSpPr/>
          <p:nvPr/>
        </p:nvSpPr>
        <p:spPr>
          <a:xfrm>
            <a:off x="5531665" y="5441490"/>
            <a:ext cx="253497" cy="353085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F739EE1-EE54-44B6-8224-E61CD582F092}"/>
                  </a:ext>
                </a:extLst>
              </p:cNvPr>
              <p:cNvSpPr txBox="1"/>
              <p:nvPr/>
            </p:nvSpPr>
            <p:spPr>
              <a:xfrm>
                <a:off x="5106154" y="4950486"/>
                <a:ext cx="21637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F739EE1-EE54-44B6-8224-E61CD582F0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6154" y="4950486"/>
                <a:ext cx="2163778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E943B4D-FC2A-42CA-B58D-AB085EC93B8F}"/>
                  </a:ext>
                </a:extLst>
              </p:cNvPr>
              <p:cNvSpPr txBox="1"/>
              <p:nvPr/>
            </p:nvSpPr>
            <p:spPr>
              <a:xfrm>
                <a:off x="5106154" y="5370265"/>
                <a:ext cx="21637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×100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E943B4D-FC2A-42CA-B58D-AB085EC93B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6154" y="5370265"/>
                <a:ext cx="2163778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549</Words>
  <Application>Microsoft Office PowerPoint</Application>
  <PresentationFormat>On-screen Show (4:3)</PresentationFormat>
  <Paragraphs>105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 Math</vt:lpstr>
      <vt:lpstr>Lucida Grande</vt:lpstr>
      <vt:lpstr>Times New Roman</vt:lpstr>
      <vt:lpstr>Default Design</vt:lpstr>
      <vt:lpstr>PowerPoint 3: Fractions and percentages</vt:lpstr>
      <vt:lpstr>Fractions</vt:lpstr>
      <vt:lpstr>Improper fractions </vt:lpstr>
      <vt:lpstr>Finding a fraction of an amount</vt:lpstr>
      <vt:lpstr>Finding a percentage of an amount</vt:lpstr>
      <vt:lpstr>Calculating a percentage change</vt:lpstr>
      <vt:lpstr>Percentage increase and decrease</vt:lpstr>
      <vt:lpstr>Examples</vt:lpstr>
      <vt:lpstr>Finding the original amount before a percentage change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24</cp:revision>
  <dcterms:created xsi:type="dcterms:W3CDTF">2013-05-28T00:38:54Z</dcterms:created>
  <dcterms:modified xsi:type="dcterms:W3CDTF">2022-09-07T09:48:20Z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