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6"/>
  </p:notesMasterIdLst>
  <p:handoutMasterIdLst>
    <p:handoutMasterId r:id="rId17"/>
  </p:handoutMasterIdLst>
  <p:sldIdLst>
    <p:sldId id="256" r:id="rId5"/>
    <p:sldId id="334" r:id="rId6"/>
    <p:sldId id="341" r:id="rId7"/>
    <p:sldId id="342" r:id="rId8"/>
    <p:sldId id="335" r:id="rId9"/>
    <p:sldId id="336" r:id="rId10"/>
    <p:sldId id="337" r:id="rId11"/>
    <p:sldId id="338" r:id="rId12"/>
    <p:sldId id="339" r:id="rId13"/>
    <p:sldId id="340" r:id="rId14"/>
    <p:sldId id="267" r:id="rId15"/>
  </p:sldIdLst>
  <p:sldSz cx="9144000" cy="6858000" type="screen4x3"/>
  <p:notesSz cx="6858000" cy="9144000"/>
  <p:custDataLst>
    <p:tags r:id="rId1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e Bond" initials="JB" lastIdx="4" clrIdx="0">
    <p:extLst>
      <p:ext uri="{19B8F6BF-5375-455C-9EA6-DF929625EA0E}">
        <p15:presenceInfo xmlns:p15="http://schemas.microsoft.com/office/powerpoint/2012/main" userId="39015c5a5641be34" providerId="Windows Live"/>
      </p:ext>
    </p:extLst>
  </p:cmAuthor>
  <p:cmAuthor id="2" name="Caroline Prodger" initials="CP" lastIdx="2" clrIdx="1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0077E3"/>
    <a:srgbClr val="000000"/>
    <a:srgbClr val="E30613"/>
    <a:srgbClr val="D9D9D9"/>
    <a:srgbClr val="D81E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80" autoAdjust="0"/>
    <p:restoredTop sz="94660"/>
  </p:normalViewPr>
  <p:slideViewPr>
    <p:cSldViewPr snapToGrid="0">
      <p:cViewPr varScale="1">
        <p:scale>
          <a:sx n="62" d="100"/>
          <a:sy n="62" d="100"/>
        </p:scale>
        <p:origin x="1456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2BFCCA17-6110-42D4-9EF6-1B4B7E174E43}"/>
    <pc:docChg chg="custSel modSld">
      <pc:chgData name="Caroline Prodger" userId="e4ef2e75-b60b-401b-8ebe-291bdcf405f4" providerId="ADAL" clId="{2BFCCA17-6110-42D4-9EF6-1B4B7E174E43}" dt="2022-08-25T10:30:00.970" v="7" actId="1076"/>
      <pc:docMkLst>
        <pc:docMk/>
      </pc:docMkLst>
      <pc:sldChg chg="addSp delSp modSp mod addCm delCm modNotesTx">
        <pc:chgData name="Caroline Prodger" userId="e4ef2e75-b60b-401b-8ebe-291bdcf405f4" providerId="ADAL" clId="{2BFCCA17-6110-42D4-9EF6-1B4B7E174E43}" dt="2022-08-25T10:30:00.970" v="7" actId="1076"/>
        <pc:sldMkLst>
          <pc:docMk/>
          <pc:sldMk cId="0" sldId="335"/>
        </pc:sldMkLst>
        <pc:picChg chg="del">
          <ac:chgData name="Caroline Prodger" userId="e4ef2e75-b60b-401b-8ebe-291bdcf405f4" providerId="ADAL" clId="{2BFCCA17-6110-42D4-9EF6-1B4B7E174E43}" dt="2022-08-25T10:29:18.428" v="2" actId="478"/>
          <ac:picMkLst>
            <pc:docMk/>
            <pc:sldMk cId="0" sldId="335"/>
            <ac:picMk id="4" creationId="{CDBC3D70-F731-C5B5-BF58-F99D5D43EC70}"/>
          </ac:picMkLst>
        </pc:picChg>
        <pc:picChg chg="add mod">
          <ac:chgData name="Caroline Prodger" userId="e4ef2e75-b60b-401b-8ebe-291bdcf405f4" providerId="ADAL" clId="{2BFCCA17-6110-42D4-9EF6-1B4B7E174E43}" dt="2022-08-25T10:30:00.970" v="7" actId="1076"/>
          <ac:picMkLst>
            <pc:docMk/>
            <pc:sldMk cId="0" sldId="335"/>
            <ac:picMk id="5" creationId="{120AF6A7-AF01-C175-3BCE-8636F45E9356}"/>
          </ac:picMkLst>
        </pc:picChg>
      </pc:sldChg>
    </pc:docChg>
  </pc:docChgLst>
  <pc:docChgLst>
    <pc:chgData name="Caroline Prodger" userId="e4ef2e75-b60b-401b-8ebe-291bdcf405f4" providerId="ADAL" clId="{35951534-F93D-4089-98B3-3A7C4CA7BA5D}"/>
    <pc:docChg chg="custSel modSld">
      <pc:chgData name="Caroline Prodger" userId="e4ef2e75-b60b-401b-8ebe-291bdcf405f4" providerId="ADAL" clId="{35951534-F93D-4089-98B3-3A7C4CA7BA5D}" dt="2022-07-22T19:28:46.446" v="5" actId="1589"/>
      <pc:docMkLst>
        <pc:docMk/>
      </pc:docMkLst>
      <pc:sldChg chg="addSp delSp modSp mod addCm">
        <pc:chgData name="Caroline Prodger" userId="e4ef2e75-b60b-401b-8ebe-291bdcf405f4" providerId="ADAL" clId="{35951534-F93D-4089-98B3-3A7C4CA7BA5D}" dt="2022-07-22T19:28:46.446" v="5" actId="1589"/>
        <pc:sldMkLst>
          <pc:docMk/>
          <pc:sldMk cId="0" sldId="335"/>
        </pc:sldMkLst>
        <pc:picChg chg="add mod">
          <ac:chgData name="Caroline Prodger" userId="e4ef2e75-b60b-401b-8ebe-291bdcf405f4" providerId="ADAL" clId="{35951534-F93D-4089-98B3-3A7C4CA7BA5D}" dt="2022-07-22T19:28:13.992" v="4" actId="1076"/>
          <ac:picMkLst>
            <pc:docMk/>
            <pc:sldMk cId="0" sldId="335"/>
            <ac:picMk id="4" creationId="{CDBC3D70-F731-C5B5-BF58-F99D5D43EC70}"/>
          </ac:picMkLst>
        </pc:picChg>
        <pc:picChg chg="del">
          <ac:chgData name="Caroline Prodger" userId="e4ef2e75-b60b-401b-8ebe-291bdcf405f4" providerId="ADAL" clId="{35951534-F93D-4089-98B3-3A7C4CA7BA5D}" dt="2022-07-22T19:27:29.036" v="0" actId="478"/>
          <ac:picMkLst>
            <pc:docMk/>
            <pc:sldMk cId="0" sldId="335"/>
            <ac:picMk id="5" creationId="{484BA561-03D2-4902-876C-3C691AB93E4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2779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>
                <a:solidFill>
                  <a:schemeClr val="tx1"/>
                </a:solidFill>
              </a:rPr>
            </a:br>
            <a:r>
              <a:rPr lang="en-GB" sz="1400" b="1" baseline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26.pn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5: Simplify, factorise and manipulate equations to change the subject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5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995810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g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−3</m:t>
                          </m:r>
                          <m:sSub>
                            <m:sSub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F</m:t>
                              </m:r>
                            </m:sub>
                          </m:sSub>
                        </m:e>
                      </m:rad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=4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𝑇</m:t>
                      </m:r>
                    </m:oMath>
                  </m:oMathPara>
                </a14:m>
                <a:endParaRPr lang="en-GB" b="0" dirty="0"/>
              </a:p>
              <a:p>
                <a:r>
                  <a:rPr lang="en-US" dirty="0"/>
                  <a:t>Make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F</m:t>
                        </m:r>
                      </m:sub>
                    </m:sSub>
                  </m:oMath>
                </a14:m>
                <a:r>
                  <a:rPr lang="en-US" dirty="0"/>
                  <a:t> the subject of the formula.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995810"/>
              </a:xfrm>
              <a:blipFill>
                <a:blip r:embed="rId2"/>
                <a:stretch>
                  <a:fillRect l="-1852" t="-613" b="-30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0B5CD1E-F1E2-443A-9F78-76A9506E7D99}"/>
                  </a:ext>
                </a:extLst>
              </p:cNvPr>
              <p:cNvSpPr txBox="1"/>
              <p:nvPr/>
            </p:nvSpPr>
            <p:spPr>
              <a:xfrm>
                <a:off x="1385180" y="2824681"/>
                <a:ext cx="4789284" cy="465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GB" i="1">
                              <a:latin typeface="Cambria Math" panose="02040503050406030204" pitchFamily="18" charset="0"/>
                            </a:rPr>
                            <m:t>3</m:t>
                          </m:r>
                        </m:deg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𝐹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−3</m:t>
                          </m:r>
                          <m:sSub>
                            <m:sSubPr>
                              <m:ctrlPr>
                                <a:rPr lang="en-GB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F</m:t>
                              </m:r>
                            </m:sub>
                          </m:sSub>
                        </m:e>
                      </m:rad>
                      <m:r>
                        <a:rPr lang="en-GB" i="1">
                          <a:latin typeface="Cambria Math" panose="02040503050406030204" pitchFamily="18" charset="0"/>
                        </a:rPr>
                        <m:t>=4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𝑇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F0B5CD1E-F1E2-443A-9F78-76A9506E7D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5180" y="2824681"/>
                <a:ext cx="4789284" cy="46506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7B66C75-CC1C-427D-8111-5CABA9B99619}"/>
                  </a:ext>
                </a:extLst>
              </p:cNvPr>
              <p:cNvSpPr txBox="1"/>
              <p:nvPr/>
            </p:nvSpPr>
            <p:spPr>
              <a:xfrm>
                <a:off x="1383671" y="3619877"/>
                <a:ext cx="478928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−3</m:t>
                      </m:r>
                      <m:sSub>
                        <m:sSubPr>
                          <m:ctrlP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F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</m:d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7B66C75-CC1C-427D-8111-5CABA9B996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83671" y="3619877"/>
                <a:ext cx="4789284" cy="400110"/>
              </a:xfrm>
              <a:prstGeom prst="rect">
                <a:avLst/>
              </a:prstGeom>
              <a:blipFill>
                <a:blip r:embed="rId4"/>
                <a:stretch>
                  <a:fillRect b="-461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D64BC7E-D420-4FF3-9D53-B3BCACCC9BE9}"/>
                  </a:ext>
                </a:extLst>
              </p:cNvPr>
              <p:cNvSpPr txBox="1"/>
              <p:nvPr/>
            </p:nvSpPr>
            <p:spPr>
              <a:xfrm>
                <a:off x="1355002" y="4252111"/>
                <a:ext cx="478928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−3</m:t>
                      </m:r>
                      <m:sSub>
                        <m:sSubPr>
                          <m:ctrlP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F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</m:d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𝐹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D64BC7E-D420-4FF3-9D53-B3BCACCC9B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5002" y="4252111"/>
                <a:ext cx="4789284" cy="400110"/>
              </a:xfrm>
              <a:prstGeom prst="rect">
                <a:avLst/>
              </a:prstGeom>
              <a:blipFill>
                <a:blip r:embed="rId5"/>
                <a:stretch>
                  <a:fillRect b="-461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2F23A27-D47A-4CBC-9B07-9DFF0C574DD7}"/>
                  </a:ext>
                </a:extLst>
              </p:cNvPr>
              <p:cNvSpPr txBox="1"/>
              <p:nvPr/>
            </p:nvSpPr>
            <p:spPr>
              <a:xfrm>
                <a:off x="1398760" y="4978527"/>
                <a:ext cx="45720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F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</m:d>
                            </m:e>
                            <m:sup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𝐹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−3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02F23A27-D47A-4CBC-9B07-9DFF0C574D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8760" y="4978527"/>
                <a:ext cx="4572000" cy="70788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Arrow: Curved Left 8">
            <a:extLst>
              <a:ext uri="{FF2B5EF4-FFF2-40B4-BE49-F238E27FC236}">
                <a16:creationId xmlns:a16="http://schemas.microsoft.com/office/drawing/2014/main" id="{93F08B66-C1BD-4170-8154-D5936DEA3CC6}"/>
              </a:ext>
            </a:extLst>
          </p:cNvPr>
          <p:cNvSpPr/>
          <p:nvPr/>
        </p:nvSpPr>
        <p:spPr>
          <a:xfrm>
            <a:off x="4816443" y="2960486"/>
            <a:ext cx="271604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0" name="Arrow: Curved Left 9">
            <a:extLst>
              <a:ext uri="{FF2B5EF4-FFF2-40B4-BE49-F238E27FC236}">
                <a16:creationId xmlns:a16="http://schemas.microsoft.com/office/drawing/2014/main" id="{08D7E4A7-88A4-48FA-A148-44DC133A4DF4}"/>
              </a:ext>
            </a:extLst>
          </p:cNvPr>
          <p:cNvSpPr/>
          <p:nvPr/>
        </p:nvSpPr>
        <p:spPr>
          <a:xfrm>
            <a:off x="4860201" y="3800948"/>
            <a:ext cx="271604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Arrow: Curved Left 10">
            <a:extLst>
              <a:ext uri="{FF2B5EF4-FFF2-40B4-BE49-F238E27FC236}">
                <a16:creationId xmlns:a16="http://schemas.microsoft.com/office/drawing/2014/main" id="{ACEC6767-FA3E-43FB-A5A3-F852178F2328}"/>
              </a:ext>
            </a:extLst>
          </p:cNvPr>
          <p:cNvSpPr/>
          <p:nvPr/>
        </p:nvSpPr>
        <p:spPr>
          <a:xfrm>
            <a:off x="4876799" y="4550877"/>
            <a:ext cx="271604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2" name="Arrow: Curved Left 11">
            <a:extLst>
              <a:ext uri="{FF2B5EF4-FFF2-40B4-BE49-F238E27FC236}">
                <a16:creationId xmlns:a16="http://schemas.microsoft.com/office/drawing/2014/main" id="{D8176F84-D914-400F-84F7-7F24C46FFFE4}"/>
              </a:ext>
            </a:extLst>
          </p:cNvPr>
          <p:cNvSpPr/>
          <p:nvPr/>
        </p:nvSpPr>
        <p:spPr>
          <a:xfrm flipH="1">
            <a:off x="2334286" y="2939358"/>
            <a:ext cx="324416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3" name="Arrow: Curved Left 12">
            <a:extLst>
              <a:ext uri="{FF2B5EF4-FFF2-40B4-BE49-F238E27FC236}">
                <a16:creationId xmlns:a16="http://schemas.microsoft.com/office/drawing/2014/main" id="{9EEA7162-5428-464B-A3FF-A1238260C210}"/>
              </a:ext>
            </a:extLst>
          </p:cNvPr>
          <p:cNvSpPr/>
          <p:nvPr/>
        </p:nvSpPr>
        <p:spPr>
          <a:xfrm flipH="1">
            <a:off x="2305617" y="3761715"/>
            <a:ext cx="324416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4" name="Arrow: Curved Left 13">
            <a:extLst>
              <a:ext uri="{FF2B5EF4-FFF2-40B4-BE49-F238E27FC236}">
                <a16:creationId xmlns:a16="http://schemas.microsoft.com/office/drawing/2014/main" id="{695DABE0-D09A-4B3D-A103-0FF32942E4C5}"/>
              </a:ext>
            </a:extLst>
          </p:cNvPr>
          <p:cNvSpPr/>
          <p:nvPr/>
        </p:nvSpPr>
        <p:spPr>
          <a:xfrm flipH="1">
            <a:off x="2322215" y="4593124"/>
            <a:ext cx="324416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43C5CF6B-2A56-4F68-97B9-05E2CC3254EB}"/>
                  </a:ext>
                </a:extLst>
              </p:cNvPr>
              <p:cNvSpPr txBox="1"/>
              <p:nvPr/>
            </p:nvSpPr>
            <p:spPr>
              <a:xfrm>
                <a:off x="4544840" y="3105339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cube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43C5CF6B-2A56-4F68-97B9-05E2CC3254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4840" y="3105339"/>
                <a:ext cx="1883121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CFA6675-6A17-4AC2-A698-0FC8C0753020}"/>
                  </a:ext>
                </a:extLst>
              </p:cNvPr>
              <p:cNvSpPr txBox="1"/>
              <p:nvPr/>
            </p:nvSpPr>
            <p:spPr>
              <a:xfrm>
                <a:off x="921945" y="3085723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cube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CFA6675-6A17-4AC2-A698-0FC8C07530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1945" y="3085723"/>
                <a:ext cx="1883121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DF152B52-AF40-4659-8B0D-57819D2D04B7}"/>
                  </a:ext>
                </a:extLst>
              </p:cNvPr>
              <p:cNvSpPr txBox="1"/>
              <p:nvPr/>
            </p:nvSpPr>
            <p:spPr>
              <a:xfrm>
                <a:off x="4651973" y="3963909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𝐹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DF152B52-AF40-4659-8B0D-57819D2D04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1973" y="3963909"/>
                <a:ext cx="1883121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E227A3E-252A-4A05-9563-212156E3A386}"/>
                  </a:ext>
                </a:extLst>
              </p:cNvPr>
              <p:cNvSpPr txBox="1"/>
              <p:nvPr/>
            </p:nvSpPr>
            <p:spPr>
              <a:xfrm>
                <a:off x="965703" y="3917133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𝐹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E227A3E-252A-4A05-9563-212156E3A3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703" y="3917133"/>
                <a:ext cx="1883121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EA15A987-C930-459C-BC40-86C148EAEDDC}"/>
                  </a:ext>
                </a:extLst>
              </p:cNvPr>
              <p:cNvSpPr txBox="1"/>
              <p:nvPr/>
            </p:nvSpPr>
            <p:spPr>
              <a:xfrm>
                <a:off x="4668571" y="4822479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÷−3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EA15A987-C930-459C-BC40-86C148EAED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8571" y="4822479"/>
                <a:ext cx="1883121" cy="40011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F175617-C3C8-44A5-8616-62206F504FAC}"/>
                  </a:ext>
                </a:extLst>
              </p:cNvPr>
              <p:cNvSpPr txBox="1"/>
              <p:nvPr/>
            </p:nvSpPr>
            <p:spPr>
              <a:xfrm>
                <a:off x="946088" y="4793810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÷−3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F175617-C3C8-44A5-8616-62206F504F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6088" y="4793810"/>
                <a:ext cx="1883121" cy="40011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13F1866E-CC8D-4B00-B750-A99DD9F30A1D}"/>
                  </a:ext>
                </a:extLst>
              </p:cNvPr>
              <p:cNvSpPr txBox="1"/>
              <p:nvPr/>
            </p:nvSpPr>
            <p:spPr>
              <a:xfrm>
                <a:off x="5012601" y="4961548"/>
                <a:ext cx="4572000" cy="70993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F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𝐹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d>
                                <m:d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</m:d>
                            </m:e>
                            <m:sup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13F1866E-CC8D-4B00-B750-A99DD9F30A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2601" y="4961548"/>
                <a:ext cx="4572000" cy="709938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6724D6F-3E31-4AA5-9F2C-B65C6B93B21C}"/>
                  </a:ext>
                </a:extLst>
              </p:cNvPr>
              <p:cNvSpPr txBox="1"/>
              <p:nvPr/>
            </p:nvSpPr>
            <p:spPr>
              <a:xfrm>
                <a:off x="5234413" y="4227763"/>
                <a:ext cx="4572000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F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[−</m:t>
                              </m:r>
                              <m:d>
                                <m:dPr>
                                  <m:ctrlPr>
                                    <a:rPr lang="en-GB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  <m:r>
                                    <a:rPr lang="en-GB" i="1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</m:d>
                            </m:e>
                            <m:sup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𝐹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]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−3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6724D6F-3E31-4AA5-9F2C-B65C6B93B2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4413" y="4227763"/>
                <a:ext cx="4572000" cy="707886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41703" y="600563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formulae do you already know?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9BD8F71-F9E6-4935-B3DE-6089A2936419}"/>
              </a:ext>
            </a:extLst>
          </p:cNvPr>
          <p:cNvSpPr/>
          <p:nvPr/>
        </p:nvSpPr>
        <p:spPr>
          <a:xfrm>
            <a:off x="950614" y="1629624"/>
            <a:ext cx="7088863" cy="398352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: Folded Corner 4">
            <a:extLst>
              <a:ext uri="{FF2B5EF4-FFF2-40B4-BE49-F238E27FC236}">
                <a16:creationId xmlns:a16="http://schemas.microsoft.com/office/drawing/2014/main" id="{5E0EB891-D6B1-434A-A54C-314F37B7D65C}"/>
              </a:ext>
            </a:extLst>
          </p:cNvPr>
          <p:cNvSpPr/>
          <p:nvPr/>
        </p:nvSpPr>
        <p:spPr>
          <a:xfrm rot="611340">
            <a:off x="228282" y="1862847"/>
            <a:ext cx="1346725" cy="1104927"/>
          </a:xfrm>
          <a:prstGeom prst="foldedCorne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Everyday maths?</a:t>
            </a:r>
          </a:p>
        </p:txBody>
      </p:sp>
      <p:sp>
        <p:nvSpPr>
          <p:cNvPr id="6" name="Rectangle: Folded Corner 5">
            <a:extLst>
              <a:ext uri="{FF2B5EF4-FFF2-40B4-BE49-F238E27FC236}">
                <a16:creationId xmlns:a16="http://schemas.microsoft.com/office/drawing/2014/main" id="{49C86352-A22E-4343-A1D9-68A0D7D5BF03}"/>
              </a:ext>
            </a:extLst>
          </p:cNvPr>
          <p:cNvSpPr/>
          <p:nvPr/>
        </p:nvSpPr>
        <p:spPr>
          <a:xfrm rot="20376948">
            <a:off x="308256" y="3373267"/>
            <a:ext cx="1346725" cy="1104927"/>
          </a:xfrm>
          <a:prstGeom prst="foldedCorne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Physics?</a:t>
            </a:r>
          </a:p>
        </p:txBody>
      </p:sp>
      <p:sp>
        <p:nvSpPr>
          <p:cNvPr id="7" name="Rectangle: Folded Corner 6">
            <a:extLst>
              <a:ext uri="{FF2B5EF4-FFF2-40B4-BE49-F238E27FC236}">
                <a16:creationId xmlns:a16="http://schemas.microsoft.com/office/drawing/2014/main" id="{ACC47493-F84D-4A7C-BFF3-3121D30FC8C8}"/>
              </a:ext>
            </a:extLst>
          </p:cNvPr>
          <p:cNvSpPr/>
          <p:nvPr/>
        </p:nvSpPr>
        <p:spPr>
          <a:xfrm rot="910903">
            <a:off x="252426" y="5001382"/>
            <a:ext cx="1346725" cy="1104927"/>
          </a:xfrm>
          <a:prstGeom prst="foldedCorne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GCSE maths? </a:t>
            </a:r>
          </a:p>
        </p:txBody>
      </p:sp>
      <p:sp>
        <p:nvSpPr>
          <p:cNvPr id="8" name="Rectangle: Folded Corner 7">
            <a:extLst>
              <a:ext uri="{FF2B5EF4-FFF2-40B4-BE49-F238E27FC236}">
                <a16:creationId xmlns:a16="http://schemas.microsoft.com/office/drawing/2014/main" id="{F32E3254-444F-437B-BE45-C219093961E0}"/>
              </a:ext>
            </a:extLst>
          </p:cNvPr>
          <p:cNvSpPr/>
          <p:nvPr/>
        </p:nvSpPr>
        <p:spPr>
          <a:xfrm rot="20737895">
            <a:off x="7228816" y="1565487"/>
            <a:ext cx="1688079" cy="1104927"/>
          </a:xfrm>
          <a:prstGeom prst="foldedCorne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Engineering?</a:t>
            </a:r>
          </a:p>
        </p:txBody>
      </p:sp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19D54DD8-1C5E-422D-8397-57EA90512D54}"/>
              </a:ext>
            </a:extLst>
          </p:cNvPr>
          <p:cNvSpPr/>
          <p:nvPr/>
        </p:nvSpPr>
        <p:spPr>
          <a:xfrm rot="396407">
            <a:off x="7236584" y="3103067"/>
            <a:ext cx="1688079" cy="1104927"/>
          </a:xfrm>
          <a:prstGeom prst="foldedCorne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Physics?</a:t>
            </a:r>
          </a:p>
        </p:txBody>
      </p:sp>
      <p:sp>
        <p:nvSpPr>
          <p:cNvPr id="10" name="Rectangle: Folded Corner 9">
            <a:extLst>
              <a:ext uri="{FF2B5EF4-FFF2-40B4-BE49-F238E27FC236}">
                <a16:creationId xmlns:a16="http://schemas.microsoft.com/office/drawing/2014/main" id="{9801B75C-6A3A-4BD8-B8C3-20F5D37A4110}"/>
              </a:ext>
            </a:extLst>
          </p:cNvPr>
          <p:cNvSpPr/>
          <p:nvPr/>
        </p:nvSpPr>
        <p:spPr>
          <a:xfrm rot="20839264">
            <a:off x="7180751" y="4522952"/>
            <a:ext cx="1688079" cy="1104927"/>
          </a:xfrm>
          <a:prstGeom prst="foldedCorne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Pythagoras?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5DE687-6585-E3BA-B5DB-B625BDC0DC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Factorising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8F40AC1-D7C2-BF80-2213-494BA80E9F93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GB" dirty="0"/>
                  <a:t>Factorising means ‘put into brackets’. </a:t>
                </a:r>
              </a:p>
              <a:p>
                <a:r>
                  <a:rPr lang="en-GB" dirty="0"/>
                  <a:t>This is a useful technique for rearranging and solving equations. </a:t>
                </a:r>
              </a:p>
              <a:p>
                <a:r>
                  <a:rPr lang="en-GB" dirty="0"/>
                  <a:t>To factorise, you need to look for a common factor in all the terms.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0077E3"/>
                          </a:solidFill>
                          <a:latin typeface="Cambria Math" panose="02040503050406030204" pitchFamily="18" charset="0"/>
                        </a:rPr>
                        <m:t>45</m:t>
                      </m:r>
                      <m:r>
                        <a:rPr lang="en-GB" b="0" i="1" smtClean="0">
                          <a:solidFill>
                            <a:srgbClr val="0077E3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solidFill>
                            <a:srgbClr val="0077E3"/>
                          </a:solidFill>
                          <a:latin typeface="Cambria Math" panose="02040503050406030204" pitchFamily="18" charset="0"/>
                        </a:rPr>
                        <m:t>−27</m:t>
                      </m:r>
                      <m:sSup>
                        <m:sSupPr>
                          <m:ctrlPr>
                            <a:rPr lang="en-GB" b="0" i="1" smtClean="0">
                              <a:solidFill>
                                <a:srgbClr val="0077E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solidFill>
                                <a:srgbClr val="0077E3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solidFill>
                                <a:srgbClr val="0077E3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>
                  <a:solidFill>
                    <a:srgbClr val="0077E3"/>
                  </a:solidFill>
                </a:endParaRPr>
              </a:p>
              <a:p>
                <a:r>
                  <a:rPr lang="en-GB" dirty="0"/>
                  <a:t>In this example, we can take out a factor of </a:t>
                </a:r>
                <a:r>
                  <a:rPr lang="en-GB" dirty="0">
                    <a:solidFill>
                      <a:srgbClr val="CC0000"/>
                    </a:solidFill>
                  </a:rPr>
                  <a:t>9</a:t>
                </a:r>
                <a:r>
                  <a:rPr lang="en-GB" dirty="0"/>
                  <a:t> (as 9 goes into both </a:t>
                </a:r>
                <a:br>
                  <a:rPr lang="en-GB" dirty="0"/>
                </a:br>
                <a:r>
                  <a:rPr lang="en-GB" dirty="0"/>
                  <a:t>45 and 27) and </a:t>
                </a:r>
                <a14:m>
                  <m:oMath xmlns:m="http://schemas.openxmlformats.org/officeDocument/2006/math">
                    <m:r>
                      <a:rPr lang="en-GB" i="1" dirty="0" smtClean="0">
                        <a:solidFill>
                          <a:srgbClr val="CC0000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dirty="0"/>
                  <a:t> as there is an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dirty="0"/>
                  <a:t> in both terms.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CC0000"/>
                          </a:solidFill>
                          <a:latin typeface="Cambria Math" panose="02040503050406030204" pitchFamily="18" charset="0"/>
                        </a:rPr>
                        <m:t>9</m:t>
                      </m:r>
                      <m:r>
                        <a:rPr lang="en-GB" b="0" i="1" smtClean="0">
                          <a:solidFill>
                            <a:srgbClr val="CC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ctrlPr>
                            <a:rPr lang="en-GB" b="0" i="1" smtClean="0">
                              <a:solidFill>
                                <a:srgbClr val="0077E3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solidFill>
                                <a:srgbClr val="0077E3"/>
                              </a:solidFill>
                              <a:latin typeface="Cambria Math" panose="02040503050406030204" pitchFamily="18" charset="0"/>
                            </a:rPr>
                            <m:t>5−3</m:t>
                          </m:r>
                          <m:r>
                            <a:rPr lang="en-GB" b="0" i="1" smtClean="0">
                              <a:solidFill>
                                <a:srgbClr val="0077E3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en-GB" b="0" dirty="0">
                  <a:solidFill>
                    <a:srgbClr val="0077E3"/>
                  </a:solidFill>
                </a:endParaRPr>
              </a:p>
              <a:p>
                <a:r>
                  <a:rPr lang="en-GB" dirty="0"/>
                  <a:t>In doing this, you have not changed the expression; you have just written it in a different form. </a:t>
                </a:r>
              </a:p>
              <a:p>
                <a:endParaRPr lang="en-GB" dirty="0">
                  <a:solidFill>
                    <a:srgbClr val="0077E3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8F40AC1-D7C2-BF80-2213-494BA80E9F9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 r="-207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99533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2759C-7351-A724-27D0-B3DBB9BB5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Factorising examples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5597245-C75B-BC25-75C2-38BA1F834F0A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321399" y="1638749"/>
                <a:ext cx="2847315" cy="4248000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16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−4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18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h𝑝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+3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𝑝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20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−14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+12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11</m:t>
                      </m:r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−22</m:t>
                      </m:r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+121</m:t>
                      </m:r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5597245-C75B-BC25-75C2-38BA1F834F0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321399" y="1638749"/>
                <a:ext cx="2847315" cy="424800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5128DE98-B428-8679-6DF1-621CDC4750E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479549" y="1646293"/>
                <a:ext cx="2847315" cy="424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(4−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ar-AE" kern="0" dirty="0">
                  <a:solidFill>
                    <a:srgbClr val="FF0000"/>
                  </a:solidFill>
                </a:endParaRPr>
              </a:p>
              <a:p>
                <a:endParaRPr lang="ar-AE" kern="0" dirty="0">
                  <a:solidFill>
                    <a:srgbClr val="FF000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h𝑝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(6</m:t>
                      </m:r>
                      <m:sSup>
                        <m:sSupPr>
                          <m:ctrlPr>
                            <a:rPr lang="en-GB" b="0" i="1" kern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kern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GB" b="0" i="1" kern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kern="0" dirty="0">
                  <a:solidFill>
                    <a:srgbClr val="FF0000"/>
                  </a:solidFill>
                </a:endParaRPr>
              </a:p>
              <a:p>
                <a:endParaRPr lang="ar-AE" kern="0" dirty="0">
                  <a:solidFill>
                    <a:srgbClr val="FF000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𝑥𝑦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(10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−7+6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kern="0" dirty="0">
                  <a:solidFill>
                    <a:srgbClr val="FF0000"/>
                  </a:solidFill>
                </a:endParaRPr>
              </a:p>
              <a:p>
                <a:endParaRPr lang="ar-AE" kern="0" dirty="0">
                  <a:solidFill>
                    <a:srgbClr val="FF0000"/>
                  </a:solidFill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ar-AE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11</m:t>
                      </m:r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ar-AE" i="1" kern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i="1" kern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ar-AE" i="1" kern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ar-AE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ar-AE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sSub>
                        <m:sSubPr>
                          <m:ctrlPr>
                            <a:rPr lang="ar-AE" i="1" kern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i="1" kern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ar-AE" i="1" kern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ar-AE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ar-AE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11</m:t>
                      </m:r>
                      <m:sSub>
                        <m:sSubPr>
                          <m:ctrlPr>
                            <a:rPr lang="ar-AE" i="1" kern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ar-AE" i="1" kern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a:rPr lang="ar-AE" i="1" kern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𝑣</m:t>
                          </m:r>
                        </m:sub>
                      </m:sSub>
                      <m:r>
                        <a:rPr lang="en-GB" b="0" i="1" kern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ar-AE" kern="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5128DE98-B428-8679-6DF1-621CDC4750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79549" y="1646293"/>
                <a:ext cx="2847315" cy="4248000"/>
              </a:xfrm>
              <a:prstGeom prst="rect">
                <a:avLst/>
              </a:prstGeom>
              <a:blipFill>
                <a:blip r:embed="rId3"/>
                <a:stretch>
                  <a:fillRect l="-5567" t="-2152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75FFA763-2306-9AEB-0D75-1003BD3F3356}"/>
              </a:ext>
            </a:extLst>
          </p:cNvPr>
          <p:cNvSpPr/>
          <p:nvPr/>
        </p:nvSpPr>
        <p:spPr>
          <a:xfrm rot="392226">
            <a:off x="6313417" y="1319148"/>
            <a:ext cx="2297098" cy="176542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Note: the terms you take outside the bracket must be EXACTLY the same to be able to factorise an expression. Be careful with example 4! </a:t>
            </a:r>
          </a:p>
        </p:txBody>
      </p:sp>
    </p:spTree>
    <p:extLst>
      <p:ext uri="{BB962C8B-B14F-4D97-AF65-F5344CB8AC3E}">
        <p14:creationId xmlns:p14="http://schemas.microsoft.com/office/powerpoint/2010/main" val="1262368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Engineering formulae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A4C144-FFA3-4F2E-95CA-B8CB96763D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75719" y="4463358"/>
            <a:ext cx="8229600" cy="898289"/>
          </a:xfrm>
        </p:spPr>
        <p:txBody>
          <a:bodyPr/>
          <a:lstStyle/>
          <a:p>
            <a:r>
              <a:rPr lang="en-US" dirty="0"/>
              <a:t>Here are some formulae you may need to use for calculations. </a:t>
            </a:r>
          </a:p>
          <a:p>
            <a:r>
              <a:rPr lang="en-US" dirty="0"/>
              <a:t>Sometimes the value you want to find is ‘inside’ the equation, so you need to be able to rearrange the formula to be able to work it out.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20AF6A7-AF01-C175-3BCE-8636F45E93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496353"/>
            <a:ext cx="7817476" cy="271184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1">
                <a:extLst>
                  <a:ext uri="{FF2B5EF4-FFF2-40B4-BE49-F238E27FC236}">
                    <a16:creationId xmlns:a16="http://schemas.microsoft.com/office/drawing/2014/main" id="{3C57B835-31D7-488F-83C1-29302DD871B6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93414" y="1447926"/>
                <a:ext cx="8229600" cy="4248150"/>
              </a:xfrm>
            </p:spPr>
            <p:txBody>
              <a:bodyPr/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F</m:t>
                              </m:r>
                            </m:sub>
                          </m:s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−32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180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</m:sub>
                          </m:sSub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  <a:p>
                <a:pPr marL="0" indent="0">
                  <a:buNone/>
                </a:pPr>
                <a:r>
                  <a:rPr lang="en-GB" dirty="0"/>
                  <a:t>Rearrange the formula to make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</m:oMath>
                </a14:m>
                <a:r>
                  <a:rPr lang="en-GB" dirty="0"/>
                  <a:t> the subject. </a:t>
                </a:r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i="0">
                                  <a:latin typeface="Cambria Math" panose="02040503050406030204" pitchFamily="18" charset="0"/>
                                </a:rPr>
                                <m:t>F</m:t>
                              </m:r>
                            </m:sub>
                          </m:s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−32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180</m:t>
                          </m:r>
                        </m:den>
                      </m:f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</m:sub>
                          </m:sSub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100(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i="0">
                                  <a:latin typeface="Cambria Math" panose="02040503050406030204" pitchFamily="18" charset="0"/>
                                </a:rPr>
                                <m:t>F</m:t>
                              </m:r>
                            </m:sub>
                          </m:s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−32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180</m:t>
                          </m:r>
                        </m:den>
                      </m:f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GB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c</m:t>
                          </m:r>
                        </m:sub>
                      </m:sSub>
                    </m:oMath>
                  </m:oMathPara>
                </a14:m>
                <a:endParaRPr lang="en-GB" dirty="0"/>
              </a:p>
              <a:p>
                <a:pPr marL="0" indent="0">
                  <a:buNone/>
                </a:pPr>
                <a:endParaRPr lang="en-GB" dirty="0"/>
              </a:p>
              <a:p>
                <a:pPr marL="0" indent="0"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4" name="Content Placeholder 1">
                <a:extLst>
                  <a:ext uri="{FF2B5EF4-FFF2-40B4-BE49-F238E27FC236}">
                    <a16:creationId xmlns:a16="http://schemas.microsoft.com/office/drawing/2014/main" id="{3C57B835-31D7-488F-83C1-29302DD871B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93414" y="1447926"/>
                <a:ext cx="8229600" cy="4248150"/>
              </a:xfrm>
              <a:blipFill>
                <a:blip r:embed="rId2"/>
                <a:stretch>
                  <a:fillRect l="-1926" t="-502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Arrow: Curved Left 4">
            <a:extLst>
              <a:ext uri="{FF2B5EF4-FFF2-40B4-BE49-F238E27FC236}">
                <a16:creationId xmlns:a16="http://schemas.microsoft.com/office/drawing/2014/main" id="{31591316-C945-4A5B-B033-2C4A2388A991}"/>
              </a:ext>
            </a:extLst>
          </p:cNvPr>
          <p:cNvSpPr/>
          <p:nvPr/>
        </p:nvSpPr>
        <p:spPr>
          <a:xfrm>
            <a:off x="5721790" y="3078178"/>
            <a:ext cx="271604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6" name="Arrow: Curved Left 5">
            <a:extLst>
              <a:ext uri="{FF2B5EF4-FFF2-40B4-BE49-F238E27FC236}">
                <a16:creationId xmlns:a16="http://schemas.microsoft.com/office/drawing/2014/main" id="{DC62CDC7-98AE-4E2E-A234-C8774C2E920B}"/>
              </a:ext>
            </a:extLst>
          </p:cNvPr>
          <p:cNvSpPr/>
          <p:nvPr/>
        </p:nvSpPr>
        <p:spPr>
          <a:xfrm flipH="1">
            <a:off x="2879002" y="3094776"/>
            <a:ext cx="324416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8395748-3BEE-43B1-9888-FBC4C0DFDCBB}"/>
                  </a:ext>
                </a:extLst>
              </p:cNvPr>
              <p:cNvSpPr txBox="1"/>
              <p:nvPr/>
            </p:nvSpPr>
            <p:spPr>
              <a:xfrm>
                <a:off x="5522614" y="3268301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100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48395748-3BEE-43B1-9888-FBC4C0DFDC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2614" y="3268301"/>
                <a:ext cx="1883121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B1C0F25-AE58-4AF9-905F-27AC8AB2AF3D}"/>
                  </a:ext>
                </a:extLst>
              </p:cNvPr>
              <p:cNvSpPr txBox="1"/>
              <p:nvPr/>
            </p:nvSpPr>
            <p:spPr>
              <a:xfrm>
                <a:off x="1438747" y="3262895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100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B1C0F25-AE58-4AF9-905F-27AC8AB2AF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8747" y="3262895"/>
                <a:ext cx="1883121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48147" y="1539160"/>
                <a:ext cx="8229600" cy="1086345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F</m:t>
                              </m:r>
                            </m:sub>
                          </m:s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−32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180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</m:sub>
                          </m:sSub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Rearrange the formula to make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F</m:t>
                        </m:r>
                      </m:sub>
                    </m:sSub>
                  </m:oMath>
                </a14:m>
                <a:r>
                  <a:rPr lang="en-US" dirty="0"/>
                  <a:t> the subject. 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48147" y="1539160"/>
                <a:ext cx="8229600" cy="1086345"/>
              </a:xfrm>
              <a:blipFill>
                <a:blip r:embed="rId2"/>
                <a:stretch>
                  <a:fillRect l="-1926" t="-1899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215E16BB-0D12-482D-84CB-76EA8F2B091D}"/>
                  </a:ext>
                </a:extLst>
              </p:cNvPr>
              <p:cNvSpPr txBox="1"/>
              <p:nvPr/>
            </p:nvSpPr>
            <p:spPr>
              <a:xfrm>
                <a:off x="3168713" y="2706986"/>
                <a:ext cx="3186820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i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</a:rPr>
                                <m:t>F</m:t>
                              </m:r>
                            </m:sub>
                          </m:sSub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−32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180</m:t>
                          </m:r>
                        </m:den>
                      </m:f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i="0"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</m:sub>
                          </m:sSub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215E16BB-0D12-482D-84CB-76EA8F2B09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8713" y="2706986"/>
                <a:ext cx="3186820" cy="67056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3294211-18DC-48AF-AF9A-ABDCF0C95785}"/>
                  </a:ext>
                </a:extLst>
              </p:cNvPr>
              <p:cNvSpPr txBox="1"/>
              <p:nvPr/>
            </p:nvSpPr>
            <p:spPr>
              <a:xfrm>
                <a:off x="3221525" y="3782839"/>
                <a:ext cx="3186820" cy="6785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F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−32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180(</m:t>
                          </m:r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i="0"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</m:sub>
                          </m:s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3294211-18DC-48AF-AF9A-ABDCF0C957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21525" y="3782839"/>
                <a:ext cx="3186820" cy="67858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7D54BA7-5A5B-4CE7-8722-D0D77E885486}"/>
                  </a:ext>
                </a:extLst>
              </p:cNvPr>
              <p:cNvSpPr txBox="1"/>
              <p:nvPr/>
            </p:nvSpPr>
            <p:spPr>
              <a:xfrm>
                <a:off x="3167204" y="4986951"/>
                <a:ext cx="3186820" cy="6785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F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GB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180(</m:t>
                              </m:r>
                              <m:r>
                                <a:rPr lang="en-GB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lang="en-GB" i="0">
                                  <a:latin typeface="Cambria Math" panose="02040503050406030204" pitchFamily="18" charset="0"/>
                                </a:rPr>
                                <m:t>C</m:t>
                              </m:r>
                            </m:sub>
                          </m:s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100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+32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7D54BA7-5A5B-4CE7-8722-D0D77E8854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7204" y="4986951"/>
                <a:ext cx="3186820" cy="67858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D1982F6-ACDE-4E4D-8D79-06A351C670CC}"/>
                  </a:ext>
                </a:extLst>
              </p:cNvPr>
              <p:cNvSpPr txBox="1"/>
              <p:nvPr/>
            </p:nvSpPr>
            <p:spPr>
              <a:xfrm>
                <a:off x="5533176" y="3246322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180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D1982F6-ACDE-4E4D-8D79-06A351C670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3176" y="3246322"/>
                <a:ext cx="1883121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Arrow: Curved Left 7">
            <a:extLst>
              <a:ext uri="{FF2B5EF4-FFF2-40B4-BE49-F238E27FC236}">
                <a16:creationId xmlns:a16="http://schemas.microsoft.com/office/drawing/2014/main" id="{97AADC51-C39C-4E4E-84CC-001D9F0CEF3C}"/>
              </a:ext>
            </a:extLst>
          </p:cNvPr>
          <p:cNvSpPr/>
          <p:nvPr/>
        </p:nvSpPr>
        <p:spPr>
          <a:xfrm>
            <a:off x="5721790" y="3078178"/>
            <a:ext cx="271604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9" name="Arrow: Curved Left 8">
            <a:extLst>
              <a:ext uri="{FF2B5EF4-FFF2-40B4-BE49-F238E27FC236}">
                <a16:creationId xmlns:a16="http://schemas.microsoft.com/office/drawing/2014/main" id="{C0939A76-3B35-4D98-B96D-E2150B523A3A}"/>
              </a:ext>
            </a:extLst>
          </p:cNvPr>
          <p:cNvSpPr/>
          <p:nvPr/>
        </p:nvSpPr>
        <p:spPr>
          <a:xfrm>
            <a:off x="5765549" y="4298887"/>
            <a:ext cx="271604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0" name="Arrow: Curved Left 9">
            <a:extLst>
              <a:ext uri="{FF2B5EF4-FFF2-40B4-BE49-F238E27FC236}">
                <a16:creationId xmlns:a16="http://schemas.microsoft.com/office/drawing/2014/main" id="{A326B256-5A27-4C33-BBEE-1156D0100C11}"/>
              </a:ext>
            </a:extLst>
          </p:cNvPr>
          <p:cNvSpPr/>
          <p:nvPr/>
        </p:nvSpPr>
        <p:spPr>
          <a:xfrm flipH="1">
            <a:off x="3340729" y="3058562"/>
            <a:ext cx="324416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1" name="Arrow: Curved Left 10">
            <a:extLst>
              <a:ext uri="{FF2B5EF4-FFF2-40B4-BE49-F238E27FC236}">
                <a16:creationId xmlns:a16="http://schemas.microsoft.com/office/drawing/2014/main" id="{00F4994C-EC12-4211-8365-10AD60F8C164}"/>
              </a:ext>
            </a:extLst>
          </p:cNvPr>
          <p:cNvSpPr/>
          <p:nvPr/>
        </p:nvSpPr>
        <p:spPr>
          <a:xfrm flipH="1">
            <a:off x="3375434" y="4279271"/>
            <a:ext cx="324416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87DEA9B-96CF-4CE3-A6C3-88148B65807E}"/>
                  </a:ext>
                </a:extLst>
              </p:cNvPr>
              <p:cNvSpPr txBox="1"/>
              <p:nvPr/>
            </p:nvSpPr>
            <p:spPr>
              <a:xfrm>
                <a:off x="1981200" y="4483604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32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87DEA9B-96CF-4CE3-A6C3-88148B6580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1200" y="4483604"/>
                <a:ext cx="1883121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6CA4F2C-8E42-412E-BAFF-12FCEF17CEB7}"/>
                  </a:ext>
                </a:extLst>
              </p:cNvPr>
              <p:cNvSpPr txBox="1"/>
              <p:nvPr/>
            </p:nvSpPr>
            <p:spPr>
              <a:xfrm>
                <a:off x="5522613" y="4461423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32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6CA4F2C-8E42-412E-BAFF-12FCEF17CE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2613" y="4461423"/>
                <a:ext cx="1883121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C341A3C-7260-4343-824A-7ABBE655D8DA}"/>
                  </a:ext>
                </a:extLst>
              </p:cNvPr>
              <p:cNvSpPr txBox="1"/>
              <p:nvPr/>
            </p:nvSpPr>
            <p:spPr>
              <a:xfrm>
                <a:off x="1868786" y="3264857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180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3C341A3C-7260-4343-824A-7ABBE655D8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8786" y="3264857"/>
                <a:ext cx="1883121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977703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𝑢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  <a:p>
                <a:r>
                  <a:rPr lang="en-US" dirty="0"/>
                  <a:t>Rearrange the formula to make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the subject.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977703"/>
              </a:xfrm>
              <a:blipFill>
                <a:blip r:embed="rId2"/>
                <a:stretch>
                  <a:fillRect l="-1852" t="-21250" b="-50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A912BC8-684F-4E09-BA43-33F70DBED2CF}"/>
                  </a:ext>
                </a:extLst>
              </p:cNvPr>
              <p:cNvSpPr txBox="1"/>
              <p:nvPr/>
            </p:nvSpPr>
            <p:spPr>
              <a:xfrm>
                <a:off x="2286000" y="2526499"/>
                <a:ext cx="4572000" cy="6685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𝑢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5A912BC8-684F-4E09-BA43-33F70DBED2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2526499"/>
                <a:ext cx="4572000" cy="66851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26644A8-203B-4286-B512-04FF15226F79}"/>
                  </a:ext>
                </a:extLst>
              </p:cNvPr>
              <p:cNvSpPr txBox="1"/>
              <p:nvPr/>
            </p:nvSpPr>
            <p:spPr>
              <a:xfrm>
                <a:off x="2286000" y="3243019"/>
                <a:ext cx="4572000" cy="6685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𝑢𝑡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826644A8-203B-4286-B512-04FF15226F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3243019"/>
                <a:ext cx="4572000" cy="66851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08C99EF-406C-4478-B59A-A9B0EFA4E888}"/>
                  </a:ext>
                </a:extLst>
              </p:cNvPr>
              <p:cNvSpPr txBox="1"/>
              <p:nvPr/>
            </p:nvSpPr>
            <p:spPr>
              <a:xfrm>
                <a:off x="2339758" y="4192973"/>
                <a:ext cx="4572000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2(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𝑢𝑡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)=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08C99EF-406C-4478-B59A-A9B0EFA4E8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9758" y="4192973"/>
                <a:ext cx="4572000" cy="400110"/>
              </a:xfrm>
              <a:prstGeom prst="rect">
                <a:avLst/>
              </a:prstGeom>
              <a:blipFill>
                <a:blip r:embed="rId5"/>
                <a:stretch>
                  <a:fillRect b="-1846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9AADF97-E295-43C3-A657-2732EF538BB5}"/>
                  </a:ext>
                </a:extLst>
              </p:cNvPr>
              <p:cNvSpPr txBox="1"/>
              <p:nvPr/>
            </p:nvSpPr>
            <p:spPr>
              <a:xfrm>
                <a:off x="2272420" y="4767033"/>
                <a:ext cx="4572000" cy="69717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2(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𝑢𝑡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9AADF97-E295-43C3-A657-2732EF538B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2420" y="4767033"/>
                <a:ext cx="4572000" cy="69717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Arrow: Curved Left 11">
            <a:extLst>
              <a:ext uri="{FF2B5EF4-FFF2-40B4-BE49-F238E27FC236}">
                <a16:creationId xmlns:a16="http://schemas.microsoft.com/office/drawing/2014/main" id="{583ECCC7-6C71-4EF5-B7B2-13291FFA424C}"/>
              </a:ext>
            </a:extLst>
          </p:cNvPr>
          <p:cNvSpPr/>
          <p:nvPr/>
        </p:nvSpPr>
        <p:spPr>
          <a:xfrm>
            <a:off x="5544494" y="2836046"/>
            <a:ext cx="271604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3" name="Arrow: Curved Left 12">
            <a:extLst>
              <a:ext uri="{FF2B5EF4-FFF2-40B4-BE49-F238E27FC236}">
                <a16:creationId xmlns:a16="http://schemas.microsoft.com/office/drawing/2014/main" id="{FFC495F3-294A-4DFA-AC5F-8894005EF843}"/>
              </a:ext>
            </a:extLst>
          </p:cNvPr>
          <p:cNvSpPr/>
          <p:nvPr/>
        </p:nvSpPr>
        <p:spPr>
          <a:xfrm>
            <a:off x="5599196" y="3673965"/>
            <a:ext cx="271604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4" name="Arrow: Curved Left 13">
            <a:extLst>
              <a:ext uri="{FF2B5EF4-FFF2-40B4-BE49-F238E27FC236}">
                <a16:creationId xmlns:a16="http://schemas.microsoft.com/office/drawing/2014/main" id="{547D0545-FFE4-4ED6-8984-7C5FA2F95D42}"/>
              </a:ext>
            </a:extLst>
          </p:cNvPr>
          <p:cNvSpPr/>
          <p:nvPr/>
        </p:nvSpPr>
        <p:spPr>
          <a:xfrm>
            <a:off x="5605984" y="4486020"/>
            <a:ext cx="271604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5" name="Arrow: Curved Left 14">
            <a:extLst>
              <a:ext uri="{FF2B5EF4-FFF2-40B4-BE49-F238E27FC236}">
                <a16:creationId xmlns:a16="http://schemas.microsoft.com/office/drawing/2014/main" id="{3C606070-9494-423A-B346-E5A4E6D72474}"/>
              </a:ext>
            </a:extLst>
          </p:cNvPr>
          <p:cNvSpPr/>
          <p:nvPr/>
        </p:nvSpPr>
        <p:spPr>
          <a:xfrm flipH="1">
            <a:off x="3232090" y="3665466"/>
            <a:ext cx="324416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6" name="Arrow: Curved Left 15">
            <a:extLst>
              <a:ext uri="{FF2B5EF4-FFF2-40B4-BE49-F238E27FC236}">
                <a16:creationId xmlns:a16="http://schemas.microsoft.com/office/drawing/2014/main" id="{E071418F-780E-47C2-BE2E-34D363785C6A}"/>
              </a:ext>
            </a:extLst>
          </p:cNvPr>
          <p:cNvSpPr/>
          <p:nvPr/>
        </p:nvSpPr>
        <p:spPr>
          <a:xfrm flipH="1">
            <a:off x="3245669" y="2853480"/>
            <a:ext cx="324416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7" name="Arrow: Curved Left 16">
            <a:extLst>
              <a:ext uri="{FF2B5EF4-FFF2-40B4-BE49-F238E27FC236}">
                <a16:creationId xmlns:a16="http://schemas.microsoft.com/office/drawing/2014/main" id="{6D0AC4E4-837D-4798-B1FB-C33CB2AE8649}"/>
              </a:ext>
            </a:extLst>
          </p:cNvPr>
          <p:cNvSpPr/>
          <p:nvPr/>
        </p:nvSpPr>
        <p:spPr>
          <a:xfrm flipH="1">
            <a:off x="3232090" y="4457290"/>
            <a:ext cx="324416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6F57DDB-7658-4FDA-9830-209CF8C48B21}"/>
                  </a:ext>
                </a:extLst>
              </p:cNvPr>
              <p:cNvSpPr txBox="1"/>
              <p:nvPr/>
            </p:nvSpPr>
            <p:spPr>
              <a:xfrm>
                <a:off x="5262327" y="2980808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𝑢𝑡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6F57DDB-7658-4FDA-9830-209CF8C48B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2327" y="2980808"/>
                <a:ext cx="1883121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531DF78-8E82-4595-87E5-A69DD897D069}"/>
                  </a:ext>
                </a:extLst>
              </p:cNvPr>
              <p:cNvSpPr txBox="1"/>
              <p:nvPr/>
            </p:nvSpPr>
            <p:spPr>
              <a:xfrm>
                <a:off x="5317782" y="3804472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531DF78-8E82-4595-87E5-A69DD897D0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7782" y="3804472"/>
                <a:ext cx="1883121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7887A15D-DB7D-4523-A68A-A90ED3E23031}"/>
                  </a:ext>
                </a:extLst>
              </p:cNvPr>
              <p:cNvSpPr txBox="1"/>
              <p:nvPr/>
            </p:nvSpPr>
            <p:spPr>
              <a:xfrm>
                <a:off x="5375868" y="4674466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sSup>
                        <m:sSupPr>
                          <m:ctrlPr>
                            <a:rPr lang="en-GB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7887A15D-DB7D-4523-A68A-A90ED3E230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5868" y="4674466"/>
                <a:ext cx="1883121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E084EA9-506A-47F3-BA4A-6E7661678FF8}"/>
                  </a:ext>
                </a:extLst>
              </p:cNvPr>
              <p:cNvSpPr txBox="1"/>
              <p:nvPr/>
            </p:nvSpPr>
            <p:spPr>
              <a:xfrm>
                <a:off x="1910279" y="2992479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𝑢𝑡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1E084EA9-506A-47F3-BA4A-6E7661678F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0279" y="2992479"/>
                <a:ext cx="1883121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AABD66D-4A5F-4D73-88A2-FF3821B1395F}"/>
                  </a:ext>
                </a:extLst>
              </p:cNvPr>
              <p:cNvSpPr txBox="1"/>
              <p:nvPr/>
            </p:nvSpPr>
            <p:spPr>
              <a:xfrm>
                <a:off x="1832954" y="3845986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AABD66D-4A5F-4D73-88A2-FF3821B139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2954" y="3845986"/>
                <a:ext cx="1883121" cy="40011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71DBC41-3CC3-4F1C-BC06-3B293C08A7F7}"/>
                  </a:ext>
                </a:extLst>
              </p:cNvPr>
              <p:cNvSpPr txBox="1"/>
              <p:nvPr/>
            </p:nvSpPr>
            <p:spPr>
              <a:xfrm>
                <a:off x="1832954" y="4668689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</m:t>
                      </m:r>
                      <m:sSup>
                        <m:sSupPr>
                          <m:ctrlPr>
                            <a:rPr lang="en-GB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571DBC41-3CC3-4F1C-BC06-3B293C08A7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2954" y="4668689"/>
                <a:ext cx="1883121" cy="400110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3318095" y="1602464"/>
                <a:ext cx="2430856" cy="597528"/>
              </a:xfrm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−6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𝑥𝑦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3318095" y="1602464"/>
                <a:ext cx="2430856" cy="597528"/>
              </a:xfrm>
              <a:blipFill>
                <a:blip r:embed="rId2"/>
                <a:stretch>
                  <a:fillRect t="-4285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2D9D94C1-7224-4C5F-BA27-2670A768329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70780" y="2243751"/>
                <a:ext cx="7215612" cy="5975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r>
                  <a:rPr lang="en-GB" kern="0" dirty="0"/>
                  <a:t>Make </a:t>
                </a:r>
                <a14:m>
                  <m:oMath xmlns:m="http://schemas.openxmlformats.org/officeDocument/2006/math">
                    <m:r>
                      <a:rPr lang="en-GB" i="1" kern="0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kern="0" dirty="0"/>
                  <a:t> the subject.</a:t>
                </a:r>
                <a:endParaRPr lang="ar-AE" kern="0" dirty="0"/>
              </a:p>
            </p:txBody>
          </p:sp>
        </mc:Choice>
        <mc:Fallback xmlns="">
          <p:sp>
            <p:nvSpPr>
              <p:cNvPr id="4" name="Content Placeholder 2">
                <a:extLst>
                  <a:ext uri="{FF2B5EF4-FFF2-40B4-BE49-F238E27FC236}">
                    <a16:creationId xmlns:a16="http://schemas.microsoft.com/office/drawing/2014/main" id="{2D9D94C1-7224-4C5F-BA27-2670A76832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0780" y="2243751"/>
                <a:ext cx="7215612" cy="597528"/>
              </a:xfrm>
              <a:prstGeom prst="rect">
                <a:avLst/>
              </a:prstGeom>
              <a:blipFill>
                <a:blip r:embed="rId3"/>
                <a:stretch>
                  <a:fillRect l="-2111" t="-15306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BC6E07A-3DA4-4D30-B102-AD54873770B4}"/>
                  </a:ext>
                </a:extLst>
              </p:cNvPr>
              <p:cNvSpPr txBox="1"/>
              <p:nvPr/>
            </p:nvSpPr>
            <p:spPr>
              <a:xfrm>
                <a:off x="2557604" y="2462043"/>
                <a:ext cx="4318503" cy="7294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−6</m:t>
                          </m:r>
                          <m:r>
                            <a:rPr lang="en-GB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r>
                            <a:rPr lang="en-GB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𝑦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BC6E07A-3DA4-4D30-B102-AD54873770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7604" y="2462043"/>
                <a:ext cx="4318503" cy="72943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F099F79-6A8D-4C8F-8EB8-1FF4309F3B78}"/>
                  </a:ext>
                </a:extLst>
              </p:cNvPr>
              <p:cNvSpPr txBox="1"/>
              <p:nvPr/>
            </p:nvSpPr>
            <p:spPr>
              <a:xfrm>
                <a:off x="2397659" y="3275846"/>
                <a:ext cx="431850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−6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F099F79-6A8D-4C8F-8EB8-1FF4309F3B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7659" y="3275846"/>
                <a:ext cx="4318503" cy="400110"/>
              </a:xfrm>
              <a:prstGeom prst="rect">
                <a:avLst/>
              </a:prstGeom>
              <a:blipFill>
                <a:blip r:embed="rId5"/>
                <a:stretch>
                  <a:fillRect b="-106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E4711FD-5EEF-4890-B3FF-EBF149DE98CC}"/>
                  </a:ext>
                </a:extLst>
              </p:cNvPr>
              <p:cNvSpPr txBox="1"/>
              <p:nvPr/>
            </p:nvSpPr>
            <p:spPr>
              <a:xfrm>
                <a:off x="2423310" y="3935239"/>
                <a:ext cx="431850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+6</m:t>
                      </m:r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5E4711FD-5EEF-4890-B3FF-EBF149DE98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3310" y="3935239"/>
                <a:ext cx="4318503" cy="400110"/>
              </a:xfrm>
              <a:prstGeom prst="rect">
                <a:avLst/>
              </a:prstGeom>
              <a:blipFill>
                <a:blip r:embed="rId6"/>
                <a:stretch>
                  <a:fillRect b="-1846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D010E68-9062-4C04-B33F-63534DB4384C}"/>
                  </a:ext>
                </a:extLst>
              </p:cNvPr>
              <p:cNvSpPr txBox="1"/>
              <p:nvPr/>
            </p:nvSpPr>
            <p:spPr>
              <a:xfrm>
                <a:off x="2439909" y="4576526"/>
                <a:ext cx="431850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GB" i="1" smtClean="0">
                          <a:latin typeface="Cambria Math" panose="02040503050406030204" pitchFamily="18" charset="0"/>
                        </a:rPr>
                        <m:t>h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+6)=5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D010E68-9062-4C04-B33F-63534DB438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9909" y="4576526"/>
                <a:ext cx="4318503" cy="400110"/>
              </a:xfrm>
              <a:prstGeom prst="rect">
                <a:avLst/>
              </a:prstGeom>
              <a:blipFill>
                <a:blip r:embed="rId7"/>
                <a:stretch>
                  <a:fillRect b="-1846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6DC224D-5D57-4C5F-8FBE-F3BD153AB22B}"/>
                  </a:ext>
                </a:extLst>
              </p:cNvPr>
              <p:cNvSpPr txBox="1"/>
              <p:nvPr/>
            </p:nvSpPr>
            <p:spPr>
              <a:xfrm>
                <a:off x="2473860" y="5155567"/>
                <a:ext cx="4318503" cy="7294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h𝑦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+6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6DC224D-5D57-4C5F-8FBE-F3BD153AB2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3860" y="5155567"/>
                <a:ext cx="4318503" cy="72943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Arrow: Curved Left 10">
            <a:extLst>
              <a:ext uri="{FF2B5EF4-FFF2-40B4-BE49-F238E27FC236}">
                <a16:creationId xmlns:a16="http://schemas.microsoft.com/office/drawing/2014/main" id="{EAC57521-85B8-4F42-B070-0643577BA537}"/>
              </a:ext>
            </a:extLst>
          </p:cNvPr>
          <p:cNvSpPr/>
          <p:nvPr/>
        </p:nvSpPr>
        <p:spPr>
          <a:xfrm>
            <a:off x="5595041" y="2598346"/>
            <a:ext cx="271604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3" name="Arrow: Curved Left 12">
            <a:extLst>
              <a:ext uri="{FF2B5EF4-FFF2-40B4-BE49-F238E27FC236}">
                <a16:creationId xmlns:a16="http://schemas.microsoft.com/office/drawing/2014/main" id="{66F83950-18A2-4333-82BF-97AB08703A8E}"/>
              </a:ext>
            </a:extLst>
          </p:cNvPr>
          <p:cNvSpPr/>
          <p:nvPr/>
        </p:nvSpPr>
        <p:spPr>
          <a:xfrm>
            <a:off x="5727825" y="4731945"/>
            <a:ext cx="271604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5" name="Arrow: Curved Left 14">
            <a:extLst>
              <a:ext uri="{FF2B5EF4-FFF2-40B4-BE49-F238E27FC236}">
                <a16:creationId xmlns:a16="http://schemas.microsoft.com/office/drawing/2014/main" id="{F6542F6A-8F04-4B53-A19D-7C753BEC93DF}"/>
              </a:ext>
            </a:extLst>
          </p:cNvPr>
          <p:cNvSpPr/>
          <p:nvPr/>
        </p:nvSpPr>
        <p:spPr>
          <a:xfrm flipH="1">
            <a:off x="3230579" y="2613433"/>
            <a:ext cx="324416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6" name="Arrow: Curved Left 15">
            <a:extLst>
              <a:ext uri="{FF2B5EF4-FFF2-40B4-BE49-F238E27FC236}">
                <a16:creationId xmlns:a16="http://schemas.microsoft.com/office/drawing/2014/main" id="{9BC0252A-F46D-443E-82A5-1CDBB0158EC7}"/>
              </a:ext>
            </a:extLst>
          </p:cNvPr>
          <p:cNvSpPr/>
          <p:nvPr/>
        </p:nvSpPr>
        <p:spPr>
          <a:xfrm flipH="1">
            <a:off x="3220016" y="3354308"/>
            <a:ext cx="324416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7" name="Arrow: Curved Left 16">
            <a:extLst>
              <a:ext uri="{FF2B5EF4-FFF2-40B4-BE49-F238E27FC236}">
                <a16:creationId xmlns:a16="http://schemas.microsoft.com/office/drawing/2014/main" id="{A6674CD5-D427-4F51-A235-96AD327FA0FA}"/>
              </a:ext>
            </a:extLst>
          </p:cNvPr>
          <p:cNvSpPr/>
          <p:nvPr/>
        </p:nvSpPr>
        <p:spPr>
          <a:xfrm flipH="1">
            <a:off x="3281882" y="4077077"/>
            <a:ext cx="324416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8" name="Arrow: Curved Left 17">
            <a:extLst>
              <a:ext uri="{FF2B5EF4-FFF2-40B4-BE49-F238E27FC236}">
                <a16:creationId xmlns:a16="http://schemas.microsoft.com/office/drawing/2014/main" id="{B4C6F05B-A96F-4D39-A8C8-46F6661CBF62}"/>
              </a:ext>
            </a:extLst>
          </p:cNvPr>
          <p:cNvSpPr/>
          <p:nvPr/>
        </p:nvSpPr>
        <p:spPr>
          <a:xfrm flipH="1">
            <a:off x="3316586" y="4808899"/>
            <a:ext cx="324416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9" name="Arrow: Curved Left 18">
            <a:extLst>
              <a:ext uri="{FF2B5EF4-FFF2-40B4-BE49-F238E27FC236}">
                <a16:creationId xmlns:a16="http://schemas.microsoft.com/office/drawing/2014/main" id="{83BF09E0-E255-49C8-8A0D-AA1057ED84EC}"/>
              </a:ext>
            </a:extLst>
          </p:cNvPr>
          <p:cNvSpPr/>
          <p:nvPr/>
        </p:nvSpPr>
        <p:spPr>
          <a:xfrm>
            <a:off x="5647853" y="3321114"/>
            <a:ext cx="271604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0" name="Arrow: Curved Left 19">
            <a:extLst>
              <a:ext uri="{FF2B5EF4-FFF2-40B4-BE49-F238E27FC236}">
                <a16:creationId xmlns:a16="http://schemas.microsoft.com/office/drawing/2014/main" id="{E8923267-8D60-4D47-A2C8-191F67504EA5}"/>
              </a:ext>
            </a:extLst>
          </p:cNvPr>
          <p:cNvSpPr/>
          <p:nvPr/>
        </p:nvSpPr>
        <p:spPr>
          <a:xfrm>
            <a:off x="5709718" y="4016723"/>
            <a:ext cx="271604" cy="769545"/>
          </a:xfrm>
          <a:prstGeom prst="curved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4723212-B362-4B25-AC77-1A218FC06F6A}"/>
                  </a:ext>
                </a:extLst>
              </p:cNvPr>
              <p:cNvSpPr txBox="1"/>
              <p:nvPr/>
            </p:nvSpPr>
            <p:spPr>
              <a:xfrm>
                <a:off x="5459240" y="2725093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𝑥𝑦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4723212-B362-4B25-AC77-1A218FC06F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9240" y="2725093"/>
                <a:ext cx="1883121" cy="400110"/>
              </a:xfrm>
              <a:prstGeom prst="rect">
                <a:avLst/>
              </a:prstGeom>
              <a:blipFill>
                <a:blip r:embed="rId9"/>
                <a:stretch>
                  <a:fillRect b="-106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72435D41-E507-46AA-9BE4-A53707A78FF3}"/>
                  </a:ext>
                </a:extLst>
              </p:cNvPr>
              <p:cNvSpPr txBox="1"/>
              <p:nvPr/>
            </p:nvSpPr>
            <p:spPr>
              <a:xfrm>
                <a:off x="5457731" y="3456915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+ 6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72435D41-E507-46AA-9BE4-A53707A78F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7731" y="3456915"/>
                <a:ext cx="1883121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62235B6-2C5B-4BC0-B766-AD4EA43061B8}"/>
                  </a:ext>
                </a:extLst>
              </p:cNvPr>
              <p:cNvSpPr txBox="1"/>
              <p:nvPr/>
            </p:nvSpPr>
            <p:spPr>
              <a:xfrm>
                <a:off x="5800254" y="4170630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factorise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62235B6-2C5B-4BC0-B766-AD4EA43061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0254" y="4170630"/>
                <a:ext cx="1883121" cy="40011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FB3778A8-285A-4F5C-8F80-9162D5343753}"/>
                  </a:ext>
                </a:extLst>
              </p:cNvPr>
              <p:cNvSpPr txBox="1"/>
              <p:nvPr/>
            </p:nvSpPr>
            <p:spPr>
              <a:xfrm>
                <a:off x="5744424" y="4947718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÷(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+6)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FB3778A8-285A-4F5C-8F80-9162D53437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4424" y="4947718"/>
                <a:ext cx="1883121" cy="400110"/>
              </a:xfrm>
              <a:prstGeom prst="rect">
                <a:avLst/>
              </a:prstGeom>
              <a:blipFill>
                <a:blip r:embed="rId12"/>
                <a:stretch>
                  <a:fillRect b="-1846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2B0E6BF-51BC-4626-8670-3512F13C6F7C}"/>
                  </a:ext>
                </a:extLst>
              </p:cNvPr>
              <p:cNvSpPr txBox="1"/>
              <p:nvPr/>
            </p:nvSpPr>
            <p:spPr>
              <a:xfrm>
                <a:off x="1661311" y="5017758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÷(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+6)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A2B0E6BF-51BC-4626-8670-3512F13C6F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1311" y="5017758"/>
                <a:ext cx="1883121" cy="400110"/>
              </a:xfrm>
              <a:prstGeom prst="rect">
                <a:avLst/>
              </a:prstGeom>
              <a:blipFill>
                <a:blip r:embed="rId13"/>
                <a:stretch>
                  <a:fillRect b="-1818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094E1C9B-B62C-49C2-8A9B-C0A84064E24C}"/>
                  </a:ext>
                </a:extLst>
              </p:cNvPr>
              <p:cNvSpPr txBox="1"/>
              <p:nvPr/>
            </p:nvSpPr>
            <p:spPr>
              <a:xfrm>
                <a:off x="1616044" y="4250602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factorise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094E1C9B-B62C-49C2-8A9B-C0A84064E2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6044" y="4250602"/>
                <a:ext cx="1883121" cy="400110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516B178-6017-4A09-BDCD-C355094D44AF}"/>
                  </a:ext>
                </a:extLst>
              </p:cNvPr>
              <p:cNvSpPr txBox="1"/>
              <p:nvPr/>
            </p:nvSpPr>
            <p:spPr>
              <a:xfrm>
                <a:off x="1726194" y="3527834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+ 6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0516B178-6017-4A09-BDCD-C355094D44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6194" y="3527834"/>
                <a:ext cx="1883121" cy="400110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57D4C648-2655-47A5-ACC1-9367CD93B964}"/>
                  </a:ext>
                </a:extLst>
              </p:cNvPr>
              <p:cNvSpPr txBox="1"/>
              <p:nvPr/>
            </p:nvSpPr>
            <p:spPr>
              <a:xfrm>
                <a:off x="1754864" y="2741691"/>
                <a:ext cx="188312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𝑥𝑦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57D4C648-2655-47A5-ACC1-9367CD93B9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4864" y="2741691"/>
                <a:ext cx="1883121" cy="400110"/>
              </a:xfrm>
              <a:prstGeom prst="rect">
                <a:avLst/>
              </a:prstGeom>
              <a:blipFill>
                <a:blip r:embed="rId16"/>
                <a:stretch>
                  <a:fillRect b="-1076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552</Words>
  <Application>Microsoft Office PowerPoint</Application>
  <PresentationFormat>On-screen Show (4:3)</PresentationFormat>
  <Paragraphs>106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Cambria Math</vt:lpstr>
      <vt:lpstr>Lucida Grande</vt:lpstr>
      <vt:lpstr>Times New Roman</vt:lpstr>
      <vt:lpstr>Default Design</vt:lpstr>
      <vt:lpstr>PowerPoint 5: Simplify, factorise and manipulate equations to change the subject </vt:lpstr>
      <vt:lpstr>What formulae do you already know? </vt:lpstr>
      <vt:lpstr>Factorising  </vt:lpstr>
      <vt:lpstr>Factorising examples </vt:lpstr>
      <vt:lpstr>Engineering formulae</vt:lpstr>
      <vt:lpstr>Example 1</vt:lpstr>
      <vt:lpstr>Example 2</vt:lpstr>
      <vt:lpstr>Example 3</vt:lpstr>
      <vt:lpstr>Example 4</vt:lpstr>
      <vt:lpstr>Example 5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30</cp:revision>
  <dcterms:created xsi:type="dcterms:W3CDTF">2013-05-28T00:38:54Z</dcterms:created>
  <dcterms:modified xsi:type="dcterms:W3CDTF">2022-09-07T09:54:31Z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