
<file path=[Content_Types].xml><?xml version="1.0" encoding="utf-8"?>
<Types xmlns="http://schemas.openxmlformats.org/package/2006/content-types">
  <Default Extension="glb" ContentType="model/gltf.binary"/>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7"/>
  </p:notesMasterIdLst>
  <p:handoutMasterIdLst>
    <p:handoutMasterId r:id="rId18"/>
  </p:handoutMasterIdLst>
  <p:sldIdLst>
    <p:sldId id="256" r:id="rId5"/>
    <p:sldId id="328" r:id="rId6"/>
    <p:sldId id="331" r:id="rId7"/>
    <p:sldId id="330" r:id="rId8"/>
    <p:sldId id="341" r:id="rId9"/>
    <p:sldId id="333" r:id="rId10"/>
    <p:sldId id="344" r:id="rId11"/>
    <p:sldId id="345" r:id="rId12"/>
    <p:sldId id="342" r:id="rId13"/>
    <p:sldId id="334" r:id="rId14"/>
    <p:sldId id="335"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e Bond" initials="JB" lastIdx="8" clrIdx="0">
    <p:extLst>
      <p:ext uri="{19B8F6BF-5375-455C-9EA6-DF929625EA0E}">
        <p15:presenceInfo xmlns:p15="http://schemas.microsoft.com/office/powerpoint/2012/main" userId="39015c5a5641be34" providerId="Windows Live"/>
      </p:ext>
    </p:extLst>
  </p:cmAuthor>
  <p:cmAuthor id="2" name="Helen Forrest" initials="HF" lastIdx="8" clrIdx="1">
    <p:extLst>
      <p:ext uri="{19B8F6BF-5375-455C-9EA6-DF929625EA0E}">
        <p15:presenceInfo xmlns:p15="http://schemas.microsoft.com/office/powerpoint/2012/main" userId="f8c4001fc7a6c1e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CC9900"/>
    <a:srgbClr val="FF99FF"/>
    <a:srgbClr val="FFFFCC"/>
    <a:srgbClr val="FFFF66"/>
    <a:srgbClr val="666699"/>
    <a:srgbClr val="99CC00"/>
    <a:srgbClr val="CC66FF"/>
    <a:srgbClr val="00CCFF"/>
    <a:srgbClr val="99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FCE8F3-4163-4715-BDF8-5AC17D34219D}" v="2" dt="2022-08-24T12:31:06.9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2" d="100"/>
          <a:sy n="62" d="100"/>
        </p:scale>
        <p:origin x="1400"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BFCE8F3-4163-4715-BDF8-5AC17D34219D}"/>
    <pc:docChg chg="custSel modSld">
      <pc:chgData name="Caroline Prodger" userId="e4ef2e75-b60b-401b-8ebe-291bdcf405f4" providerId="ADAL" clId="{7BFCE8F3-4163-4715-BDF8-5AC17D34219D}" dt="2022-08-24T12:31:35.920" v="40" actId="255"/>
      <pc:docMkLst>
        <pc:docMk/>
      </pc:docMkLst>
      <pc:sldChg chg="modSp mod">
        <pc:chgData name="Caroline Prodger" userId="e4ef2e75-b60b-401b-8ebe-291bdcf405f4" providerId="ADAL" clId="{7BFCE8F3-4163-4715-BDF8-5AC17D34219D}" dt="2022-08-24T12:31:35.920" v="40" actId="255"/>
        <pc:sldMkLst>
          <pc:docMk/>
          <pc:sldMk cId="0" sldId="331"/>
        </pc:sldMkLst>
        <pc:spChg chg="mod">
          <ac:chgData name="Caroline Prodger" userId="e4ef2e75-b60b-401b-8ebe-291bdcf405f4" providerId="ADAL" clId="{7BFCE8F3-4163-4715-BDF8-5AC17D34219D}" dt="2022-08-24T12:31:35.920" v="40" actId="255"/>
          <ac:spMkLst>
            <pc:docMk/>
            <pc:sldMk cId="0" sldId="331"/>
            <ac:spMk id="2" creationId="{00000000-0000-0000-0000-000000000000}"/>
          </ac:spMkLst>
        </pc:spChg>
      </pc:sldChg>
      <pc:sldChg chg="delCm">
        <pc:chgData name="Caroline Prodger" userId="e4ef2e75-b60b-401b-8ebe-291bdcf405f4" providerId="ADAL" clId="{7BFCE8F3-4163-4715-BDF8-5AC17D34219D}" dt="2022-08-24T12:27:09.346" v="1" actId="1592"/>
        <pc:sldMkLst>
          <pc:docMk/>
          <pc:sldMk cId="0" sldId="333"/>
        </pc:sldMkLst>
      </pc:sldChg>
      <pc:sldChg chg="modSp mod delCm">
        <pc:chgData name="Caroline Prodger" userId="e4ef2e75-b60b-401b-8ebe-291bdcf405f4" providerId="ADAL" clId="{7BFCE8F3-4163-4715-BDF8-5AC17D34219D}" dt="2022-08-24T12:29:10.862" v="5" actId="255"/>
        <pc:sldMkLst>
          <pc:docMk/>
          <pc:sldMk cId="0" sldId="334"/>
        </pc:sldMkLst>
        <pc:spChg chg="mod">
          <ac:chgData name="Caroline Prodger" userId="e4ef2e75-b60b-401b-8ebe-291bdcf405f4" providerId="ADAL" clId="{7BFCE8F3-4163-4715-BDF8-5AC17D34219D}" dt="2022-08-24T12:29:10.862" v="5" actId="255"/>
          <ac:spMkLst>
            <pc:docMk/>
            <pc:sldMk cId="0" sldId="334"/>
            <ac:spMk id="2" creationId="{00000000-0000-0000-0000-000000000000}"/>
          </ac:spMkLst>
        </pc:spChg>
      </pc:sldChg>
      <pc:sldChg chg="modSp mod">
        <pc:chgData name="Caroline Prodger" userId="e4ef2e75-b60b-401b-8ebe-291bdcf405f4" providerId="ADAL" clId="{7BFCE8F3-4163-4715-BDF8-5AC17D34219D}" dt="2022-08-24T12:29:32.094" v="7" actId="1076"/>
        <pc:sldMkLst>
          <pc:docMk/>
          <pc:sldMk cId="0" sldId="335"/>
        </pc:sldMkLst>
        <pc:spChg chg="mod">
          <ac:chgData name="Caroline Prodger" userId="e4ef2e75-b60b-401b-8ebe-291bdcf405f4" providerId="ADAL" clId="{7BFCE8F3-4163-4715-BDF8-5AC17D34219D}" dt="2022-08-24T12:29:32.094" v="7" actId="1076"/>
          <ac:spMkLst>
            <pc:docMk/>
            <pc:sldMk cId="0" sldId="335"/>
            <ac:spMk id="5" creationId="{CAE50CE0-A276-C7A5-8A3C-9CD383DA5906}"/>
          </ac:spMkLst>
        </pc:spChg>
      </pc:sldChg>
      <pc:sldChg chg="delCm">
        <pc:chgData name="Caroline Prodger" userId="e4ef2e75-b60b-401b-8ebe-291bdcf405f4" providerId="ADAL" clId="{7BFCE8F3-4163-4715-BDF8-5AC17D34219D}" dt="2022-08-24T12:27:35.844" v="2" actId="1592"/>
        <pc:sldMkLst>
          <pc:docMk/>
          <pc:sldMk cId="206845778" sldId="342"/>
        </pc:sldMkLst>
      </pc:sldChg>
      <pc:sldChg chg="addSp modSp mod">
        <pc:chgData name="Caroline Prodger" userId="e4ef2e75-b60b-401b-8ebe-291bdcf405f4" providerId="ADAL" clId="{7BFCE8F3-4163-4715-BDF8-5AC17D34219D}" dt="2022-08-24T12:31:02.760" v="21" actId="1076"/>
        <pc:sldMkLst>
          <pc:docMk/>
          <pc:sldMk cId="1665811090" sldId="344"/>
        </pc:sldMkLst>
        <pc:spChg chg="add mod">
          <ac:chgData name="Caroline Prodger" userId="e4ef2e75-b60b-401b-8ebe-291bdcf405f4" providerId="ADAL" clId="{7BFCE8F3-4163-4715-BDF8-5AC17D34219D}" dt="2022-08-24T12:31:02.760" v="21" actId="1076"/>
          <ac:spMkLst>
            <pc:docMk/>
            <pc:sldMk cId="1665811090" sldId="344"/>
            <ac:spMk id="2" creationId="{5A1658BD-F2DA-5BFD-DC30-C2313FFD0480}"/>
          </ac:spMkLst>
        </pc:spChg>
        <pc:spChg chg="mod">
          <ac:chgData name="Caroline Prodger" userId="e4ef2e75-b60b-401b-8ebe-291bdcf405f4" providerId="ADAL" clId="{7BFCE8F3-4163-4715-BDF8-5AC17D34219D}" dt="2022-08-24T12:29:50.628" v="8" actId="1076"/>
          <ac:spMkLst>
            <pc:docMk/>
            <pc:sldMk cId="1665811090" sldId="344"/>
            <ac:spMk id="3" creationId="{77D25F66-2B37-445A-BC83-9F5FF76BD593}"/>
          </ac:spMkLst>
        </pc:spChg>
      </pc:sldChg>
      <pc:sldChg chg="addSp modSp mod">
        <pc:chgData name="Caroline Prodger" userId="e4ef2e75-b60b-401b-8ebe-291bdcf405f4" providerId="ADAL" clId="{7BFCE8F3-4163-4715-BDF8-5AC17D34219D}" dt="2022-08-24T12:31:18.499" v="39" actId="20577"/>
        <pc:sldMkLst>
          <pc:docMk/>
          <pc:sldMk cId="2802218929" sldId="345"/>
        </pc:sldMkLst>
        <pc:spChg chg="add mod">
          <ac:chgData name="Caroline Prodger" userId="e4ef2e75-b60b-401b-8ebe-291bdcf405f4" providerId="ADAL" clId="{7BFCE8F3-4163-4715-BDF8-5AC17D34219D}" dt="2022-08-24T12:31:18.499" v="39" actId="20577"/>
          <ac:spMkLst>
            <pc:docMk/>
            <pc:sldMk cId="2802218929" sldId="345"/>
            <ac:spMk id="2" creationId="{5B5EB8B4-68F5-CC81-2523-4A0FD3D5C276}"/>
          </ac:spMkLst>
        </pc:spChg>
        <pc:spChg chg="mod">
          <ac:chgData name="Caroline Prodger" userId="e4ef2e75-b60b-401b-8ebe-291bdcf405f4" providerId="ADAL" clId="{7BFCE8F3-4163-4715-BDF8-5AC17D34219D}" dt="2022-08-24T12:30:58.371" v="20" actId="1076"/>
          <ac:spMkLst>
            <pc:docMk/>
            <pc:sldMk cId="2802218929" sldId="345"/>
            <ac:spMk id="3" creationId="{77D25F66-2B37-445A-BC83-9F5FF76BD593}"/>
          </ac:spMkLst>
        </pc:spChg>
        <pc:graphicFrameChg chg="mod">
          <ac:chgData name="Caroline Prodger" userId="e4ef2e75-b60b-401b-8ebe-291bdcf405f4" providerId="ADAL" clId="{7BFCE8F3-4163-4715-BDF8-5AC17D34219D}" dt="2022-08-24T12:30:52.355" v="19" actId="1076"/>
          <ac:graphicFrameMkLst>
            <pc:docMk/>
            <pc:sldMk cId="2802218929" sldId="345"/>
            <ac:graphicFrameMk id="5" creationId="{FECAC6AD-D7CD-D122-A09F-596EDE8E63DC}"/>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9/7/2022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https://www.theaemt.com/technical-info/general-engineering/si-units</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2602714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a:solidFill>
                  <a:schemeClr val="tx1"/>
                </a:solidFill>
              </a:rPr>
              <a:t>T Level Technical Qualification in</a:t>
            </a:r>
            <a:br>
              <a:rPr lang="en-GB" sz="1400" baseline="0">
                <a:solidFill>
                  <a:schemeClr val="tx1"/>
                </a:solidFill>
              </a:rPr>
            </a:br>
            <a:r>
              <a:rPr lang="en-GB" sz="1400" b="1" baseline="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a:solidFill>
                  <a:srgbClr val="0077E3"/>
                </a:solidFill>
              </a:rPr>
              <a:t>300 Engineering Common Core Content</a:t>
            </a:r>
            <a:endParaRPr lang="en-US" sz="1400" b="0" baseline="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microsoft.com/office/2017/06/relationships/model3d" Target="../media/model3d4.glb"/><Relationship Id="rId3" Type="http://schemas.openxmlformats.org/officeDocument/2006/relationships/image" Target="../media/image3.png"/><Relationship Id="rId7" Type="http://schemas.openxmlformats.org/officeDocument/2006/relationships/image" Target="../media/image5.png"/><Relationship Id="rId2" Type="http://schemas.microsoft.com/office/2017/06/relationships/model3d" Target="../media/model3d1.glb"/><Relationship Id="rId1" Type="http://schemas.openxmlformats.org/officeDocument/2006/relationships/slideLayout" Target="../slideLayouts/slideLayout1.xml"/><Relationship Id="rId6" Type="http://schemas.microsoft.com/office/2017/06/relationships/model3d" Target="../media/model3d3.glb"/><Relationship Id="rId5" Type="http://schemas.openxmlformats.org/officeDocument/2006/relationships/image" Target="../media/image4.png"/><Relationship Id="rId4" Type="http://schemas.microsoft.com/office/2017/06/relationships/model3d" Target="../media/model3d2.glb"/><Relationship Id="rId9"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a:ea typeface="ＭＳ Ｐゴシック" pitchFamily="-105" charset="-128"/>
              <a:cs typeface="ＭＳ Ｐゴシック" pitchFamily="-105" charset="-128"/>
            </a:endParaRPr>
          </a:p>
          <a:p>
            <a:pPr marL="0" indent="0" eaLnBrk="1" hangingPunct="1"/>
            <a:endParaRPr b="1">
              <a:ea typeface="ＭＳ Ｐゴシック" pitchFamily="-105" charset="-128"/>
              <a:cs typeface="ＭＳ Ｐゴシック" pitchFamily="-105" charset="-128"/>
            </a:endParaRPr>
          </a:p>
          <a:p>
            <a:pPr marL="0" indent="0" algn="ctr" eaLnBrk="1" hangingPunct="1"/>
            <a:r>
              <a:rPr sz="660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Essential mathematics for engineering and manufacturing</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1: Arithmetic operations including integers, decimals and standard form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Examples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p:txBody>
              <a:bodyPr/>
              <a:lstStyle/>
              <a:p>
                <a:r>
                  <a:rPr lang="en-US" dirty="0"/>
                  <a:t>Write the following numbers in engineering notation and standard form. </a:t>
                </a:r>
              </a:p>
              <a:p>
                <a:pPr marL="457200" indent="-457200">
                  <a:lnSpc>
                    <a:spcPct val="150000"/>
                  </a:lnSpc>
                  <a:buAutoNum type="arabicPeriod"/>
                </a:pPr>
                <a14:m>
                  <m:oMath xmlns:m="http://schemas.openxmlformats.org/officeDocument/2006/math">
                    <m:r>
                      <a:rPr lang="en-GB" b="0" i="1" smtClean="0">
                        <a:latin typeface="Cambria Math" panose="02040503050406030204" pitchFamily="18" charset="0"/>
                      </a:rPr>
                      <m:t>13 000</m:t>
                    </m:r>
                  </m:oMath>
                </a14:m>
                <a:endParaRPr lang="en-GB" b="0" dirty="0"/>
              </a:p>
              <a:p>
                <a:pPr marL="457200" indent="-457200">
                  <a:lnSpc>
                    <a:spcPct val="150000"/>
                  </a:lnSpc>
                  <a:buAutoNum type="arabicPeriod"/>
                </a:pPr>
                <a14:m>
                  <m:oMath xmlns:m="http://schemas.openxmlformats.org/officeDocument/2006/math">
                    <m:r>
                      <a:rPr lang="en-GB" b="0" i="1" smtClean="0">
                        <a:latin typeface="Cambria Math" panose="02040503050406030204" pitchFamily="18" charset="0"/>
                      </a:rPr>
                      <m:t>143 000 000 </m:t>
                    </m:r>
                  </m:oMath>
                </a14:m>
                <a:endParaRPr lang="en-GB" b="0" dirty="0"/>
              </a:p>
              <a:p>
                <a:pPr marL="457200" indent="-457200">
                  <a:lnSpc>
                    <a:spcPct val="150000"/>
                  </a:lnSpc>
                  <a:buAutoNum type="arabicPeriod"/>
                </a:pPr>
                <a14:m>
                  <m:oMath xmlns:m="http://schemas.openxmlformats.org/officeDocument/2006/math">
                    <m:r>
                      <a:rPr lang="en-GB" b="0" i="1" smtClean="0">
                        <a:latin typeface="Cambria Math" panose="02040503050406030204" pitchFamily="18" charset="0"/>
                      </a:rPr>
                      <m:t>0.0005623</m:t>
                    </m:r>
                  </m:oMath>
                </a14:m>
                <a:endParaRPr lang="en-GB" b="0" dirty="0"/>
              </a:p>
              <a:p>
                <a:pPr marL="457200" indent="-457200">
                  <a:lnSpc>
                    <a:spcPct val="150000"/>
                  </a:lnSpc>
                  <a:buAutoNum type="arabicPeriod"/>
                </a:pPr>
                <a14:m>
                  <m:oMath xmlns:m="http://schemas.openxmlformats.org/officeDocument/2006/math">
                    <m:r>
                      <a:rPr lang="en-GB" b="0" i="1" smtClean="0">
                        <a:latin typeface="Cambria Math" panose="02040503050406030204" pitchFamily="18" charset="0"/>
                      </a:rPr>
                      <m:t>0.025</m:t>
                    </m:r>
                  </m:oMath>
                </a14:m>
                <a:endParaRPr lang="en-GB" b="0" dirty="0"/>
              </a:p>
              <a:p>
                <a:pPr marL="457200" indent="-457200">
                  <a:lnSpc>
                    <a:spcPct val="150000"/>
                  </a:lnSpc>
                  <a:buAutoNum type="arabicPeriod"/>
                </a:pPr>
                <a14:m>
                  <m:oMath xmlns:m="http://schemas.openxmlformats.org/officeDocument/2006/math">
                    <m:r>
                      <a:rPr lang="en-GB" b="0" i="1" smtClean="0">
                        <a:latin typeface="Cambria Math" panose="02040503050406030204" pitchFamily="18" charset="0"/>
                      </a:rPr>
                      <m:t>18.6</m:t>
                    </m:r>
                  </m:oMath>
                </a14:m>
                <a:endParaRPr lang="en-GB" b="0" dirty="0"/>
              </a:p>
              <a:p>
                <a:pPr marL="457200" indent="-457200">
                  <a:buAutoNum type="arabicPeriod"/>
                </a:pPr>
                <a:endParaRPr lang="en-GB" b="0" dirty="0"/>
              </a:p>
              <a:p>
                <a:endParaRPr lang="en-US"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blipFill>
                <a:blip r:embed="rId2"/>
                <a:stretch>
                  <a:fillRect l="-1852" t="-1722"/>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4A247010-CE01-411B-8841-500BFA97B242}"/>
                  </a:ext>
                </a:extLst>
              </p:cNvPr>
              <p:cNvSpPr txBox="1">
                <a:spLocks/>
              </p:cNvSpPr>
              <p:nvPr/>
            </p:nvSpPr>
            <p:spPr bwMode="auto">
              <a:xfrm>
                <a:off x="3126464" y="2044646"/>
                <a:ext cx="3210962"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457200" indent="-457200">
                  <a:lnSpc>
                    <a:spcPct val="150000"/>
                  </a:lnSpc>
                  <a:buFontTx/>
                  <a:buAutoNum type="arabicPeriod"/>
                </a:pPr>
                <a14:m>
                  <m:oMath xmlns:m="http://schemas.openxmlformats.org/officeDocument/2006/math">
                    <m:r>
                      <a:rPr lang="en-GB" i="1" kern="0" smtClean="0">
                        <a:latin typeface="Cambria Math" panose="02040503050406030204" pitchFamily="18" charset="0"/>
                      </a:rPr>
                      <m:t>13 </m:t>
                    </m:r>
                    <m:r>
                      <a:rPr lang="en-GB" i="1" kern="0" smtClean="0">
                        <a:latin typeface="Cambria Math" panose="02040503050406030204" pitchFamily="18" charset="0"/>
                        <a:ea typeface="Cambria Math" panose="02040503050406030204" pitchFamily="18" charset="0"/>
                      </a:rPr>
                      <m:t>×</m:t>
                    </m:r>
                    <m:sSup>
                      <m:sSupPr>
                        <m:ctrlPr>
                          <a:rPr lang="en-GB" b="0" i="1" kern="0" smtClean="0">
                            <a:latin typeface="Cambria Math" panose="02040503050406030204" pitchFamily="18" charset="0"/>
                            <a:ea typeface="Cambria Math" panose="02040503050406030204" pitchFamily="18" charset="0"/>
                          </a:rPr>
                        </m:ctrlPr>
                      </m:sSupPr>
                      <m:e>
                        <m:r>
                          <a:rPr lang="en-GB" b="0" i="1" kern="0" smtClean="0">
                            <a:latin typeface="Cambria Math" panose="02040503050406030204" pitchFamily="18" charset="0"/>
                            <a:ea typeface="Cambria Math" panose="02040503050406030204" pitchFamily="18" charset="0"/>
                          </a:rPr>
                          <m:t>10</m:t>
                        </m:r>
                      </m:e>
                      <m:sup>
                        <m:r>
                          <a:rPr lang="en-GB" b="0" i="1" kern="0" smtClean="0">
                            <a:latin typeface="Cambria Math" panose="02040503050406030204" pitchFamily="18" charset="0"/>
                            <a:ea typeface="Cambria Math" panose="02040503050406030204" pitchFamily="18" charset="0"/>
                          </a:rPr>
                          <m:t>3</m:t>
                        </m:r>
                      </m:sup>
                    </m:sSup>
                  </m:oMath>
                </a14:m>
                <a:endParaRPr lang="en-GB" kern="0" dirty="0"/>
              </a:p>
              <a:p>
                <a:pPr marL="457200" indent="-457200">
                  <a:lnSpc>
                    <a:spcPct val="150000"/>
                  </a:lnSpc>
                  <a:buFontTx/>
                  <a:buAutoNum type="arabicPeriod"/>
                </a:pPr>
                <a14:m>
                  <m:oMath xmlns:m="http://schemas.openxmlformats.org/officeDocument/2006/math">
                    <m:r>
                      <a:rPr lang="en-GB" i="1" kern="0" smtClean="0">
                        <a:latin typeface="Cambria Math" panose="02040503050406030204" pitchFamily="18" charset="0"/>
                      </a:rPr>
                      <m:t>143 </m:t>
                    </m:r>
                    <m:r>
                      <a:rPr lang="en-GB" i="1" kern="0" smtClean="0">
                        <a:latin typeface="Cambria Math" panose="02040503050406030204" pitchFamily="18" charset="0"/>
                        <a:ea typeface="Cambria Math" panose="02040503050406030204" pitchFamily="18" charset="0"/>
                      </a:rPr>
                      <m:t>×</m:t>
                    </m:r>
                    <m:sSup>
                      <m:sSupPr>
                        <m:ctrlPr>
                          <a:rPr lang="en-GB" b="0" i="1" kern="0" smtClean="0">
                            <a:latin typeface="Cambria Math" panose="02040503050406030204" pitchFamily="18" charset="0"/>
                            <a:ea typeface="Cambria Math" panose="02040503050406030204" pitchFamily="18" charset="0"/>
                          </a:rPr>
                        </m:ctrlPr>
                      </m:sSupPr>
                      <m:e>
                        <m:r>
                          <a:rPr lang="en-GB" b="0" i="1" kern="0" smtClean="0">
                            <a:latin typeface="Cambria Math" panose="02040503050406030204" pitchFamily="18" charset="0"/>
                            <a:ea typeface="Cambria Math" panose="02040503050406030204" pitchFamily="18" charset="0"/>
                          </a:rPr>
                          <m:t>10</m:t>
                        </m:r>
                      </m:e>
                      <m:sup>
                        <m:r>
                          <a:rPr lang="en-GB" b="0" i="1" kern="0" smtClean="0">
                            <a:latin typeface="Cambria Math" panose="02040503050406030204" pitchFamily="18" charset="0"/>
                            <a:ea typeface="Cambria Math" panose="02040503050406030204" pitchFamily="18" charset="0"/>
                          </a:rPr>
                          <m:t>6</m:t>
                        </m:r>
                      </m:sup>
                    </m:sSup>
                  </m:oMath>
                </a14:m>
                <a:endParaRPr lang="en-GB" kern="0" dirty="0"/>
              </a:p>
              <a:p>
                <a:pPr marL="457200" indent="-457200">
                  <a:lnSpc>
                    <a:spcPct val="150000"/>
                  </a:lnSpc>
                  <a:buFontTx/>
                  <a:buAutoNum type="arabicPeriod"/>
                </a:pPr>
                <a14:m>
                  <m:oMath xmlns:m="http://schemas.openxmlformats.org/officeDocument/2006/math">
                    <m:r>
                      <a:rPr lang="en-GB" i="1" kern="0" smtClean="0">
                        <a:latin typeface="Cambria Math" panose="02040503050406030204" pitchFamily="18" charset="0"/>
                      </a:rPr>
                      <m:t>562</m:t>
                    </m:r>
                    <m:r>
                      <a:rPr lang="en-GB" b="0" i="1" kern="0" smtClean="0">
                        <a:latin typeface="Cambria Math" panose="02040503050406030204" pitchFamily="18" charset="0"/>
                      </a:rPr>
                      <m:t>.</m:t>
                    </m:r>
                    <m:r>
                      <a:rPr lang="en-GB" i="1" kern="0" smtClean="0">
                        <a:latin typeface="Cambria Math" panose="02040503050406030204" pitchFamily="18" charset="0"/>
                      </a:rPr>
                      <m:t>3</m:t>
                    </m:r>
                    <m:r>
                      <a:rPr lang="en-GB" i="1" kern="0" smtClean="0">
                        <a:latin typeface="Cambria Math" panose="02040503050406030204" pitchFamily="18" charset="0"/>
                        <a:ea typeface="Cambria Math" panose="02040503050406030204" pitchFamily="18" charset="0"/>
                      </a:rPr>
                      <m:t>×</m:t>
                    </m:r>
                    <m:sSup>
                      <m:sSupPr>
                        <m:ctrlPr>
                          <a:rPr lang="en-GB" b="0" i="1" kern="0" smtClean="0">
                            <a:latin typeface="Cambria Math" panose="02040503050406030204" pitchFamily="18" charset="0"/>
                            <a:ea typeface="Cambria Math" panose="02040503050406030204" pitchFamily="18" charset="0"/>
                          </a:rPr>
                        </m:ctrlPr>
                      </m:sSupPr>
                      <m:e>
                        <m:r>
                          <a:rPr lang="en-GB" b="0" i="1" kern="0" smtClean="0">
                            <a:latin typeface="Cambria Math" panose="02040503050406030204" pitchFamily="18" charset="0"/>
                            <a:ea typeface="Cambria Math" panose="02040503050406030204" pitchFamily="18" charset="0"/>
                          </a:rPr>
                          <m:t>10</m:t>
                        </m:r>
                      </m:e>
                      <m:sup>
                        <m:r>
                          <a:rPr lang="en-GB" b="0" i="1" kern="0" smtClean="0">
                            <a:latin typeface="Cambria Math" panose="02040503050406030204" pitchFamily="18" charset="0"/>
                            <a:ea typeface="Cambria Math" panose="02040503050406030204" pitchFamily="18" charset="0"/>
                          </a:rPr>
                          <m:t>−6</m:t>
                        </m:r>
                      </m:sup>
                    </m:sSup>
                  </m:oMath>
                </a14:m>
                <a:endParaRPr lang="en-GB" kern="0" dirty="0"/>
              </a:p>
              <a:p>
                <a:pPr marL="457200" indent="-457200">
                  <a:lnSpc>
                    <a:spcPct val="150000"/>
                  </a:lnSpc>
                  <a:buFontTx/>
                  <a:buAutoNum type="arabicPeriod"/>
                </a:pPr>
                <a14:m>
                  <m:oMath xmlns:m="http://schemas.openxmlformats.org/officeDocument/2006/math">
                    <m:r>
                      <a:rPr lang="en-GB" b="0" i="1" kern="0" smtClean="0">
                        <a:latin typeface="Cambria Math" panose="02040503050406030204" pitchFamily="18" charset="0"/>
                        <a:ea typeface="Cambria Math" panose="02040503050406030204" pitchFamily="18" charset="0"/>
                      </a:rPr>
                      <m:t>25×</m:t>
                    </m:r>
                    <m:sSup>
                      <m:sSupPr>
                        <m:ctrlPr>
                          <a:rPr lang="en-GB" b="0" i="1" kern="0" smtClean="0">
                            <a:latin typeface="Cambria Math" panose="02040503050406030204" pitchFamily="18" charset="0"/>
                            <a:ea typeface="Cambria Math" panose="02040503050406030204" pitchFamily="18" charset="0"/>
                          </a:rPr>
                        </m:ctrlPr>
                      </m:sSupPr>
                      <m:e>
                        <m:r>
                          <a:rPr lang="en-GB" b="0" i="1" kern="0" smtClean="0">
                            <a:latin typeface="Cambria Math" panose="02040503050406030204" pitchFamily="18" charset="0"/>
                            <a:ea typeface="Cambria Math" panose="02040503050406030204" pitchFamily="18" charset="0"/>
                          </a:rPr>
                          <m:t>10</m:t>
                        </m:r>
                      </m:e>
                      <m:sup>
                        <m:r>
                          <a:rPr lang="en-GB" b="0" i="1" kern="0" smtClean="0">
                            <a:latin typeface="Cambria Math" panose="02040503050406030204" pitchFamily="18" charset="0"/>
                            <a:ea typeface="Cambria Math" panose="02040503050406030204" pitchFamily="18" charset="0"/>
                          </a:rPr>
                          <m:t>−3</m:t>
                        </m:r>
                      </m:sup>
                    </m:sSup>
                  </m:oMath>
                </a14:m>
                <a:endParaRPr lang="en-GB" kern="0" dirty="0"/>
              </a:p>
              <a:p>
                <a:pPr marL="457200" indent="-457200">
                  <a:lnSpc>
                    <a:spcPct val="150000"/>
                  </a:lnSpc>
                  <a:buFontTx/>
                  <a:buAutoNum type="arabicPeriod"/>
                </a:pPr>
                <a14:m>
                  <m:oMath xmlns:m="http://schemas.openxmlformats.org/officeDocument/2006/math">
                    <m:r>
                      <a:rPr lang="en-GB" b="0" i="1" kern="0" smtClean="0">
                        <a:latin typeface="Cambria Math" panose="02040503050406030204" pitchFamily="18" charset="0"/>
                        <a:ea typeface="Cambria Math" panose="02040503050406030204" pitchFamily="18" charset="0"/>
                      </a:rPr>
                      <m:t>18.6×</m:t>
                    </m:r>
                    <m:sSup>
                      <m:sSupPr>
                        <m:ctrlPr>
                          <a:rPr lang="en-GB" b="0" i="1" kern="0" smtClean="0">
                            <a:latin typeface="Cambria Math" panose="02040503050406030204" pitchFamily="18" charset="0"/>
                            <a:ea typeface="Cambria Math" panose="02040503050406030204" pitchFamily="18" charset="0"/>
                          </a:rPr>
                        </m:ctrlPr>
                      </m:sSupPr>
                      <m:e>
                        <m:r>
                          <a:rPr lang="en-GB" b="0" i="1" kern="0" smtClean="0">
                            <a:latin typeface="Cambria Math" panose="02040503050406030204" pitchFamily="18" charset="0"/>
                            <a:ea typeface="Cambria Math" panose="02040503050406030204" pitchFamily="18" charset="0"/>
                          </a:rPr>
                          <m:t>10</m:t>
                        </m:r>
                      </m:e>
                      <m:sup>
                        <m:r>
                          <a:rPr lang="en-GB" b="0" i="1" kern="0" smtClean="0">
                            <a:latin typeface="Cambria Math" panose="02040503050406030204" pitchFamily="18" charset="0"/>
                            <a:ea typeface="Cambria Math" panose="02040503050406030204" pitchFamily="18" charset="0"/>
                          </a:rPr>
                          <m:t>0</m:t>
                        </m:r>
                      </m:sup>
                    </m:sSup>
                  </m:oMath>
                </a14:m>
                <a:r>
                  <a:rPr lang="en-GB" kern="0" dirty="0"/>
                  <a:t> </a:t>
                </a:r>
              </a:p>
              <a:p>
                <a:pPr marL="457200" indent="-457200">
                  <a:buFontTx/>
                  <a:buAutoNum type="arabicPeriod"/>
                </a:pPr>
                <a:endParaRPr lang="en-GB" kern="0" dirty="0"/>
              </a:p>
              <a:p>
                <a:endParaRPr lang="en-GB" kern="0" dirty="0"/>
              </a:p>
              <a:p>
                <a:endParaRPr lang="en-GB" kern="0" dirty="0"/>
              </a:p>
            </p:txBody>
          </p:sp>
        </mc:Choice>
        <mc:Fallback xmlns="">
          <p:sp>
            <p:nvSpPr>
              <p:cNvPr id="4" name="Content Placeholder 2">
                <a:extLst>
                  <a:ext uri="{FF2B5EF4-FFF2-40B4-BE49-F238E27FC236}">
                    <a16:creationId xmlns:a16="http://schemas.microsoft.com/office/drawing/2014/main" id="{4A247010-CE01-411B-8841-500BFA97B242}"/>
                  </a:ext>
                </a:extLst>
              </p:cNvPr>
              <p:cNvSpPr txBox="1">
                <a:spLocks noRot="1" noChangeAspect="1" noMove="1" noResize="1" noEditPoints="1" noAdjustHandles="1" noChangeArrowheads="1" noChangeShapeType="1" noTextEdit="1"/>
              </p:cNvSpPr>
              <p:nvPr/>
            </p:nvSpPr>
            <p:spPr bwMode="auto">
              <a:xfrm>
                <a:off x="3126464" y="2044646"/>
                <a:ext cx="3210962" cy="4248000"/>
              </a:xfrm>
              <a:prstGeom prst="rect">
                <a:avLst/>
              </a:prstGeom>
              <a:blipFill>
                <a:blip r:embed="rId3"/>
                <a:stretch>
                  <a:fillRect l="-4744"/>
                </a:stretch>
              </a:blipFill>
              <a:ln w="9525">
                <a:noFill/>
                <a:miter lim="800000"/>
                <a:headEnd/>
                <a:tailEnd/>
              </a:ln>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Content Placeholder 2">
                <a:extLst>
                  <a:ext uri="{FF2B5EF4-FFF2-40B4-BE49-F238E27FC236}">
                    <a16:creationId xmlns:a16="http://schemas.microsoft.com/office/drawing/2014/main" id="{C4792798-2D2D-422A-9403-BBC88DED3704}"/>
                  </a:ext>
                </a:extLst>
              </p:cNvPr>
              <p:cNvSpPr txBox="1">
                <a:spLocks/>
              </p:cNvSpPr>
              <p:nvPr/>
            </p:nvSpPr>
            <p:spPr bwMode="auto">
              <a:xfrm>
                <a:off x="6682966" y="2044646"/>
                <a:ext cx="2151707"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457200" indent="-457200">
                  <a:lnSpc>
                    <a:spcPct val="150000"/>
                  </a:lnSpc>
                  <a:buFontTx/>
                  <a:buAutoNum type="arabicPeriod"/>
                </a:pPr>
                <a14:m>
                  <m:oMath xmlns:m="http://schemas.openxmlformats.org/officeDocument/2006/math">
                    <m:r>
                      <a:rPr lang="en-GB" i="1" kern="0" smtClean="0">
                        <a:latin typeface="Cambria Math" panose="02040503050406030204" pitchFamily="18" charset="0"/>
                      </a:rPr>
                      <m:t>1</m:t>
                    </m:r>
                    <m:r>
                      <a:rPr lang="en-GB" b="0" i="1" kern="0" smtClean="0">
                        <a:latin typeface="Cambria Math" panose="02040503050406030204" pitchFamily="18" charset="0"/>
                      </a:rPr>
                      <m:t>.</m:t>
                    </m:r>
                    <m:r>
                      <a:rPr lang="en-GB" i="1" kern="0" smtClean="0">
                        <a:latin typeface="Cambria Math" panose="02040503050406030204" pitchFamily="18" charset="0"/>
                      </a:rPr>
                      <m:t>3</m:t>
                    </m:r>
                    <m:r>
                      <a:rPr lang="en-GB" i="1" kern="0" smtClean="0">
                        <a:latin typeface="Cambria Math" panose="02040503050406030204" pitchFamily="18" charset="0"/>
                        <a:ea typeface="Cambria Math" panose="02040503050406030204" pitchFamily="18" charset="0"/>
                      </a:rPr>
                      <m:t>×</m:t>
                    </m:r>
                    <m:sSup>
                      <m:sSupPr>
                        <m:ctrlPr>
                          <a:rPr lang="en-GB" b="0" i="1" kern="0" smtClean="0">
                            <a:latin typeface="Cambria Math" panose="02040503050406030204" pitchFamily="18" charset="0"/>
                            <a:ea typeface="Cambria Math" panose="02040503050406030204" pitchFamily="18" charset="0"/>
                          </a:rPr>
                        </m:ctrlPr>
                      </m:sSupPr>
                      <m:e>
                        <m:r>
                          <a:rPr lang="en-GB" b="0" i="1" kern="0" smtClean="0">
                            <a:latin typeface="Cambria Math" panose="02040503050406030204" pitchFamily="18" charset="0"/>
                            <a:ea typeface="Cambria Math" panose="02040503050406030204" pitchFamily="18" charset="0"/>
                          </a:rPr>
                          <m:t>10</m:t>
                        </m:r>
                      </m:e>
                      <m:sup>
                        <m:r>
                          <a:rPr lang="en-GB" b="0" i="1" kern="0" smtClean="0">
                            <a:latin typeface="Cambria Math" panose="02040503050406030204" pitchFamily="18" charset="0"/>
                            <a:ea typeface="Cambria Math" panose="02040503050406030204" pitchFamily="18" charset="0"/>
                          </a:rPr>
                          <m:t>4</m:t>
                        </m:r>
                      </m:sup>
                    </m:sSup>
                  </m:oMath>
                </a14:m>
                <a:endParaRPr lang="en-GB" kern="0" dirty="0"/>
              </a:p>
              <a:p>
                <a:pPr marL="457200" indent="-457200">
                  <a:lnSpc>
                    <a:spcPct val="150000"/>
                  </a:lnSpc>
                  <a:buFontTx/>
                  <a:buAutoNum type="arabicPeriod"/>
                </a:pPr>
                <a14:m>
                  <m:oMath xmlns:m="http://schemas.openxmlformats.org/officeDocument/2006/math">
                    <m:r>
                      <a:rPr lang="en-GB" i="1" kern="0" smtClean="0">
                        <a:latin typeface="Cambria Math" panose="02040503050406030204" pitchFamily="18" charset="0"/>
                      </a:rPr>
                      <m:t>1</m:t>
                    </m:r>
                    <m:r>
                      <a:rPr lang="en-GB" b="0" i="1" kern="0" smtClean="0">
                        <a:latin typeface="Cambria Math" panose="02040503050406030204" pitchFamily="18" charset="0"/>
                      </a:rPr>
                      <m:t>.</m:t>
                    </m:r>
                    <m:r>
                      <a:rPr lang="en-GB" i="1" kern="0" smtClean="0">
                        <a:latin typeface="Cambria Math" panose="02040503050406030204" pitchFamily="18" charset="0"/>
                      </a:rPr>
                      <m:t>43</m:t>
                    </m:r>
                    <m:r>
                      <a:rPr lang="en-GB" i="1" kern="0" smtClean="0">
                        <a:latin typeface="Cambria Math" panose="02040503050406030204" pitchFamily="18" charset="0"/>
                        <a:ea typeface="Cambria Math" panose="02040503050406030204" pitchFamily="18" charset="0"/>
                      </a:rPr>
                      <m:t>×</m:t>
                    </m:r>
                    <m:sSup>
                      <m:sSupPr>
                        <m:ctrlPr>
                          <a:rPr lang="en-GB" b="0" i="1" kern="0" smtClean="0">
                            <a:latin typeface="Cambria Math" panose="02040503050406030204" pitchFamily="18" charset="0"/>
                            <a:ea typeface="Cambria Math" panose="02040503050406030204" pitchFamily="18" charset="0"/>
                          </a:rPr>
                        </m:ctrlPr>
                      </m:sSupPr>
                      <m:e>
                        <m:r>
                          <a:rPr lang="en-GB" b="0" i="1" kern="0" smtClean="0">
                            <a:latin typeface="Cambria Math" panose="02040503050406030204" pitchFamily="18" charset="0"/>
                            <a:ea typeface="Cambria Math" panose="02040503050406030204" pitchFamily="18" charset="0"/>
                          </a:rPr>
                          <m:t>10</m:t>
                        </m:r>
                      </m:e>
                      <m:sup>
                        <m:r>
                          <a:rPr lang="en-GB" b="0" i="1" kern="0" smtClean="0">
                            <a:latin typeface="Cambria Math" panose="02040503050406030204" pitchFamily="18" charset="0"/>
                            <a:ea typeface="Cambria Math" panose="02040503050406030204" pitchFamily="18" charset="0"/>
                          </a:rPr>
                          <m:t>8</m:t>
                        </m:r>
                      </m:sup>
                    </m:sSup>
                    <m:r>
                      <a:rPr lang="en-GB" i="1" kern="0" smtClean="0">
                        <a:latin typeface="Cambria Math" panose="02040503050406030204" pitchFamily="18" charset="0"/>
                      </a:rPr>
                      <m:t> </m:t>
                    </m:r>
                  </m:oMath>
                </a14:m>
                <a:endParaRPr lang="en-GB" kern="0" dirty="0"/>
              </a:p>
              <a:p>
                <a:pPr marL="457200" indent="-457200">
                  <a:lnSpc>
                    <a:spcPct val="150000"/>
                  </a:lnSpc>
                  <a:buFontTx/>
                  <a:buAutoNum type="arabicPeriod"/>
                </a:pPr>
                <a14:m>
                  <m:oMath xmlns:m="http://schemas.openxmlformats.org/officeDocument/2006/math">
                    <m:r>
                      <a:rPr lang="en-GB" i="1" kern="0" smtClean="0">
                        <a:latin typeface="Cambria Math" panose="02040503050406030204" pitchFamily="18" charset="0"/>
                      </a:rPr>
                      <m:t>5</m:t>
                    </m:r>
                    <m:r>
                      <a:rPr lang="en-GB" b="0" i="1" kern="0" smtClean="0">
                        <a:latin typeface="Cambria Math" panose="02040503050406030204" pitchFamily="18" charset="0"/>
                      </a:rPr>
                      <m:t>.</m:t>
                    </m:r>
                    <m:r>
                      <a:rPr lang="en-GB" i="1" kern="0" smtClean="0">
                        <a:latin typeface="Cambria Math" panose="02040503050406030204" pitchFamily="18" charset="0"/>
                      </a:rPr>
                      <m:t>623</m:t>
                    </m:r>
                    <m:r>
                      <a:rPr lang="en-GB" i="1" kern="0" smtClean="0">
                        <a:latin typeface="Cambria Math" panose="02040503050406030204" pitchFamily="18" charset="0"/>
                        <a:ea typeface="Cambria Math" panose="02040503050406030204" pitchFamily="18" charset="0"/>
                      </a:rPr>
                      <m:t>×</m:t>
                    </m:r>
                    <m:sSup>
                      <m:sSupPr>
                        <m:ctrlPr>
                          <a:rPr lang="en-GB" b="0" i="1" kern="0" smtClean="0">
                            <a:latin typeface="Cambria Math" panose="02040503050406030204" pitchFamily="18" charset="0"/>
                            <a:ea typeface="Cambria Math" panose="02040503050406030204" pitchFamily="18" charset="0"/>
                          </a:rPr>
                        </m:ctrlPr>
                      </m:sSupPr>
                      <m:e>
                        <m:r>
                          <a:rPr lang="en-GB" b="0" i="1" kern="0" smtClean="0">
                            <a:latin typeface="Cambria Math" panose="02040503050406030204" pitchFamily="18" charset="0"/>
                            <a:ea typeface="Cambria Math" panose="02040503050406030204" pitchFamily="18" charset="0"/>
                          </a:rPr>
                          <m:t>10</m:t>
                        </m:r>
                      </m:e>
                      <m:sup>
                        <m:r>
                          <a:rPr lang="en-GB" b="0" i="1" kern="0" smtClean="0">
                            <a:latin typeface="Cambria Math" panose="02040503050406030204" pitchFamily="18" charset="0"/>
                            <a:ea typeface="Cambria Math" panose="02040503050406030204" pitchFamily="18" charset="0"/>
                          </a:rPr>
                          <m:t>−4</m:t>
                        </m:r>
                      </m:sup>
                    </m:sSup>
                  </m:oMath>
                </a14:m>
                <a:endParaRPr lang="en-GB" kern="0" dirty="0"/>
              </a:p>
              <a:p>
                <a:pPr marL="457200" indent="-457200">
                  <a:lnSpc>
                    <a:spcPct val="150000"/>
                  </a:lnSpc>
                  <a:buFontTx/>
                  <a:buAutoNum type="arabicPeriod"/>
                </a:pPr>
                <a14:m>
                  <m:oMath xmlns:m="http://schemas.openxmlformats.org/officeDocument/2006/math">
                    <m:r>
                      <a:rPr lang="en-GB" i="1" kern="0">
                        <a:latin typeface="Cambria Math" panose="02040503050406030204" pitchFamily="18" charset="0"/>
                      </a:rPr>
                      <m:t>2.5</m:t>
                    </m:r>
                    <m:r>
                      <a:rPr lang="en-GB" i="1" kern="0">
                        <a:latin typeface="Cambria Math" panose="02040503050406030204" pitchFamily="18" charset="0"/>
                        <a:ea typeface="Cambria Math" panose="02040503050406030204" pitchFamily="18" charset="0"/>
                      </a:rPr>
                      <m:t>×</m:t>
                    </m:r>
                    <m:sSup>
                      <m:sSupPr>
                        <m:ctrlPr>
                          <a:rPr lang="en-GB" i="1" kern="0">
                            <a:latin typeface="Cambria Math" panose="02040503050406030204" pitchFamily="18" charset="0"/>
                            <a:ea typeface="Cambria Math" panose="02040503050406030204" pitchFamily="18" charset="0"/>
                          </a:rPr>
                        </m:ctrlPr>
                      </m:sSupPr>
                      <m:e>
                        <m:r>
                          <a:rPr lang="en-GB" i="1" kern="0">
                            <a:latin typeface="Cambria Math" panose="02040503050406030204" pitchFamily="18" charset="0"/>
                            <a:ea typeface="Cambria Math" panose="02040503050406030204" pitchFamily="18" charset="0"/>
                          </a:rPr>
                          <m:t>10</m:t>
                        </m:r>
                      </m:e>
                      <m:sup>
                        <m:r>
                          <a:rPr lang="en-GB" i="1" kern="0">
                            <a:latin typeface="Cambria Math" panose="02040503050406030204" pitchFamily="18" charset="0"/>
                            <a:ea typeface="Cambria Math" panose="02040503050406030204" pitchFamily="18" charset="0"/>
                          </a:rPr>
                          <m:t>−2</m:t>
                        </m:r>
                      </m:sup>
                    </m:sSup>
                  </m:oMath>
                </a14:m>
                <a:endParaRPr lang="en-GB" i="1" kern="0" dirty="0">
                  <a:latin typeface="Cambria Math" panose="02040503050406030204" pitchFamily="18" charset="0"/>
                  <a:ea typeface="Cambria Math" panose="02040503050406030204" pitchFamily="18" charset="0"/>
                </a:endParaRPr>
              </a:p>
              <a:p>
                <a:pPr marL="457200" indent="-457200">
                  <a:lnSpc>
                    <a:spcPct val="150000"/>
                  </a:lnSpc>
                  <a:buFontTx/>
                  <a:buAutoNum type="arabicPeriod"/>
                </a:pPr>
                <a14:m>
                  <m:oMath xmlns:m="http://schemas.openxmlformats.org/officeDocument/2006/math">
                    <m:r>
                      <a:rPr lang="en-GB" i="1" kern="0">
                        <a:latin typeface="Cambria Math" panose="02040503050406030204" pitchFamily="18" charset="0"/>
                      </a:rPr>
                      <m:t>1.86</m:t>
                    </m:r>
                    <m:r>
                      <a:rPr lang="en-GB" i="1" kern="0">
                        <a:latin typeface="Cambria Math" panose="02040503050406030204" pitchFamily="18" charset="0"/>
                        <a:ea typeface="Cambria Math" panose="02040503050406030204" pitchFamily="18" charset="0"/>
                      </a:rPr>
                      <m:t>×10</m:t>
                    </m:r>
                  </m:oMath>
                </a14:m>
                <a:endParaRPr lang="en-GB" kern="0" dirty="0"/>
              </a:p>
              <a:p>
                <a:endParaRPr lang="en-GB" kern="0" dirty="0"/>
              </a:p>
              <a:p>
                <a:endParaRPr lang="en-GB" kern="0" dirty="0"/>
              </a:p>
            </p:txBody>
          </p:sp>
        </mc:Choice>
        <mc:Fallback xmlns="">
          <p:sp>
            <p:nvSpPr>
              <p:cNvPr id="5" name="Content Placeholder 2">
                <a:extLst>
                  <a:ext uri="{FF2B5EF4-FFF2-40B4-BE49-F238E27FC236}">
                    <a16:creationId xmlns:a16="http://schemas.microsoft.com/office/drawing/2014/main" id="{C4792798-2D2D-422A-9403-BBC88DED3704}"/>
                  </a:ext>
                </a:extLst>
              </p:cNvPr>
              <p:cNvSpPr txBox="1">
                <a:spLocks noRot="1" noChangeAspect="1" noMove="1" noResize="1" noEditPoints="1" noAdjustHandles="1" noChangeArrowheads="1" noChangeShapeType="1" noTextEdit="1"/>
              </p:cNvSpPr>
              <p:nvPr/>
            </p:nvSpPr>
            <p:spPr bwMode="auto">
              <a:xfrm>
                <a:off x="6682966" y="2044646"/>
                <a:ext cx="2151707" cy="4248000"/>
              </a:xfrm>
              <a:prstGeom prst="rect">
                <a:avLst/>
              </a:prstGeom>
              <a:blipFill>
                <a:blip r:embed="rId4"/>
                <a:stretch>
                  <a:fillRect l="-7082"/>
                </a:stretch>
              </a:blipFill>
              <a:ln w="9525">
                <a:noFill/>
                <a:miter lim="800000"/>
                <a:headEnd/>
                <a:tailEnd/>
              </a:ln>
            </p:spPr>
            <p:txBody>
              <a:bodyPr/>
              <a:lstStyle/>
              <a:p>
                <a:r>
                  <a:rPr lang="en-GB">
                    <a:noFill/>
                  </a:rPr>
                  <a:t> </a:t>
                </a:r>
              </a:p>
            </p:txBody>
          </p:sp>
        </mc:Fallback>
      </mc:AlternateContent>
      <p:sp>
        <p:nvSpPr>
          <p:cNvPr id="6" name="TextBox 5">
            <a:extLst>
              <a:ext uri="{FF2B5EF4-FFF2-40B4-BE49-F238E27FC236}">
                <a16:creationId xmlns:a16="http://schemas.microsoft.com/office/drawing/2014/main" id="{D9495600-A1FA-4FE3-9235-579CE7763EA4}"/>
              </a:ext>
            </a:extLst>
          </p:cNvPr>
          <p:cNvSpPr txBox="1"/>
          <p:nvPr/>
        </p:nvSpPr>
        <p:spPr>
          <a:xfrm>
            <a:off x="2925779" y="5346000"/>
            <a:ext cx="4526732" cy="400110"/>
          </a:xfrm>
          <a:prstGeom prst="rect">
            <a:avLst/>
          </a:prstGeom>
          <a:noFill/>
        </p:spPr>
        <p:txBody>
          <a:bodyPr wrap="square" rtlCol="0">
            <a:spAutoFit/>
          </a:bodyPr>
          <a:lstStyle/>
          <a:p>
            <a:r>
              <a:rPr lang="en-GB" dirty="0">
                <a:solidFill>
                  <a:srgbClr val="0070C0"/>
                </a:solidFill>
              </a:rPr>
              <a:t>Engineering notation</a:t>
            </a:r>
          </a:p>
        </p:txBody>
      </p:sp>
      <p:sp>
        <p:nvSpPr>
          <p:cNvPr id="7" name="TextBox 6">
            <a:extLst>
              <a:ext uri="{FF2B5EF4-FFF2-40B4-BE49-F238E27FC236}">
                <a16:creationId xmlns:a16="http://schemas.microsoft.com/office/drawing/2014/main" id="{724F52AE-88B9-448A-B0CE-82E410067A3F}"/>
              </a:ext>
            </a:extLst>
          </p:cNvPr>
          <p:cNvSpPr txBox="1"/>
          <p:nvPr/>
        </p:nvSpPr>
        <p:spPr>
          <a:xfrm>
            <a:off x="6628647" y="5346000"/>
            <a:ext cx="4526732" cy="400110"/>
          </a:xfrm>
          <a:prstGeom prst="rect">
            <a:avLst/>
          </a:prstGeom>
          <a:noFill/>
        </p:spPr>
        <p:txBody>
          <a:bodyPr wrap="square" rtlCol="0">
            <a:spAutoFit/>
          </a:bodyPr>
          <a:lstStyle/>
          <a:p>
            <a:r>
              <a:rPr lang="en-GB" dirty="0">
                <a:solidFill>
                  <a:srgbClr val="0070C0"/>
                </a:solidFill>
              </a:rPr>
              <a:t>Standard form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15339"/>
            <a:ext cx="8229600" cy="382588"/>
          </a:xfrm>
        </p:spPr>
        <p:txBody>
          <a:bodyPr/>
          <a:lstStyle/>
          <a:p>
            <a:r>
              <a:rPr lang="en-US" sz="2000" b="0" dirty="0">
                <a:solidFill>
                  <a:schemeClr val="tx1"/>
                </a:solidFill>
              </a:rPr>
              <a:t>Use your calculator to work these out, giving your answers in standard form, correct to 2 decimal places.  </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2836077"/>
                <a:ext cx="3444844" cy="4021735"/>
              </a:xfrm>
            </p:spPr>
            <p:txBody>
              <a:bodyPr/>
              <a:lstStyle/>
              <a:p>
                <a:pPr/>
                <a14:m>
                  <m:oMathPara xmlns:m="http://schemas.openxmlformats.org/officeDocument/2006/math">
                    <m:oMathParaPr>
                      <m:jc m:val="centerGroup"/>
                    </m:oMathParaPr>
                    <m:oMath xmlns:m="http://schemas.openxmlformats.org/officeDocument/2006/math">
                      <m:f>
                        <m:fPr>
                          <m:ctrlPr>
                            <a:rPr lang="en-US" i="1" smtClean="0">
                              <a:latin typeface="Cambria Math" panose="02040503050406030204" pitchFamily="18" charset="0"/>
                            </a:rPr>
                          </m:ctrlPr>
                        </m:fPr>
                        <m:num>
                          <m:r>
                            <a:rPr lang="en-GB" b="0" i="1" smtClean="0">
                              <a:latin typeface="Cambria Math" panose="02040503050406030204" pitchFamily="18" charset="0"/>
                            </a:rPr>
                            <m:t>15</m:t>
                          </m:r>
                          <m:r>
                            <a:rPr lang="en-GB" b="0" i="1" smtClean="0">
                              <a:latin typeface="Cambria Math" panose="02040503050406030204" pitchFamily="18" charset="0"/>
                              <a:ea typeface="Cambria Math" panose="02040503050406030204" pitchFamily="18" charset="0"/>
                            </a:rPr>
                            <m:t>×</m:t>
                          </m:r>
                          <m:sSup>
                            <m:sSupPr>
                              <m:ctrlPr>
                                <a:rPr lang="en-GB" b="0" i="1" smtClean="0">
                                  <a:latin typeface="Cambria Math" panose="02040503050406030204" pitchFamily="18" charset="0"/>
                                  <a:ea typeface="Cambria Math" panose="02040503050406030204" pitchFamily="18" charset="0"/>
                                </a:rPr>
                              </m:ctrlPr>
                            </m:sSupPr>
                            <m:e>
                              <m:r>
                                <a:rPr lang="en-GB" b="0" i="1" smtClean="0">
                                  <a:latin typeface="Cambria Math" panose="02040503050406030204" pitchFamily="18" charset="0"/>
                                  <a:ea typeface="Cambria Math" panose="02040503050406030204" pitchFamily="18" charset="0"/>
                                </a:rPr>
                                <m:t>10</m:t>
                              </m:r>
                            </m:e>
                            <m:sup>
                              <m:r>
                                <a:rPr lang="en-GB" b="0" i="1" smtClean="0">
                                  <a:latin typeface="Cambria Math" panose="02040503050406030204" pitchFamily="18" charset="0"/>
                                  <a:ea typeface="Cambria Math" panose="02040503050406030204" pitchFamily="18" charset="0"/>
                                </a:rPr>
                                <m:t>−3</m:t>
                              </m:r>
                            </m:sup>
                          </m:sSup>
                        </m:num>
                        <m:den>
                          <m:r>
                            <a:rPr lang="en-GB" b="0" i="1" smtClean="0">
                              <a:latin typeface="Cambria Math" panose="02040503050406030204" pitchFamily="18" charset="0"/>
                            </a:rPr>
                            <m:t>1.8</m:t>
                          </m:r>
                          <m:r>
                            <a:rPr lang="en-GB" b="0" i="1" smtClean="0">
                              <a:latin typeface="Cambria Math" panose="02040503050406030204" pitchFamily="18" charset="0"/>
                              <a:ea typeface="Cambria Math" panose="02040503050406030204" pitchFamily="18" charset="0"/>
                            </a:rPr>
                            <m:t>×</m:t>
                          </m:r>
                          <m:sSup>
                            <m:sSupPr>
                              <m:ctrlPr>
                                <a:rPr lang="en-GB" b="0" i="1" smtClean="0">
                                  <a:latin typeface="Cambria Math" panose="02040503050406030204" pitchFamily="18" charset="0"/>
                                  <a:ea typeface="Cambria Math" panose="02040503050406030204" pitchFamily="18" charset="0"/>
                                </a:rPr>
                              </m:ctrlPr>
                            </m:sSupPr>
                            <m:e>
                              <m:r>
                                <a:rPr lang="en-GB" b="0" i="1" smtClean="0">
                                  <a:latin typeface="Cambria Math" panose="02040503050406030204" pitchFamily="18" charset="0"/>
                                  <a:ea typeface="Cambria Math" panose="02040503050406030204" pitchFamily="18" charset="0"/>
                                </a:rPr>
                                <m:t>10</m:t>
                              </m:r>
                            </m:e>
                            <m:sup>
                              <m:r>
                                <a:rPr lang="en-GB" b="0" i="1" smtClean="0">
                                  <a:latin typeface="Cambria Math" panose="02040503050406030204" pitchFamily="18" charset="0"/>
                                  <a:ea typeface="Cambria Math" panose="02040503050406030204" pitchFamily="18" charset="0"/>
                                </a:rPr>
                                <m:t>2</m:t>
                              </m:r>
                            </m:sup>
                          </m:sSup>
                        </m:den>
                      </m:f>
                      <m:r>
                        <a:rPr lang="en-GB" b="0" i="1" smtClean="0">
                          <a:latin typeface="Cambria Math" panose="02040503050406030204" pitchFamily="18" charset="0"/>
                        </a:rPr>
                        <m:t>−</m:t>
                      </m:r>
                      <m:d>
                        <m:dPr>
                          <m:ctrlPr>
                            <a:rPr lang="en-GB" b="0" i="1" smtClean="0">
                              <a:latin typeface="Cambria Math" panose="02040503050406030204" pitchFamily="18" charset="0"/>
                            </a:rPr>
                          </m:ctrlPr>
                        </m:dPr>
                        <m:e>
                          <m:r>
                            <a:rPr lang="en-GB" b="0" i="1" smtClean="0">
                              <a:latin typeface="Cambria Math" panose="02040503050406030204" pitchFamily="18" charset="0"/>
                            </a:rPr>
                            <m:t>2.5</m:t>
                          </m:r>
                          <m:r>
                            <a:rPr lang="en-GB" b="0" i="1" smtClean="0">
                              <a:latin typeface="Cambria Math" panose="02040503050406030204" pitchFamily="18" charset="0"/>
                              <a:ea typeface="Cambria Math" panose="02040503050406030204" pitchFamily="18" charset="0"/>
                            </a:rPr>
                            <m:t>×</m:t>
                          </m:r>
                          <m:sSup>
                            <m:sSupPr>
                              <m:ctrlPr>
                                <a:rPr lang="en-GB" b="0" i="1" smtClean="0">
                                  <a:latin typeface="Cambria Math" panose="02040503050406030204" pitchFamily="18" charset="0"/>
                                  <a:ea typeface="Cambria Math" panose="02040503050406030204" pitchFamily="18" charset="0"/>
                                </a:rPr>
                              </m:ctrlPr>
                            </m:sSupPr>
                            <m:e>
                              <m:r>
                                <a:rPr lang="en-GB" b="0" i="1" smtClean="0">
                                  <a:latin typeface="Cambria Math" panose="02040503050406030204" pitchFamily="18" charset="0"/>
                                  <a:ea typeface="Cambria Math" panose="02040503050406030204" pitchFamily="18" charset="0"/>
                                </a:rPr>
                                <m:t>10</m:t>
                              </m:r>
                            </m:e>
                            <m:sup>
                              <m:r>
                                <a:rPr lang="en-GB" b="0" i="1" smtClean="0">
                                  <a:latin typeface="Cambria Math" panose="02040503050406030204" pitchFamily="18" charset="0"/>
                                  <a:ea typeface="Cambria Math" panose="02040503050406030204" pitchFamily="18" charset="0"/>
                                </a:rPr>
                                <m:t>3</m:t>
                              </m:r>
                            </m:sup>
                          </m:sSup>
                        </m:e>
                      </m:d>
                    </m:oMath>
                  </m:oMathPara>
                </a14:m>
                <a:endParaRPr lang="en-GB" b="0" dirty="0">
                  <a:ea typeface="Cambria Math" panose="02040503050406030204" pitchFamily="18" charset="0"/>
                </a:endParaRPr>
              </a:p>
              <a:p>
                <a:endParaRPr lang="en-GB" b="0" dirty="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ea typeface="Cambria Math" panose="02040503050406030204" pitchFamily="18" charset="0"/>
                        </a:rPr>
                        <m:t>=−2499.999917…</m:t>
                      </m:r>
                    </m:oMath>
                  </m:oMathPara>
                </a14:m>
                <a:endParaRPr lang="en-GB" b="0" dirty="0">
                  <a:ea typeface="Cambria Math" panose="02040503050406030204" pitchFamily="18" charset="0"/>
                </a:endParaRPr>
              </a:p>
              <a:p>
                <a:endParaRPr lang="en-GB" dirty="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GB" b="0" i="1" smtClean="0">
                          <a:solidFill>
                            <a:srgbClr val="FF0000"/>
                          </a:solidFill>
                          <a:latin typeface="Cambria Math" panose="02040503050406030204" pitchFamily="18" charset="0"/>
                          <a:ea typeface="Cambria Math" panose="02040503050406030204" pitchFamily="18" charset="0"/>
                        </a:rPr>
                        <m:t>=−2.50×</m:t>
                      </m:r>
                      <m:sSup>
                        <m:sSupPr>
                          <m:ctrlPr>
                            <a:rPr lang="en-GB" b="0" i="1" smtClean="0">
                              <a:solidFill>
                                <a:srgbClr val="FF0000"/>
                              </a:solidFill>
                              <a:latin typeface="Cambria Math" panose="02040503050406030204" pitchFamily="18" charset="0"/>
                              <a:ea typeface="Cambria Math" panose="02040503050406030204" pitchFamily="18" charset="0"/>
                            </a:rPr>
                          </m:ctrlPr>
                        </m:sSupPr>
                        <m:e>
                          <m:r>
                            <a:rPr lang="en-GB" b="0" i="1" smtClean="0">
                              <a:solidFill>
                                <a:srgbClr val="FF0000"/>
                              </a:solidFill>
                              <a:latin typeface="Cambria Math" panose="02040503050406030204" pitchFamily="18" charset="0"/>
                              <a:ea typeface="Cambria Math" panose="02040503050406030204" pitchFamily="18" charset="0"/>
                            </a:rPr>
                            <m:t>10</m:t>
                          </m:r>
                        </m:e>
                        <m:sup>
                          <m:r>
                            <a:rPr lang="en-GB" b="0" i="1" smtClean="0">
                              <a:solidFill>
                                <a:srgbClr val="FF0000"/>
                              </a:solidFill>
                              <a:latin typeface="Cambria Math" panose="02040503050406030204" pitchFamily="18" charset="0"/>
                              <a:ea typeface="Cambria Math" panose="02040503050406030204" pitchFamily="18" charset="0"/>
                            </a:rPr>
                            <m:t>3</m:t>
                          </m:r>
                        </m:sup>
                      </m:sSup>
                    </m:oMath>
                  </m:oMathPara>
                </a14:m>
                <a:endParaRPr lang="en-GB" b="0" dirty="0">
                  <a:ea typeface="Cambria Math" panose="02040503050406030204" pitchFamily="18" charset="0"/>
                </a:endParaRPr>
              </a:p>
              <a:p>
                <a:endParaRPr lang="en-GB" b="0" dirty="0">
                  <a:ea typeface="Cambria Math" panose="02040503050406030204" pitchFamily="18" charset="0"/>
                </a:endParaRPr>
              </a:p>
              <a:p>
                <a:endParaRPr lang="en-US"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2836077"/>
                <a:ext cx="3444844" cy="4021735"/>
              </a:xfrm>
              <a:blipFill>
                <a:blip r:embed="rId2"/>
                <a:stretch>
                  <a:fillRect t="-5758"/>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 name="Content Placeholder 2">
                <a:extLst>
                  <a:ext uri="{FF2B5EF4-FFF2-40B4-BE49-F238E27FC236}">
                    <a16:creationId xmlns:a16="http://schemas.microsoft.com/office/drawing/2014/main" id="{9BA77E2D-0041-4680-AE2D-63014616D83F}"/>
                  </a:ext>
                </a:extLst>
              </p:cNvPr>
              <p:cNvSpPr txBox="1">
                <a:spLocks/>
              </p:cNvSpPr>
              <p:nvPr/>
            </p:nvSpPr>
            <p:spPr bwMode="auto">
              <a:xfrm>
                <a:off x="4819462" y="2836265"/>
                <a:ext cx="3444844" cy="402173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14:m>
                  <m:oMathPara xmlns:m="http://schemas.openxmlformats.org/officeDocument/2006/math">
                    <m:oMathParaPr>
                      <m:jc m:val="centerGroup"/>
                    </m:oMathParaPr>
                    <m:oMath xmlns:m="http://schemas.openxmlformats.org/officeDocument/2006/math">
                      <m:f>
                        <m:fPr>
                          <m:ctrlPr>
                            <a:rPr lang="ar-AE" i="1" kern="0" smtClean="0">
                              <a:latin typeface="Cambria Math" panose="02040503050406030204" pitchFamily="18" charset="0"/>
                            </a:rPr>
                          </m:ctrlPr>
                        </m:fPr>
                        <m:num>
                          <m:r>
                            <a:rPr lang="ar-AE" i="1" kern="0" smtClean="0">
                              <a:latin typeface="Cambria Math" panose="02040503050406030204" pitchFamily="18" charset="0"/>
                            </a:rPr>
                            <m:t>1</m:t>
                          </m:r>
                          <m:r>
                            <a:rPr lang="en-GB" b="0" i="1" kern="0" smtClean="0">
                              <a:latin typeface="Cambria Math" panose="02040503050406030204" pitchFamily="18" charset="0"/>
                            </a:rPr>
                            <m:t>.</m:t>
                          </m:r>
                          <m:r>
                            <a:rPr lang="en-GB" b="0" i="1" kern="0" smtClean="0">
                              <a:latin typeface="Cambria Math" panose="02040503050406030204" pitchFamily="18" charset="0"/>
                            </a:rPr>
                            <m:t>7</m:t>
                          </m:r>
                        </m:num>
                        <m:den>
                          <m:r>
                            <a:rPr lang="ar-AE" i="1" kern="0" smtClean="0">
                              <a:latin typeface="Cambria Math" panose="02040503050406030204" pitchFamily="18" charset="0"/>
                            </a:rPr>
                            <m:t>8</m:t>
                          </m:r>
                          <m:r>
                            <a:rPr lang="ar-AE" i="1" kern="0" smtClean="0">
                              <a:latin typeface="Cambria Math" panose="02040503050406030204" pitchFamily="18" charset="0"/>
                              <a:ea typeface="Cambria Math" panose="02040503050406030204" pitchFamily="18" charset="0"/>
                            </a:rPr>
                            <m:t>×</m:t>
                          </m:r>
                          <m:sSup>
                            <m:sSupPr>
                              <m:ctrlPr>
                                <a:rPr lang="ar-AE" i="1" kern="0" smtClean="0">
                                  <a:latin typeface="Cambria Math" panose="02040503050406030204" pitchFamily="18" charset="0"/>
                                  <a:ea typeface="Cambria Math" panose="02040503050406030204" pitchFamily="18" charset="0"/>
                                </a:rPr>
                              </m:ctrlPr>
                            </m:sSupPr>
                            <m:e>
                              <m:r>
                                <a:rPr lang="ar-AE" i="1" kern="0" smtClean="0">
                                  <a:latin typeface="Cambria Math" panose="02040503050406030204" pitchFamily="18" charset="0"/>
                                  <a:ea typeface="Cambria Math" panose="02040503050406030204" pitchFamily="18" charset="0"/>
                                </a:rPr>
                                <m:t>10</m:t>
                              </m:r>
                            </m:e>
                            <m:sup>
                              <m:r>
                                <a:rPr lang="ar-AE" i="1" kern="0" smtClean="0">
                                  <a:latin typeface="Cambria Math" panose="02040503050406030204" pitchFamily="18" charset="0"/>
                                  <a:ea typeface="Cambria Math" panose="02040503050406030204" pitchFamily="18" charset="0"/>
                                </a:rPr>
                                <m:t>2</m:t>
                              </m:r>
                            </m:sup>
                          </m:sSup>
                        </m:den>
                      </m:f>
                      <m:r>
                        <a:rPr lang="en-GB" b="0" i="1" kern="0" smtClean="0">
                          <a:latin typeface="Cambria Math" panose="02040503050406030204" pitchFamily="18" charset="0"/>
                        </a:rPr>
                        <m:t>+</m:t>
                      </m:r>
                      <m:sSup>
                        <m:sSupPr>
                          <m:ctrlPr>
                            <a:rPr lang="en-GB" b="0" i="1" kern="0" smtClean="0">
                              <a:latin typeface="Cambria Math" panose="02040503050406030204" pitchFamily="18" charset="0"/>
                              <a:ea typeface="Cambria Math" panose="02040503050406030204" pitchFamily="18" charset="0"/>
                            </a:rPr>
                          </m:ctrlPr>
                        </m:sSupPr>
                        <m:e>
                          <m:d>
                            <m:dPr>
                              <m:ctrlPr>
                                <a:rPr lang="ar-AE" i="1" kern="0" smtClean="0">
                                  <a:latin typeface="Cambria Math" panose="02040503050406030204" pitchFamily="18" charset="0"/>
                                </a:rPr>
                              </m:ctrlPr>
                            </m:dPr>
                            <m:e>
                              <m:r>
                                <a:rPr lang="ar-AE" i="1" kern="0" smtClean="0">
                                  <a:latin typeface="Cambria Math" panose="02040503050406030204" pitchFamily="18" charset="0"/>
                                </a:rPr>
                                <m:t>25</m:t>
                              </m:r>
                              <m:r>
                                <a:rPr lang="ar-AE" i="1" kern="0" smtClean="0">
                                  <a:latin typeface="Cambria Math" panose="02040503050406030204" pitchFamily="18" charset="0"/>
                                  <a:ea typeface="Cambria Math" panose="02040503050406030204" pitchFamily="18" charset="0"/>
                                </a:rPr>
                                <m:t>×</m:t>
                              </m:r>
                              <m:sSup>
                                <m:sSupPr>
                                  <m:ctrlPr>
                                    <a:rPr lang="ar-AE" i="1" kern="0" smtClean="0">
                                      <a:latin typeface="Cambria Math" panose="02040503050406030204" pitchFamily="18" charset="0"/>
                                      <a:ea typeface="Cambria Math" panose="02040503050406030204" pitchFamily="18" charset="0"/>
                                    </a:rPr>
                                  </m:ctrlPr>
                                </m:sSupPr>
                                <m:e>
                                  <m:r>
                                    <a:rPr lang="ar-AE" i="1" kern="0" smtClean="0">
                                      <a:latin typeface="Cambria Math" panose="02040503050406030204" pitchFamily="18" charset="0"/>
                                      <a:ea typeface="Cambria Math" panose="02040503050406030204" pitchFamily="18" charset="0"/>
                                    </a:rPr>
                                    <m:t>10</m:t>
                                  </m:r>
                                </m:e>
                                <m:sup>
                                  <m:r>
                                    <a:rPr lang="en-GB" b="0" i="1" kern="0" smtClean="0">
                                      <a:latin typeface="Cambria Math" panose="02040503050406030204" pitchFamily="18" charset="0"/>
                                      <a:ea typeface="Cambria Math" panose="02040503050406030204" pitchFamily="18" charset="0"/>
                                    </a:rPr>
                                    <m:t>2</m:t>
                                  </m:r>
                                </m:sup>
                              </m:sSup>
                            </m:e>
                          </m:d>
                        </m:e>
                        <m:sup>
                          <m:r>
                            <a:rPr lang="en-GB" b="0" i="0" kern="0" smtClean="0">
                              <a:latin typeface="Cambria Math" panose="02040503050406030204" pitchFamily="18" charset="0"/>
                              <a:ea typeface="Cambria Math" panose="02040503050406030204" pitchFamily="18" charset="0"/>
                            </a:rPr>
                            <m:t>2</m:t>
                          </m:r>
                        </m:sup>
                      </m:sSup>
                    </m:oMath>
                  </m:oMathPara>
                </a14:m>
                <a:endParaRPr lang="ar-AE" kern="0" dirty="0">
                  <a:ea typeface="Cambria Math" panose="02040503050406030204" pitchFamily="18" charset="0"/>
                </a:endParaRPr>
              </a:p>
              <a:p>
                <a:endParaRPr lang="ar-AE" kern="0" dirty="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ar-AE" i="1" kern="0" smtClean="0">
                          <a:latin typeface="Cambria Math" panose="02040503050406030204" pitchFamily="18" charset="0"/>
                          <a:ea typeface="Cambria Math" panose="02040503050406030204" pitchFamily="18" charset="0"/>
                        </a:rPr>
                        <m:t>=</m:t>
                      </m:r>
                      <m:r>
                        <a:rPr lang="en-GB" b="0" i="1" kern="0" smtClean="0">
                          <a:latin typeface="Cambria Math" panose="02040503050406030204" pitchFamily="18" charset="0"/>
                          <a:ea typeface="Cambria Math" panose="02040503050406030204" pitchFamily="18" charset="0"/>
                        </a:rPr>
                        <m:t>6250000</m:t>
                      </m:r>
                      <m:r>
                        <a:rPr lang="en-GB" b="0" i="1" kern="0" smtClean="0">
                          <a:latin typeface="Cambria Math" panose="02040503050406030204" pitchFamily="18" charset="0"/>
                          <a:ea typeface="Cambria Math" panose="02040503050406030204" pitchFamily="18" charset="0"/>
                        </a:rPr>
                        <m:t>.</m:t>
                      </m:r>
                      <m:r>
                        <a:rPr lang="en-GB" b="0" i="1" kern="0" smtClean="0">
                          <a:latin typeface="Cambria Math" panose="02040503050406030204" pitchFamily="18" charset="0"/>
                          <a:ea typeface="Cambria Math" panose="02040503050406030204" pitchFamily="18" charset="0"/>
                        </a:rPr>
                        <m:t>021</m:t>
                      </m:r>
                      <m:r>
                        <a:rPr lang="en-GB" b="0" i="1" kern="0" smtClean="0">
                          <a:latin typeface="Cambria Math" panose="02040503050406030204" pitchFamily="18" charset="0"/>
                          <a:ea typeface="Cambria Math" panose="02040503050406030204" pitchFamily="18" charset="0"/>
                        </a:rPr>
                        <m:t> …</m:t>
                      </m:r>
                    </m:oMath>
                  </m:oMathPara>
                </a14:m>
                <a:endParaRPr lang="en-GB" b="0" kern="0" dirty="0">
                  <a:ea typeface="Cambria Math" panose="02040503050406030204" pitchFamily="18" charset="0"/>
                </a:endParaRPr>
              </a:p>
              <a:p>
                <a:endParaRPr lang="ar-AE" kern="0" dirty="0">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ar-AE" i="1" kern="0" smtClean="0">
                          <a:solidFill>
                            <a:srgbClr val="FF0000"/>
                          </a:solidFill>
                          <a:latin typeface="Cambria Math" panose="02040503050406030204" pitchFamily="18" charset="0"/>
                          <a:ea typeface="Cambria Math" panose="02040503050406030204" pitchFamily="18" charset="0"/>
                        </a:rPr>
                        <m:t>=</m:t>
                      </m:r>
                      <m:r>
                        <a:rPr lang="en-GB" b="0" i="1" kern="0" smtClean="0">
                          <a:solidFill>
                            <a:srgbClr val="FF0000"/>
                          </a:solidFill>
                          <a:latin typeface="Cambria Math" panose="02040503050406030204" pitchFamily="18" charset="0"/>
                          <a:ea typeface="Cambria Math" panose="02040503050406030204" pitchFamily="18" charset="0"/>
                        </a:rPr>
                        <m:t>6</m:t>
                      </m:r>
                      <m:r>
                        <a:rPr lang="en-GB" b="0" i="1" kern="0" smtClean="0">
                          <a:solidFill>
                            <a:srgbClr val="FF0000"/>
                          </a:solidFill>
                          <a:latin typeface="Cambria Math" panose="02040503050406030204" pitchFamily="18" charset="0"/>
                          <a:ea typeface="Cambria Math" panose="02040503050406030204" pitchFamily="18" charset="0"/>
                        </a:rPr>
                        <m:t>.</m:t>
                      </m:r>
                      <m:r>
                        <a:rPr lang="en-GB" b="0" i="1" kern="0" smtClean="0">
                          <a:solidFill>
                            <a:srgbClr val="FF0000"/>
                          </a:solidFill>
                          <a:latin typeface="Cambria Math" panose="02040503050406030204" pitchFamily="18" charset="0"/>
                          <a:ea typeface="Cambria Math" panose="02040503050406030204" pitchFamily="18" charset="0"/>
                        </a:rPr>
                        <m:t>25</m:t>
                      </m:r>
                      <m:r>
                        <a:rPr lang="en-GB" b="0" i="1" kern="0" smtClean="0">
                          <a:solidFill>
                            <a:srgbClr val="FF0000"/>
                          </a:solidFill>
                          <a:latin typeface="Cambria Math" panose="02040503050406030204" pitchFamily="18" charset="0"/>
                          <a:ea typeface="Cambria Math" panose="02040503050406030204" pitchFamily="18" charset="0"/>
                        </a:rPr>
                        <m:t>×</m:t>
                      </m:r>
                      <m:sSup>
                        <m:sSupPr>
                          <m:ctrlPr>
                            <a:rPr lang="en-GB" b="0" i="1" kern="0" smtClean="0">
                              <a:solidFill>
                                <a:srgbClr val="FF0000"/>
                              </a:solidFill>
                              <a:latin typeface="Cambria Math" panose="02040503050406030204" pitchFamily="18" charset="0"/>
                              <a:ea typeface="Cambria Math" panose="02040503050406030204" pitchFamily="18" charset="0"/>
                            </a:rPr>
                          </m:ctrlPr>
                        </m:sSupPr>
                        <m:e>
                          <m:r>
                            <a:rPr lang="en-GB" b="0" i="1" kern="0" smtClean="0">
                              <a:solidFill>
                                <a:srgbClr val="FF0000"/>
                              </a:solidFill>
                              <a:latin typeface="Cambria Math" panose="02040503050406030204" pitchFamily="18" charset="0"/>
                              <a:ea typeface="Cambria Math" panose="02040503050406030204" pitchFamily="18" charset="0"/>
                            </a:rPr>
                            <m:t>10</m:t>
                          </m:r>
                        </m:e>
                        <m:sup>
                          <m:r>
                            <a:rPr lang="en-GB" b="0" i="1" kern="0" smtClean="0">
                              <a:solidFill>
                                <a:srgbClr val="FF0000"/>
                              </a:solidFill>
                              <a:latin typeface="Cambria Math" panose="02040503050406030204" pitchFamily="18" charset="0"/>
                              <a:ea typeface="Cambria Math" panose="02040503050406030204" pitchFamily="18" charset="0"/>
                            </a:rPr>
                            <m:t>6</m:t>
                          </m:r>
                        </m:sup>
                      </m:sSup>
                    </m:oMath>
                  </m:oMathPara>
                </a14:m>
                <a:endParaRPr lang="ar-AE" kern="0" dirty="0">
                  <a:ea typeface="Cambria Math" panose="02040503050406030204" pitchFamily="18" charset="0"/>
                </a:endParaRPr>
              </a:p>
              <a:p>
                <a:endParaRPr lang="ar-AE" kern="0" dirty="0">
                  <a:ea typeface="Cambria Math" panose="02040503050406030204" pitchFamily="18" charset="0"/>
                </a:endParaRPr>
              </a:p>
              <a:p>
                <a:endParaRPr lang="ar-AE" kern="0" dirty="0"/>
              </a:p>
              <a:p>
                <a:endParaRPr lang="ar-AE" kern="0" dirty="0"/>
              </a:p>
            </p:txBody>
          </p:sp>
        </mc:Choice>
        <mc:Fallback xmlns="">
          <p:sp>
            <p:nvSpPr>
              <p:cNvPr id="4" name="Content Placeholder 2">
                <a:extLst>
                  <a:ext uri="{FF2B5EF4-FFF2-40B4-BE49-F238E27FC236}">
                    <a16:creationId xmlns:a16="http://schemas.microsoft.com/office/drawing/2014/main" id="{9BA77E2D-0041-4680-AE2D-63014616D83F}"/>
                  </a:ext>
                </a:extLst>
              </p:cNvPr>
              <p:cNvSpPr txBox="1">
                <a:spLocks noRot="1" noChangeAspect="1" noMove="1" noResize="1" noEditPoints="1" noAdjustHandles="1" noChangeArrowheads="1" noChangeShapeType="1" noTextEdit="1"/>
              </p:cNvSpPr>
              <p:nvPr/>
            </p:nvSpPr>
            <p:spPr bwMode="auto">
              <a:xfrm>
                <a:off x="4819462" y="2836265"/>
                <a:ext cx="3444844" cy="4021735"/>
              </a:xfrm>
              <a:prstGeom prst="rect">
                <a:avLst/>
              </a:prstGeom>
              <a:blipFill>
                <a:blip r:embed="rId3"/>
                <a:stretch>
                  <a:fillRect l="-4602" t="-5152" b="-2424"/>
                </a:stretch>
              </a:blipFill>
              <a:ln w="9525">
                <a:noFill/>
                <a:miter lim="800000"/>
                <a:headEnd/>
                <a:tailEnd/>
              </a:ln>
            </p:spPr>
            <p:txBody>
              <a:bodyPr/>
              <a:lstStyle/>
              <a:p>
                <a:r>
                  <a:rPr lang="en-GB">
                    <a:noFill/>
                  </a:rPr>
                  <a:t> </a:t>
                </a:r>
              </a:p>
            </p:txBody>
          </p:sp>
        </mc:Fallback>
      </mc:AlternateContent>
      <p:sp>
        <p:nvSpPr>
          <p:cNvPr id="5" name="TextBox 4">
            <a:extLst>
              <a:ext uri="{FF2B5EF4-FFF2-40B4-BE49-F238E27FC236}">
                <a16:creationId xmlns:a16="http://schemas.microsoft.com/office/drawing/2014/main" id="{CAE50CE0-A276-C7A5-8A3C-9CD383DA5906}"/>
              </a:ext>
            </a:extLst>
          </p:cNvPr>
          <p:cNvSpPr txBox="1"/>
          <p:nvPr/>
        </p:nvSpPr>
        <p:spPr>
          <a:xfrm>
            <a:off x="374307" y="977001"/>
            <a:ext cx="2751074" cy="461665"/>
          </a:xfrm>
          <a:prstGeom prst="rect">
            <a:avLst/>
          </a:prstGeom>
          <a:noFill/>
        </p:spPr>
        <p:txBody>
          <a:bodyPr wrap="none" rtlCol="0">
            <a:spAutoFit/>
          </a:bodyPr>
          <a:lstStyle/>
          <a:p>
            <a:r>
              <a:rPr lang="en-US" sz="2400" b="1" dirty="0">
                <a:solidFill>
                  <a:srgbClr val="0077E3"/>
                </a:solidFill>
              </a:rPr>
              <a:t>Further examples</a:t>
            </a:r>
            <a:endParaRPr lang="en-GB" sz="2400" b="1" dirty="0">
              <a:solidFill>
                <a:srgbClr val="0077E3"/>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 calcmode="lin" valueType="num">
                                      <p:cBhvr additive="base">
                                        <p:cTn id="2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2" end="2"/>
                                            </p:txEl>
                                          </p:spTgt>
                                        </p:tgtEl>
                                        <p:attrNameLst>
                                          <p:attrName>style.visibility</p:attrName>
                                        </p:attrNameLst>
                                      </p:cBhvr>
                                      <p:to>
                                        <p:strVal val="visible"/>
                                      </p:to>
                                    </p:set>
                                    <p:anim calcmode="lin" valueType="num">
                                      <p:cBhvr additive="base">
                                        <p:cTn id="31"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xEl>
                                              <p:pRg st="4" end="4"/>
                                            </p:txEl>
                                          </p:spTgt>
                                        </p:tgtEl>
                                        <p:attrNameLst>
                                          <p:attrName>style.visibility</p:attrName>
                                        </p:attrNameLst>
                                      </p:cBhvr>
                                      <p:to>
                                        <p:strVal val="visible"/>
                                      </p:to>
                                    </p:set>
                                    <p:anim calcmode="lin" valueType="num">
                                      <p:cBhvr additive="base">
                                        <p:cTn id="37"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2F70C260-C4B4-872A-81E8-F7E8D89AFFE1}"/>
              </a:ext>
            </a:extLst>
          </p:cNvPr>
          <p:cNvSpPr txBox="1"/>
          <p:nvPr/>
        </p:nvSpPr>
        <p:spPr>
          <a:xfrm>
            <a:off x="2182801" y="600096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Basic arithmetic operations </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There are 4 operations. </a:t>
            </a:r>
            <a:endParaRPr dirty="0">
              <a:ea typeface="ＭＳ Ｐゴシック" pitchFamily="-105" charset="-128"/>
              <a:cs typeface="ＭＳ Ｐゴシック" pitchFamily="-105" charset="-128"/>
            </a:endParaRPr>
          </a:p>
          <a:p>
            <a:pPr lvl="1"/>
            <a:r>
              <a:rPr lang="en-US" dirty="0"/>
              <a:t>Addition </a:t>
            </a:r>
          </a:p>
          <a:p>
            <a:pPr lvl="1"/>
            <a:r>
              <a:rPr lang="en-US" dirty="0"/>
              <a:t>Subtraction </a:t>
            </a:r>
          </a:p>
          <a:p>
            <a:pPr lvl="1"/>
            <a:r>
              <a:rPr lang="en-US" dirty="0"/>
              <a:t>Multiplication </a:t>
            </a:r>
          </a:p>
          <a:p>
            <a:pPr lvl="1"/>
            <a:r>
              <a:rPr lang="en-US" dirty="0"/>
              <a:t>Division</a:t>
            </a:r>
          </a:p>
          <a:p>
            <a:pPr lvl="1"/>
            <a:endParaRPr lang="en-US" dirty="0"/>
          </a:p>
          <a:p>
            <a:pPr marL="0" lvl="1" indent="0">
              <a:buNone/>
            </a:pPr>
            <a:r>
              <a:rPr lang="en-US" dirty="0"/>
              <a:t>The order in which they are applied to a complex calculation is called BIDMAS. </a:t>
            </a:r>
          </a:p>
          <a:p>
            <a:pPr marL="0" lvl="1" indent="0" algn="ctr">
              <a:buNone/>
            </a:pPr>
            <a:r>
              <a:rPr lang="en-US" dirty="0">
                <a:solidFill>
                  <a:srgbClr val="0077E3"/>
                </a:solidFill>
              </a:rPr>
              <a:t>B</a:t>
            </a:r>
            <a:r>
              <a:rPr lang="en-US" dirty="0"/>
              <a:t>rackets , </a:t>
            </a:r>
            <a:r>
              <a:rPr lang="en-US" dirty="0">
                <a:solidFill>
                  <a:srgbClr val="0077E3"/>
                </a:solidFill>
              </a:rPr>
              <a:t>I</a:t>
            </a:r>
            <a:r>
              <a:rPr lang="en-US" dirty="0"/>
              <a:t>ndices , </a:t>
            </a:r>
            <a:r>
              <a:rPr lang="en-US" dirty="0">
                <a:solidFill>
                  <a:srgbClr val="0077E3"/>
                </a:solidFill>
              </a:rPr>
              <a:t>D</a:t>
            </a:r>
            <a:r>
              <a:rPr lang="en-US" dirty="0"/>
              <a:t>ivision , </a:t>
            </a:r>
            <a:r>
              <a:rPr lang="en-US" dirty="0">
                <a:solidFill>
                  <a:srgbClr val="0077E3"/>
                </a:solidFill>
              </a:rPr>
              <a:t>M</a:t>
            </a:r>
            <a:r>
              <a:rPr lang="en-US" dirty="0"/>
              <a:t>ultiplication , </a:t>
            </a:r>
            <a:r>
              <a:rPr lang="en-US" dirty="0">
                <a:solidFill>
                  <a:srgbClr val="0077E3"/>
                </a:solidFill>
              </a:rPr>
              <a:t>A</a:t>
            </a:r>
            <a:r>
              <a:rPr lang="en-US" dirty="0"/>
              <a:t>ddition , </a:t>
            </a:r>
            <a:r>
              <a:rPr lang="en-US" dirty="0">
                <a:solidFill>
                  <a:srgbClr val="0077E3"/>
                </a:solidFill>
              </a:rPr>
              <a:t>S</a:t>
            </a:r>
            <a:r>
              <a:rPr lang="en-US" dirty="0"/>
              <a:t>ubtraction. </a:t>
            </a:r>
          </a:p>
        </p:txBody>
      </p:sp>
      <mc:AlternateContent xmlns:mc="http://schemas.openxmlformats.org/markup-compatibility/2006">
        <mc:Choice xmlns:am3d="http://schemas.microsoft.com/office/drawing/2017/model3d" Requires="am3d">
          <p:graphicFrame>
            <p:nvGraphicFramePr>
              <p:cNvPr id="3" name="3D Model 2" descr="Plus sign">
                <a:extLst>
                  <a:ext uri="{FF2B5EF4-FFF2-40B4-BE49-F238E27FC236}">
                    <a16:creationId xmlns:a16="http://schemas.microsoft.com/office/drawing/2014/main" id="{E758C3C2-698F-4A60-A3BE-333F00833F68}"/>
                  </a:ext>
                </a:extLst>
              </p:cNvPr>
              <p:cNvGraphicFramePr/>
              <p:nvPr>
                <p:extLst>
                  <p:ext uri="{D42A27DB-BD31-4B8C-83A1-F6EECF244321}">
                    <p14:modId xmlns:p14="http://schemas.microsoft.com/office/powerpoint/2010/main" val="255094147"/>
                  </p:ext>
                </p:extLst>
              </p:nvPr>
            </p:nvGraphicFramePr>
            <p:xfrm>
              <a:off x="5734898" y="1580892"/>
              <a:ext cx="1073307" cy="981600"/>
            </p:xfrm>
            <a:graphic>
              <a:graphicData uri="http://schemas.microsoft.com/office/drawing/2017/model3d">
                <am3d:model3d r:embed="rId2">
                  <am3d:spPr>
                    <a:xfrm>
                      <a:off x="0" y="0"/>
                      <a:ext cx="1073307" cy="981600"/>
                    </a:xfrm>
                    <a:prstGeom prst="rect">
                      <a:avLst/>
                    </a:prstGeom>
                  </am3d:spPr>
                  <am3d:camera>
                    <am3d:pos x="0" y="0" z="66594550"/>
                    <am3d:up dx="0" dy="36000000" dz="0"/>
                    <am3d:lookAt x="0" y="0" z="0"/>
                    <am3d:perspective fov="2700000"/>
                  </am3d:camera>
                  <am3d:trans>
                    <am3d:meterPerModelUnit n="3021293" d="1000000"/>
                    <am3d:preTrans dx="39466" dy="-17999980" dz="144"/>
                    <am3d:scale>
                      <am3d:sx n="1000000" d="1000000"/>
                      <am3d:sy n="1000000" d="1000000"/>
                      <am3d:sz n="1000000" d="1000000"/>
                    </am3d:scale>
                    <am3d:rot/>
                    <am3d:postTrans dx="0" dy="0" dz="0"/>
                  </am3d:trans>
                  <am3d:raster rName="Office3DRenderer" rVer="16.0.8326">
                    <am3d:blip r:embed="rId3"/>
                  </am3d:raster>
                  <am3d:objViewport viewportSz="1476911"/>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3" name="3D Model 2" descr="Plus sign">
                <a:extLst>
                  <a:ext uri="{FF2B5EF4-FFF2-40B4-BE49-F238E27FC236}">
                    <a16:creationId xmlns:a16="http://schemas.microsoft.com/office/drawing/2014/main" id="{E758C3C2-698F-4A60-A3BE-333F00833F68}"/>
                  </a:ext>
                </a:extLst>
              </p:cNvPr>
              <p:cNvPicPr>
                <a:picLocks noGrp="1" noRot="1" noChangeAspect="1" noMove="1" noResize="1" noEditPoints="1" noAdjustHandles="1" noChangeArrowheads="1" noChangeShapeType="1" noCrop="1"/>
              </p:cNvPicPr>
              <p:nvPr/>
            </p:nvPicPr>
            <p:blipFill>
              <a:blip r:embed="rId3"/>
              <a:stretch>
                <a:fillRect/>
              </a:stretch>
            </p:blipFill>
            <p:spPr>
              <a:xfrm>
                <a:off x="5734898" y="1580892"/>
                <a:ext cx="1073307" cy="981600"/>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4" name="3D Model 3" descr="Minus sign">
                <a:extLst>
                  <a:ext uri="{FF2B5EF4-FFF2-40B4-BE49-F238E27FC236}">
                    <a16:creationId xmlns:a16="http://schemas.microsoft.com/office/drawing/2014/main" id="{663F990E-0776-454B-8EEE-59BB60FFE2BB}"/>
                  </a:ext>
                </a:extLst>
              </p:cNvPr>
              <p:cNvGraphicFramePr/>
              <p:nvPr>
                <p:extLst>
                  <p:ext uri="{D42A27DB-BD31-4B8C-83A1-F6EECF244321}">
                    <p14:modId xmlns:p14="http://schemas.microsoft.com/office/powerpoint/2010/main" val="1530072302"/>
                  </p:ext>
                </p:extLst>
              </p:nvPr>
            </p:nvGraphicFramePr>
            <p:xfrm>
              <a:off x="6891875" y="1258485"/>
              <a:ext cx="1042588" cy="253515"/>
            </p:xfrm>
            <a:graphic>
              <a:graphicData uri="http://schemas.microsoft.com/office/drawing/2017/model3d">
                <am3d:model3d r:embed="rId4">
                  <am3d:spPr>
                    <a:xfrm>
                      <a:off x="0" y="0"/>
                      <a:ext cx="1042588" cy="253515"/>
                    </a:xfrm>
                    <a:prstGeom prst="rect">
                      <a:avLst/>
                    </a:prstGeom>
                  </am3d:spPr>
                  <am3d:camera>
                    <am3d:pos x="0" y="0" z="49021875"/>
                    <am3d:up dx="0" dy="36000000" dz="0"/>
                    <am3d:lookAt x="0" y="0" z="0"/>
                    <am3d:perspective fov="2700000"/>
                  </am3d:camera>
                  <am3d:trans>
                    <am3d:meterPerModelUnit n="4685389" d="1000000"/>
                    <am3d:preTrans dx="-2441" dy="-23614363" dz="0"/>
                    <am3d:scale>
                      <am3d:sx n="1000000" d="1000000"/>
                      <am3d:sy n="1000000" d="1000000"/>
                      <am3d:sz n="1000000" d="1000000"/>
                    </am3d:scale>
                    <am3d:rot/>
                    <am3d:postTrans dx="0" dy="0" dz="0"/>
                  </am3d:trans>
                  <am3d:raster rName="Office3DRenderer" rVer="16.0.8326">
                    <am3d:blip r:embed="rId5"/>
                  </am3d:raster>
                  <am3d:objViewport viewportSz="100087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4" name="3D Model 3" descr="Minus sign">
                <a:extLst>
                  <a:ext uri="{FF2B5EF4-FFF2-40B4-BE49-F238E27FC236}">
                    <a16:creationId xmlns:a16="http://schemas.microsoft.com/office/drawing/2014/main" id="{663F990E-0776-454B-8EEE-59BB60FFE2BB}"/>
                  </a:ext>
                </a:extLst>
              </p:cNvPr>
              <p:cNvPicPr>
                <a:picLocks noGrp="1" noRot="1" noChangeAspect="1" noMove="1" noResize="1" noEditPoints="1" noAdjustHandles="1" noChangeArrowheads="1" noChangeShapeType="1" noCrop="1"/>
              </p:cNvPicPr>
              <p:nvPr/>
            </p:nvPicPr>
            <p:blipFill>
              <a:blip r:embed="rId5"/>
              <a:stretch>
                <a:fillRect/>
              </a:stretch>
            </p:blipFill>
            <p:spPr>
              <a:xfrm>
                <a:off x="6891875" y="1258485"/>
                <a:ext cx="1042588" cy="253515"/>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5" name="3D Model 4" descr="Division sign">
                <a:extLst>
                  <a:ext uri="{FF2B5EF4-FFF2-40B4-BE49-F238E27FC236}">
                    <a16:creationId xmlns:a16="http://schemas.microsoft.com/office/drawing/2014/main" id="{2057B125-3602-4518-B88D-67CE428019B8}"/>
                  </a:ext>
                </a:extLst>
              </p:cNvPr>
              <p:cNvGraphicFramePr/>
              <p:nvPr>
                <p:extLst>
                  <p:ext uri="{D42A27DB-BD31-4B8C-83A1-F6EECF244321}">
                    <p14:modId xmlns:p14="http://schemas.microsoft.com/office/powerpoint/2010/main" val="2455482932"/>
                  </p:ext>
                </p:extLst>
              </p:nvPr>
            </p:nvGraphicFramePr>
            <p:xfrm rot="906613">
              <a:off x="6703672" y="2298913"/>
              <a:ext cx="1207118" cy="1163031"/>
            </p:xfrm>
            <a:graphic>
              <a:graphicData uri="http://schemas.microsoft.com/office/drawing/2017/model3d">
                <am3d:model3d r:embed="rId6">
                  <am3d:spPr>
                    <a:xfrm rot="906613">
                      <a:off x="0" y="0"/>
                      <a:ext cx="1207118" cy="1163031"/>
                    </a:xfrm>
                    <a:prstGeom prst="rect">
                      <a:avLst/>
                    </a:prstGeom>
                  </am3d:spPr>
                  <am3d:camera>
                    <am3d:pos x="0" y="0" z="60551546"/>
                    <am3d:up dx="0" dy="36000000" dz="0"/>
                    <am3d:lookAt x="0" y="0" z="0"/>
                    <am3d:perspective fov="2700000"/>
                  </am3d:camera>
                  <am3d:trans>
                    <am3d:meterPerModelUnit n="3778327" d="1000000"/>
                    <am3d:preTrans dx="-1215" dy="-19015647" dz="0"/>
                    <am3d:scale>
                      <am3d:sx n="1000000" d="1000000"/>
                      <am3d:sy n="1000000" d="1000000"/>
                      <am3d:sz n="1000000" d="1000000"/>
                    </am3d:scale>
                    <am3d:rot/>
                    <am3d:postTrans dx="0" dy="0" dz="0"/>
                  </am3d:trans>
                  <am3d:raster rName="Office3DRenderer" rVer="16.0.8326">
                    <am3d:blip r:embed="rId7"/>
                  </am3d:raster>
                  <am3d:objViewport viewportSz="1580497"/>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5" name="3D Model 4" descr="Division sign">
                <a:extLst>
                  <a:ext uri="{FF2B5EF4-FFF2-40B4-BE49-F238E27FC236}">
                    <a16:creationId xmlns:a16="http://schemas.microsoft.com/office/drawing/2014/main" id="{2057B125-3602-4518-B88D-67CE428019B8}"/>
                  </a:ext>
                </a:extLst>
              </p:cNvPr>
              <p:cNvPicPr>
                <a:picLocks noGrp="1" noRot="1" noChangeAspect="1" noMove="1" noResize="1" noEditPoints="1" noAdjustHandles="1" noChangeArrowheads="1" noChangeShapeType="1" noCrop="1"/>
              </p:cNvPicPr>
              <p:nvPr/>
            </p:nvPicPr>
            <p:blipFill>
              <a:blip r:embed="rId7"/>
              <a:stretch>
                <a:fillRect/>
              </a:stretch>
            </p:blipFill>
            <p:spPr>
              <a:xfrm rot="906613">
                <a:off x="6703672" y="2298913"/>
                <a:ext cx="1207118" cy="1163031"/>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6" name="3D Model 5" descr="Multiplication sign">
                <a:extLst>
                  <a:ext uri="{FF2B5EF4-FFF2-40B4-BE49-F238E27FC236}">
                    <a16:creationId xmlns:a16="http://schemas.microsoft.com/office/drawing/2014/main" id="{7195873C-144B-41F5-B277-0079E51BC1CB}"/>
                  </a:ext>
                </a:extLst>
              </p:cNvPr>
              <p:cNvGraphicFramePr/>
              <p:nvPr>
                <p:extLst>
                  <p:ext uri="{D42A27DB-BD31-4B8C-83A1-F6EECF244321}">
                    <p14:modId xmlns:p14="http://schemas.microsoft.com/office/powerpoint/2010/main" val="1780412274"/>
                  </p:ext>
                </p:extLst>
              </p:nvPr>
            </p:nvGraphicFramePr>
            <p:xfrm>
              <a:off x="7934463" y="1734078"/>
              <a:ext cx="930314" cy="855213"/>
            </p:xfrm>
            <a:graphic>
              <a:graphicData uri="http://schemas.microsoft.com/office/drawing/2017/model3d">
                <am3d:model3d r:embed="rId8">
                  <am3d:spPr>
                    <a:xfrm>
                      <a:off x="0" y="0"/>
                      <a:ext cx="930314" cy="855213"/>
                    </a:xfrm>
                    <a:prstGeom prst="rect">
                      <a:avLst/>
                    </a:prstGeom>
                  </am3d:spPr>
                  <am3d:camera>
                    <am3d:pos x="0" y="0" z="66569573"/>
                    <am3d:up dx="0" dy="36000000" dz="0"/>
                    <am3d:lookAt x="0" y="0" z="0"/>
                    <am3d:perspective fov="2700000"/>
                  </am3d:camera>
                  <am3d:trans>
                    <am3d:meterPerModelUnit n="3567641" d="1000000"/>
                    <am3d:preTrans dx="-6" dy="-17961074" dz="1699"/>
                    <am3d:scale>
                      <am3d:sx n="1000000" d="1000000"/>
                      <am3d:sy n="1000000" d="1000000"/>
                      <am3d:sz n="1000000" d="1000000"/>
                    </am3d:scale>
                    <am3d:rot/>
                    <am3d:postTrans dx="0" dy="0" dz="0"/>
                  </am3d:trans>
                  <am3d:raster rName="Office3DRenderer" rVer="16.0.8326">
                    <am3d:blip r:embed="rId9"/>
                  </am3d:raster>
                  <am3d:objViewport viewportSz="128408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Multiplication sign">
                <a:extLst>
                  <a:ext uri="{FF2B5EF4-FFF2-40B4-BE49-F238E27FC236}">
                    <a16:creationId xmlns:a16="http://schemas.microsoft.com/office/drawing/2014/main" id="{7195873C-144B-41F5-B277-0079E51BC1CB}"/>
                  </a:ext>
                </a:extLst>
              </p:cNvPr>
              <p:cNvPicPr>
                <a:picLocks noGrp="1" noRot="1" noChangeAspect="1" noMove="1" noResize="1" noEditPoints="1" noAdjustHandles="1" noChangeArrowheads="1" noChangeShapeType="1" noCrop="1"/>
              </p:cNvPicPr>
              <p:nvPr/>
            </p:nvPicPr>
            <p:blipFill>
              <a:blip r:embed="rId9"/>
              <a:stretch>
                <a:fillRect/>
              </a:stretch>
            </p:blipFill>
            <p:spPr>
              <a:xfrm>
                <a:off x="7934463" y="1734078"/>
                <a:ext cx="930314" cy="855213"/>
              </a:xfrm>
              <a:prstGeom prst="rect">
                <a:avLst/>
              </a:prstGeom>
            </p:spPr>
          </p:pic>
        </mc:Fallback>
      </mc:AlternateContent>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a:t>
            </a:r>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375719" y="1991763"/>
                <a:ext cx="2955956" cy="4128380"/>
              </a:xfrm>
            </p:spPr>
            <p:txBody>
              <a:bodyPr/>
              <a:lstStyle/>
              <a:p>
                <a:pPr/>
                <a14:m>
                  <m:oMathPara xmlns:m="http://schemas.openxmlformats.org/officeDocument/2006/math">
                    <m:oMathParaPr>
                      <m:jc m:val="centerGroup"/>
                    </m:oMathParaPr>
                    <m:oMath xmlns:m="http://schemas.openxmlformats.org/officeDocument/2006/math">
                      <m:f>
                        <m:fPr>
                          <m:ctrlPr>
                            <a:rPr lang="en-GB" b="0" i="1" dirty="0" smtClean="0">
                              <a:latin typeface="Cambria Math" panose="02040503050406030204" pitchFamily="18" charset="0"/>
                              <a:ea typeface="ＭＳ Ｐゴシック" pitchFamily="-105" charset="-128"/>
                              <a:cs typeface="ＭＳ Ｐゴシック" pitchFamily="-105" charset="-128"/>
                            </a:rPr>
                          </m:ctrlPr>
                        </m:fPr>
                        <m:num>
                          <m:sSup>
                            <m:sSupPr>
                              <m:ctrlPr>
                                <a:rPr lang="en-GB" b="0" i="1" dirty="0" smtClean="0">
                                  <a:latin typeface="Cambria Math" panose="02040503050406030204" pitchFamily="18" charset="0"/>
                                  <a:ea typeface="ＭＳ Ｐゴシック" pitchFamily="-105" charset="-128"/>
                                  <a:cs typeface="ＭＳ Ｐゴシック" pitchFamily="-105" charset="-128"/>
                                </a:rPr>
                              </m:ctrlPr>
                            </m:sSupPr>
                            <m:e>
                              <m:d>
                                <m:dPr>
                                  <m:ctrlPr>
                                    <a:rPr lang="en-GB" b="0" i="1" dirty="0" smtClean="0">
                                      <a:latin typeface="Cambria Math" panose="02040503050406030204" pitchFamily="18" charset="0"/>
                                      <a:ea typeface="ＭＳ Ｐゴシック" pitchFamily="-105" charset="-128"/>
                                      <a:cs typeface="ＭＳ Ｐゴシック" pitchFamily="-105" charset="-128"/>
                                    </a:rPr>
                                  </m:ctrlPr>
                                </m:dPr>
                                <m:e>
                                  <m:r>
                                    <a:rPr lang="en-GB" b="0" i="1" dirty="0" smtClean="0">
                                      <a:latin typeface="Cambria Math" panose="02040503050406030204" pitchFamily="18" charset="0"/>
                                      <a:ea typeface="ＭＳ Ｐゴシック" pitchFamily="-105" charset="-128"/>
                                      <a:cs typeface="ＭＳ Ｐゴシック" pitchFamily="-105" charset="-128"/>
                                    </a:rPr>
                                    <m:t>3.78+9.25</m:t>
                                  </m:r>
                                </m:e>
                              </m:d>
                            </m:e>
                            <m:sup>
                              <m:r>
                                <a:rPr lang="en-GB" b="0" i="1" dirty="0" smtClean="0">
                                  <a:latin typeface="Cambria Math" panose="02040503050406030204" pitchFamily="18" charset="0"/>
                                  <a:ea typeface="ＭＳ Ｐゴシック" pitchFamily="-105" charset="-128"/>
                                  <a:cs typeface="ＭＳ Ｐゴシック" pitchFamily="-105" charset="-128"/>
                                </a:rPr>
                                <m:t>2</m:t>
                              </m:r>
                            </m:sup>
                          </m:sSup>
                        </m:num>
                        <m:den>
                          <m:r>
                            <a:rPr lang="en-GB" b="0" i="1" dirty="0" smtClean="0">
                              <a:latin typeface="Cambria Math" panose="02040503050406030204" pitchFamily="18" charset="0"/>
                              <a:ea typeface="ＭＳ Ｐゴシック" pitchFamily="-105" charset="-128"/>
                              <a:cs typeface="ＭＳ Ｐゴシック" pitchFamily="-105" charset="-128"/>
                            </a:rPr>
                            <m:t>15</m:t>
                          </m:r>
                        </m:den>
                      </m:f>
                    </m:oMath>
                  </m:oMathPara>
                </a14:m>
                <a:endParaRPr lang="en-GB" dirty="0">
                  <a:ea typeface="ＭＳ Ｐゴシック" pitchFamily="-105" charset="-128"/>
                  <a:cs typeface="ＭＳ Ｐゴシック" pitchFamily="-105" charset="-128"/>
                </a:endParaRPr>
              </a:p>
              <a:p>
                <a:endParaRPr lang="en-GB" b="0" dirty="0">
                  <a:ea typeface="ＭＳ Ｐゴシック" pitchFamily="-105" charset="-128"/>
                  <a:cs typeface="ＭＳ Ｐゴシック" pitchFamily="-105" charset="-128"/>
                </a:endParaRPr>
              </a:p>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ea typeface="ＭＳ Ｐゴシック" pitchFamily="-105" charset="-128"/>
                              <a:cs typeface="ＭＳ Ｐゴシック" pitchFamily="-105" charset="-128"/>
                            </a:rPr>
                          </m:ctrlPr>
                        </m:fPr>
                        <m:num>
                          <m:sSup>
                            <m:sSupPr>
                              <m:ctrlPr>
                                <a:rPr lang="en-GB" b="0" i="1" smtClean="0">
                                  <a:latin typeface="Cambria Math" panose="02040503050406030204" pitchFamily="18" charset="0"/>
                                  <a:ea typeface="ＭＳ Ｐゴシック" pitchFamily="-105" charset="-128"/>
                                  <a:cs typeface="ＭＳ Ｐゴシック" pitchFamily="-105" charset="-128"/>
                                </a:rPr>
                              </m:ctrlPr>
                            </m:sSupPr>
                            <m:e>
                              <m:d>
                                <m:dPr>
                                  <m:ctrlPr>
                                    <a:rPr lang="en-GB" b="0" i="1" smtClean="0">
                                      <a:latin typeface="Cambria Math" panose="02040503050406030204" pitchFamily="18" charset="0"/>
                                      <a:ea typeface="ＭＳ Ｐゴシック" pitchFamily="-105" charset="-128"/>
                                      <a:cs typeface="ＭＳ Ｐゴシック" pitchFamily="-105" charset="-128"/>
                                    </a:rPr>
                                  </m:ctrlPr>
                                </m:dPr>
                                <m:e>
                                  <m:r>
                                    <a:rPr lang="en-GB" b="0" i="1" smtClean="0">
                                      <a:latin typeface="Cambria Math" panose="02040503050406030204" pitchFamily="18" charset="0"/>
                                      <a:ea typeface="ＭＳ Ｐゴシック" pitchFamily="-105" charset="-128"/>
                                      <a:cs typeface="ＭＳ Ｐゴシック" pitchFamily="-105" charset="-128"/>
                                    </a:rPr>
                                    <m:t>13.03</m:t>
                                  </m:r>
                                </m:e>
                              </m:d>
                            </m:e>
                            <m:sup>
                              <m:r>
                                <a:rPr lang="en-GB" b="0" i="1" smtClean="0">
                                  <a:latin typeface="Cambria Math" panose="02040503050406030204" pitchFamily="18" charset="0"/>
                                  <a:ea typeface="ＭＳ Ｐゴシック" pitchFamily="-105" charset="-128"/>
                                  <a:cs typeface="ＭＳ Ｐゴシック" pitchFamily="-105" charset="-128"/>
                                </a:rPr>
                                <m:t>2</m:t>
                              </m:r>
                            </m:sup>
                          </m:sSup>
                        </m:num>
                        <m:den>
                          <m:r>
                            <a:rPr lang="en-GB" b="0" i="1" smtClean="0">
                              <a:latin typeface="Cambria Math" panose="02040503050406030204" pitchFamily="18" charset="0"/>
                              <a:ea typeface="ＭＳ Ｐゴシック" pitchFamily="-105" charset="-128"/>
                              <a:cs typeface="ＭＳ Ｐゴシック" pitchFamily="-105" charset="-128"/>
                            </a:rPr>
                            <m:t>15</m:t>
                          </m:r>
                        </m:den>
                      </m:f>
                    </m:oMath>
                  </m:oMathPara>
                </a14:m>
                <a:endParaRPr lang="en-GB" b="0" dirty="0">
                  <a:ea typeface="ＭＳ Ｐゴシック" pitchFamily="-105" charset="-128"/>
                  <a:cs typeface="ＭＳ Ｐゴシック" pitchFamily="-105" charset="-128"/>
                </a:endParaRPr>
              </a:p>
              <a:p>
                <a:endParaRPr lang="en-GB" dirty="0">
                  <a:ea typeface="ＭＳ Ｐゴシック" pitchFamily="-105" charset="-128"/>
                  <a:cs typeface="ＭＳ Ｐゴシック" pitchFamily="-105" charset="-128"/>
                </a:endParaRPr>
              </a:p>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ea typeface="ＭＳ Ｐゴシック" pitchFamily="-105" charset="-128"/>
                              <a:cs typeface="ＭＳ Ｐゴシック" pitchFamily="-105" charset="-128"/>
                            </a:rPr>
                          </m:ctrlPr>
                        </m:fPr>
                        <m:num>
                          <m:r>
                            <a:rPr lang="en-GB" b="0" i="1" smtClean="0">
                              <a:latin typeface="Cambria Math" panose="02040503050406030204" pitchFamily="18" charset="0"/>
                              <a:ea typeface="ＭＳ Ｐゴシック" pitchFamily="-105" charset="-128"/>
                              <a:cs typeface="ＭＳ Ｐゴシック" pitchFamily="-105" charset="-128"/>
                            </a:rPr>
                            <m:t>169.7809</m:t>
                          </m:r>
                        </m:num>
                        <m:den>
                          <m:r>
                            <a:rPr lang="en-GB" b="0" i="1" smtClean="0">
                              <a:latin typeface="Cambria Math" panose="02040503050406030204" pitchFamily="18" charset="0"/>
                              <a:ea typeface="ＭＳ Ｐゴシック" pitchFamily="-105" charset="-128"/>
                              <a:cs typeface="ＭＳ Ｐゴシック" pitchFamily="-105" charset="-128"/>
                            </a:rPr>
                            <m:t>15</m:t>
                          </m:r>
                        </m:den>
                      </m:f>
                    </m:oMath>
                  </m:oMathPara>
                </a14:m>
                <a:endParaRPr lang="en-GB" b="0" dirty="0">
                  <a:ea typeface="ＭＳ Ｐゴシック" pitchFamily="-105" charset="-128"/>
                  <a:cs typeface="ＭＳ Ｐゴシック" pitchFamily="-105" charset="-128"/>
                </a:endParaRPr>
              </a:p>
              <a:p>
                <a:endParaRPr lang="en-GB" dirty="0">
                  <a:ea typeface="ＭＳ Ｐゴシック" pitchFamily="-105" charset="-128"/>
                  <a:cs typeface="ＭＳ Ｐゴシック" pitchFamily="-105" charset="-128"/>
                </a:endParaRPr>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ea typeface="ＭＳ Ｐゴシック" pitchFamily="-105" charset="-128"/>
                          <a:cs typeface="ＭＳ Ｐゴシック" pitchFamily="-105" charset="-128"/>
                        </a:rPr>
                        <m:t>11.31872667</m:t>
                      </m:r>
                    </m:oMath>
                  </m:oMathPara>
                </a14:m>
                <a:endParaRPr lang="en-GB" b="0" dirty="0">
                  <a:ea typeface="ＭＳ Ｐゴシック" pitchFamily="-105" charset="-128"/>
                  <a:cs typeface="ＭＳ Ｐゴシック" pitchFamily="-105" charset="-128"/>
                </a:endParaRPr>
              </a:p>
              <a:p>
                <a:endParaRPr lang="en-GB" b="0" dirty="0">
                  <a:ea typeface="ＭＳ Ｐゴシック" pitchFamily="-105" charset="-128"/>
                  <a:cs typeface="ＭＳ Ｐゴシック" pitchFamily="-105" charset="-128"/>
                </a:endParaRPr>
              </a:p>
              <a:p>
                <a:endParaRPr lang="en-GB" b="0" dirty="0">
                  <a:ea typeface="ＭＳ Ｐゴシック" pitchFamily="-105" charset="-128"/>
                  <a:cs typeface="ＭＳ Ｐゴシック" pitchFamily="-105" charset="-128"/>
                </a:endParaRPr>
              </a:p>
              <a:p>
                <a:br>
                  <a:rPr lang="en-GB" b="0" dirty="0">
                    <a:ea typeface="ＭＳ Ｐゴシック" pitchFamily="-105" charset="-128"/>
                    <a:cs typeface="ＭＳ Ｐゴシック" pitchFamily="-105" charset="-128"/>
                  </a:rPr>
                </a:br>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375719" y="1991763"/>
                <a:ext cx="2955956" cy="4128380"/>
              </a:xfrm>
              <a:blipFill>
                <a:blip r:embed="rId2"/>
                <a:stretch>
                  <a:fillRect t="-5761"/>
                </a:stretch>
              </a:blipFill>
            </p:spPr>
            <p:txBody>
              <a:bodyPr/>
              <a:lstStyle/>
              <a:p>
                <a:r>
                  <a:rPr lang="en-GB">
                    <a:noFill/>
                  </a:rPr>
                  <a:t> </a:t>
                </a:r>
              </a:p>
            </p:txBody>
          </p:sp>
        </mc:Fallback>
      </mc:AlternateContent>
      <p:sp>
        <p:nvSpPr>
          <p:cNvPr id="4" name="Content Placeholder 2">
            <a:extLst>
              <a:ext uri="{FF2B5EF4-FFF2-40B4-BE49-F238E27FC236}">
                <a16:creationId xmlns:a16="http://schemas.microsoft.com/office/drawing/2014/main" id="{8965347A-08F9-49FE-B6E6-DA1EF5E9C6E2}"/>
              </a:ext>
            </a:extLst>
          </p:cNvPr>
          <p:cNvSpPr txBox="1">
            <a:spLocks/>
          </p:cNvSpPr>
          <p:nvPr/>
        </p:nvSpPr>
        <p:spPr bwMode="auto">
          <a:xfrm>
            <a:off x="3651563" y="2390115"/>
            <a:ext cx="2955956" cy="6427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solidFill>
                  <a:srgbClr val="FF0000"/>
                </a:solidFill>
                <a:ea typeface="ＭＳ Ｐゴシック" pitchFamily="-105" charset="-128"/>
                <a:cs typeface="ＭＳ Ｐゴシック" pitchFamily="-105" charset="-128"/>
              </a:rPr>
              <a:t>Brackets first </a:t>
            </a:r>
            <a:endParaRPr lang="ar-AE" kern="0" dirty="0">
              <a:solidFill>
                <a:srgbClr val="FF0000"/>
              </a:solidFill>
              <a:ea typeface="ＭＳ Ｐゴシック" pitchFamily="-105" charset="-128"/>
              <a:cs typeface="ＭＳ Ｐゴシック" pitchFamily="-105" charset="-128"/>
            </a:endParaRPr>
          </a:p>
          <a:p>
            <a:endParaRPr lang="ar-AE" kern="0" dirty="0">
              <a:ea typeface="ＭＳ Ｐゴシック" pitchFamily="-105" charset="-128"/>
              <a:cs typeface="ＭＳ Ｐゴシック" pitchFamily="-105" charset="-128"/>
            </a:endParaRPr>
          </a:p>
          <a:p>
            <a:endParaRPr lang="ar-AE" kern="0" dirty="0">
              <a:ea typeface="ＭＳ Ｐゴシック" pitchFamily="-105" charset="-128"/>
              <a:cs typeface="ＭＳ Ｐゴシック" pitchFamily="-105" charset="-128"/>
            </a:endParaRPr>
          </a:p>
          <a:p>
            <a:br>
              <a:rPr lang="ar-AE" kern="0" dirty="0">
                <a:ea typeface="ＭＳ Ｐゴシック" pitchFamily="-105" charset="-128"/>
                <a:cs typeface="ＭＳ Ｐゴシック" pitchFamily="-105" charset="-128"/>
              </a:rPr>
            </a:br>
            <a:endParaRPr lang="ar-AE" kern="0" dirty="0"/>
          </a:p>
        </p:txBody>
      </p:sp>
      <p:sp>
        <p:nvSpPr>
          <p:cNvPr id="5" name="Content Placeholder 2">
            <a:extLst>
              <a:ext uri="{FF2B5EF4-FFF2-40B4-BE49-F238E27FC236}">
                <a16:creationId xmlns:a16="http://schemas.microsoft.com/office/drawing/2014/main" id="{E488E8D0-F632-4BFA-BD9B-0887174D6C4D}"/>
              </a:ext>
            </a:extLst>
          </p:cNvPr>
          <p:cNvSpPr txBox="1">
            <a:spLocks/>
          </p:cNvSpPr>
          <p:nvPr/>
        </p:nvSpPr>
        <p:spPr bwMode="auto">
          <a:xfrm>
            <a:off x="3651563" y="3379206"/>
            <a:ext cx="2955956" cy="6427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solidFill>
                  <a:srgbClr val="FF0000"/>
                </a:solidFill>
                <a:ea typeface="ＭＳ Ｐゴシック" pitchFamily="-105" charset="-128"/>
                <a:cs typeface="ＭＳ Ｐゴシック" pitchFamily="-105" charset="-128"/>
              </a:rPr>
              <a:t>then indices </a:t>
            </a:r>
            <a:endParaRPr lang="ar-AE" kern="0" dirty="0">
              <a:solidFill>
                <a:srgbClr val="FF0000"/>
              </a:solidFill>
              <a:ea typeface="ＭＳ Ｐゴシック" pitchFamily="-105" charset="-128"/>
              <a:cs typeface="ＭＳ Ｐゴシック" pitchFamily="-105" charset="-128"/>
            </a:endParaRPr>
          </a:p>
          <a:p>
            <a:endParaRPr lang="ar-AE" kern="0" dirty="0">
              <a:ea typeface="ＭＳ Ｐゴシック" pitchFamily="-105" charset="-128"/>
              <a:cs typeface="ＭＳ Ｐゴシック" pitchFamily="-105" charset="-128"/>
            </a:endParaRPr>
          </a:p>
          <a:p>
            <a:endParaRPr lang="ar-AE" kern="0" dirty="0">
              <a:ea typeface="ＭＳ Ｐゴシック" pitchFamily="-105" charset="-128"/>
              <a:cs typeface="ＭＳ Ｐゴシック" pitchFamily="-105" charset="-128"/>
            </a:endParaRPr>
          </a:p>
          <a:p>
            <a:br>
              <a:rPr lang="ar-AE" kern="0" dirty="0">
                <a:ea typeface="ＭＳ Ｐゴシック" pitchFamily="-105" charset="-128"/>
                <a:cs typeface="ＭＳ Ｐゴシック" pitchFamily="-105" charset="-128"/>
              </a:rPr>
            </a:br>
            <a:endParaRPr lang="ar-AE" kern="0" dirty="0"/>
          </a:p>
        </p:txBody>
      </p:sp>
      <p:sp>
        <p:nvSpPr>
          <p:cNvPr id="6" name="Content Placeholder 2">
            <a:extLst>
              <a:ext uri="{FF2B5EF4-FFF2-40B4-BE49-F238E27FC236}">
                <a16:creationId xmlns:a16="http://schemas.microsoft.com/office/drawing/2014/main" id="{4E82673E-C517-41F0-AEDF-0A84E465C13E}"/>
              </a:ext>
            </a:extLst>
          </p:cNvPr>
          <p:cNvSpPr txBox="1">
            <a:spLocks/>
          </p:cNvSpPr>
          <p:nvPr/>
        </p:nvSpPr>
        <p:spPr bwMode="auto">
          <a:xfrm>
            <a:off x="3651563" y="4518435"/>
            <a:ext cx="2955956" cy="6427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solidFill>
                  <a:srgbClr val="FF0000"/>
                </a:solidFill>
                <a:ea typeface="ＭＳ Ｐゴシック" pitchFamily="-105" charset="-128"/>
                <a:cs typeface="ＭＳ Ｐゴシック" pitchFamily="-105" charset="-128"/>
              </a:rPr>
              <a:t>then division.</a:t>
            </a:r>
            <a:endParaRPr lang="ar-AE" kern="0" dirty="0">
              <a:solidFill>
                <a:srgbClr val="FF0000"/>
              </a:solidFill>
              <a:ea typeface="ＭＳ Ｐゴシック" pitchFamily="-105" charset="-128"/>
              <a:cs typeface="ＭＳ Ｐゴシック" pitchFamily="-105" charset="-128"/>
            </a:endParaRPr>
          </a:p>
          <a:p>
            <a:endParaRPr lang="ar-AE" kern="0" dirty="0">
              <a:ea typeface="ＭＳ Ｐゴシック" pitchFamily="-105" charset="-128"/>
              <a:cs typeface="ＭＳ Ｐゴシック" pitchFamily="-105" charset="-128"/>
            </a:endParaRPr>
          </a:p>
          <a:p>
            <a:endParaRPr lang="ar-AE" kern="0" dirty="0">
              <a:ea typeface="ＭＳ Ｐゴシック" pitchFamily="-105" charset="-128"/>
              <a:cs typeface="ＭＳ Ｐゴシック" pitchFamily="-105" charset="-128"/>
            </a:endParaRPr>
          </a:p>
          <a:p>
            <a:br>
              <a:rPr lang="ar-AE" kern="0" dirty="0">
                <a:ea typeface="ＭＳ Ｐゴシック" pitchFamily="-105" charset="-128"/>
                <a:cs typeface="ＭＳ Ｐゴシック" pitchFamily="-105" charset="-128"/>
              </a:rPr>
            </a:br>
            <a:endParaRPr lang="ar-AE" kern="0" dirty="0"/>
          </a:p>
        </p:txBody>
      </p:sp>
      <p:sp>
        <p:nvSpPr>
          <p:cNvPr id="7" name="Arrow: Curved Left 6">
            <a:extLst>
              <a:ext uri="{FF2B5EF4-FFF2-40B4-BE49-F238E27FC236}">
                <a16:creationId xmlns:a16="http://schemas.microsoft.com/office/drawing/2014/main" id="{C6032A5D-30BE-49A9-B810-AA0A480525E5}"/>
              </a:ext>
            </a:extLst>
          </p:cNvPr>
          <p:cNvSpPr/>
          <p:nvPr/>
        </p:nvSpPr>
        <p:spPr>
          <a:xfrm>
            <a:off x="2869949" y="2118511"/>
            <a:ext cx="262550" cy="914400"/>
          </a:xfrm>
          <a:prstGeom prst="curved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8" name="Arrow: Curved Left 7">
            <a:extLst>
              <a:ext uri="{FF2B5EF4-FFF2-40B4-BE49-F238E27FC236}">
                <a16:creationId xmlns:a16="http://schemas.microsoft.com/office/drawing/2014/main" id="{7AB55EED-8325-4BA8-89AA-784E260B0E82}"/>
              </a:ext>
            </a:extLst>
          </p:cNvPr>
          <p:cNvSpPr/>
          <p:nvPr/>
        </p:nvSpPr>
        <p:spPr>
          <a:xfrm>
            <a:off x="2869949" y="3107602"/>
            <a:ext cx="262550" cy="914400"/>
          </a:xfrm>
          <a:prstGeom prst="curved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9" name="Arrow: Curved Left 8">
            <a:extLst>
              <a:ext uri="{FF2B5EF4-FFF2-40B4-BE49-F238E27FC236}">
                <a16:creationId xmlns:a16="http://schemas.microsoft.com/office/drawing/2014/main" id="{B7C8169D-FE37-4AA1-9BD5-8991AAB8B3E9}"/>
              </a:ext>
            </a:extLst>
          </p:cNvPr>
          <p:cNvSpPr/>
          <p:nvPr/>
        </p:nvSpPr>
        <p:spPr>
          <a:xfrm>
            <a:off x="2869949" y="4165977"/>
            <a:ext cx="262550" cy="914400"/>
          </a:xfrm>
          <a:prstGeom prst="curved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sp>
        <p:nvSpPr>
          <p:cNvPr id="10" name="TextBox 9">
            <a:extLst>
              <a:ext uri="{FF2B5EF4-FFF2-40B4-BE49-F238E27FC236}">
                <a16:creationId xmlns:a16="http://schemas.microsoft.com/office/drawing/2014/main" id="{1F72F107-B6AE-4D2E-8AAF-4FB2301785B1}"/>
              </a:ext>
            </a:extLst>
          </p:cNvPr>
          <p:cNvSpPr txBox="1"/>
          <p:nvPr/>
        </p:nvSpPr>
        <p:spPr>
          <a:xfrm>
            <a:off x="6607519" y="2459504"/>
            <a:ext cx="2536481" cy="1938992"/>
          </a:xfrm>
          <a:prstGeom prst="rect">
            <a:avLst/>
          </a:prstGeom>
          <a:noFill/>
        </p:spPr>
        <p:txBody>
          <a:bodyPr wrap="square" rtlCol="0">
            <a:spAutoFit/>
          </a:bodyPr>
          <a:lstStyle/>
          <a:p>
            <a:r>
              <a:rPr lang="en-GB" dirty="0">
                <a:solidFill>
                  <a:srgbClr val="0077E3"/>
                </a:solidFill>
              </a:rPr>
              <a:t>B</a:t>
            </a:r>
            <a:r>
              <a:rPr lang="en-GB" dirty="0"/>
              <a:t>rackets</a:t>
            </a:r>
          </a:p>
          <a:p>
            <a:r>
              <a:rPr lang="en-GB" dirty="0">
                <a:solidFill>
                  <a:srgbClr val="0077E3"/>
                </a:solidFill>
              </a:rPr>
              <a:t>I</a:t>
            </a:r>
            <a:r>
              <a:rPr lang="en-GB" dirty="0"/>
              <a:t>ndices</a:t>
            </a:r>
          </a:p>
          <a:p>
            <a:r>
              <a:rPr lang="en-GB" dirty="0">
                <a:solidFill>
                  <a:srgbClr val="0077E3"/>
                </a:solidFill>
              </a:rPr>
              <a:t>D</a:t>
            </a:r>
            <a:r>
              <a:rPr lang="en-GB" dirty="0"/>
              <a:t>ivision</a:t>
            </a:r>
            <a:r>
              <a:rPr lang="en-GB" dirty="0">
                <a:solidFill>
                  <a:srgbClr val="0077E3"/>
                </a:solidFill>
              </a:rPr>
              <a:t> </a:t>
            </a:r>
          </a:p>
          <a:p>
            <a:r>
              <a:rPr lang="en-GB" dirty="0">
                <a:solidFill>
                  <a:srgbClr val="0077E3"/>
                </a:solidFill>
              </a:rPr>
              <a:t>M</a:t>
            </a:r>
            <a:r>
              <a:rPr lang="en-GB" dirty="0"/>
              <a:t>ultiplication</a:t>
            </a:r>
            <a:r>
              <a:rPr lang="en-GB" dirty="0">
                <a:solidFill>
                  <a:srgbClr val="0077E3"/>
                </a:solidFill>
              </a:rPr>
              <a:t> </a:t>
            </a:r>
          </a:p>
          <a:p>
            <a:r>
              <a:rPr lang="en-GB" dirty="0">
                <a:solidFill>
                  <a:srgbClr val="0077E3"/>
                </a:solidFill>
              </a:rPr>
              <a:t>A</a:t>
            </a:r>
            <a:r>
              <a:rPr lang="en-GB" dirty="0"/>
              <a:t>ddition</a:t>
            </a:r>
          </a:p>
          <a:p>
            <a:r>
              <a:rPr lang="en-GB" dirty="0">
                <a:solidFill>
                  <a:srgbClr val="0077E3"/>
                </a:solidFill>
              </a:rPr>
              <a:t>S</a:t>
            </a:r>
            <a:r>
              <a:rPr lang="en-GB" dirty="0"/>
              <a:t>ubtraction</a:t>
            </a:r>
            <a:r>
              <a:rPr lang="en-GB" dirty="0">
                <a:solidFill>
                  <a:srgbClr val="0077E3"/>
                </a:solidFill>
              </a:rPr>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Four operations with decimals </a:t>
            </a:r>
          </a:p>
        </p:txBody>
      </p:sp>
      <p:sp>
        <p:nvSpPr>
          <p:cNvPr id="5123" name="Content Placeholder 2"/>
          <p:cNvSpPr>
            <a:spLocks noGrp="1"/>
          </p:cNvSpPr>
          <p:nvPr>
            <p:ph sz="quarter" idx="10"/>
          </p:nvPr>
        </p:nvSpPr>
        <p:spPr>
          <a:xfrm>
            <a:off x="457200" y="1512000"/>
            <a:ext cx="8229600" cy="4248000"/>
          </a:xfrm>
        </p:spPr>
        <p:txBody>
          <a:bodyPr/>
          <a:lstStyle/>
          <a:p>
            <a:pPr>
              <a:defRPr/>
            </a:pPr>
            <a:r>
              <a:rPr lang="en-US" dirty="0"/>
              <a:t>Mostly, in engineering, decimals will be used in the context of money and measurements. You will need to be able to determine whether to add, subtract, multiply or divide them in the context of the question. </a:t>
            </a:r>
          </a:p>
          <a:p>
            <a:pPr>
              <a:defRPr/>
            </a:pPr>
            <a:r>
              <a:rPr lang="en-US" b="1" dirty="0">
                <a:solidFill>
                  <a:srgbClr val="0077E3"/>
                </a:solidFill>
              </a:rPr>
              <a:t>Example</a:t>
            </a:r>
          </a:p>
          <a:p>
            <a:pPr>
              <a:defRPr/>
            </a:pPr>
            <a:endParaRPr lang="en-US" dirty="0"/>
          </a:p>
          <a:p>
            <a:pPr>
              <a:defRPr/>
            </a:pPr>
            <a:endParaRPr lang="en-US" dirty="0"/>
          </a:p>
          <a:p>
            <a:pPr>
              <a:defRPr/>
            </a:pPr>
            <a:endParaRPr lang="en-US" dirty="0"/>
          </a:p>
          <a:p>
            <a:pPr marL="0" lvl="3" indent="0">
              <a:buNone/>
              <a:defRPr/>
            </a:pPr>
            <a:r>
              <a:rPr lang="en-US" dirty="0"/>
              <a:t>A set of 5 nuts, bolts and washers is needed for a project.</a:t>
            </a:r>
          </a:p>
          <a:p>
            <a:pPr marL="0" lvl="3" indent="0">
              <a:buNone/>
              <a:defRPr/>
            </a:pPr>
            <a:r>
              <a:rPr lang="en-US" dirty="0"/>
              <a:t>Calculate the total cost. </a:t>
            </a:r>
          </a:p>
          <a:p>
            <a:pPr marL="0" indent="0"/>
            <a:endParaRPr lang="en-US" dirty="0">
              <a:ea typeface="ＭＳ Ｐゴシック" pitchFamily="-105" charset="-128"/>
              <a:cs typeface="ＭＳ Ｐゴシック" pitchFamily="-105" charset="-128"/>
            </a:endParaRPr>
          </a:p>
        </p:txBody>
      </p:sp>
      <p:sp>
        <p:nvSpPr>
          <p:cNvPr id="2" name="Rectangle 1">
            <a:extLst>
              <a:ext uri="{FF2B5EF4-FFF2-40B4-BE49-F238E27FC236}">
                <a16:creationId xmlns:a16="http://schemas.microsoft.com/office/drawing/2014/main" id="{6F295320-E3E2-4794-A47C-F11F10CB7E3E}"/>
              </a:ext>
            </a:extLst>
          </p:cNvPr>
          <p:cNvSpPr/>
          <p:nvPr/>
        </p:nvSpPr>
        <p:spPr>
          <a:xfrm>
            <a:off x="2697933" y="2838528"/>
            <a:ext cx="4852657" cy="191028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p:txBody>
      </p:sp>
      <p:graphicFrame>
        <p:nvGraphicFramePr>
          <p:cNvPr id="3" name="Table 3">
            <a:extLst>
              <a:ext uri="{FF2B5EF4-FFF2-40B4-BE49-F238E27FC236}">
                <a16:creationId xmlns:a16="http://schemas.microsoft.com/office/drawing/2014/main" id="{C991C3D6-1430-44F5-9C0B-1B75F20111B3}"/>
              </a:ext>
            </a:extLst>
          </p:cNvPr>
          <p:cNvGraphicFramePr>
            <a:graphicFrameLocks noGrp="1"/>
          </p:cNvGraphicFramePr>
          <p:nvPr>
            <p:extLst>
              <p:ext uri="{D42A27DB-BD31-4B8C-83A1-F6EECF244321}">
                <p14:modId xmlns:p14="http://schemas.microsoft.com/office/powerpoint/2010/main" val="1522217309"/>
              </p:ext>
            </p:extLst>
          </p:nvPr>
        </p:nvGraphicFramePr>
        <p:xfrm>
          <a:off x="2817136" y="2923404"/>
          <a:ext cx="4614249" cy="1740528"/>
        </p:xfrm>
        <a:graphic>
          <a:graphicData uri="http://schemas.openxmlformats.org/drawingml/2006/table">
            <a:tbl>
              <a:tblPr firstRow="1" bandRow="1">
                <a:tableStyleId>{5940675A-B579-460E-94D1-54222C63F5DA}</a:tableStyleId>
              </a:tblPr>
              <a:tblGrid>
                <a:gridCol w="1538083">
                  <a:extLst>
                    <a:ext uri="{9D8B030D-6E8A-4147-A177-3AD203B41FA5}">
                      <a16:colId xmlns:a16="http://schemas.microsoft.com/office/drawing/2014/main" val="934213283"/>
                    </a:ext>
                  </a:extLst>
                </a:gridCol>
                <a:gridCol w="1538083">
                  <a:extLst>
                    <a:ext uri="{9D8B030D-6E8A-4147-A177-3AD203B41FA5}">
                      <a16:colId xmlns:a16="http://schemas.microsoft.com/office/drawing/2014/main" val="2331929289"/>
                    </a:ext>
                  </a:extLst>
                </a:gridCol>
                <a:gridCol w="1538083">
                  <a:extLst>
                    <a:ext uri="{9D8B030D-6E8A-4147-A177-3AD203B41FA5}">
                      <a16:colId xmlns:a16="http://schemas.microsoft.com/office/drawing/2014/main" val="1986216154"/>
                    </a:ext>
                  </a:extLst>
                </a:gridCol>
              </a:tblGrid>
              <a:tr h="435132">
                <a:tc>
                  <a:txBody>
                    <a:bodyPr/>
                    <a:lstStyle/>
                    <a:p>
                      <a:pPr algn="ctr"/>
                      <a:r>
                        <a:rPr lang="en-GB" dirty="0"/>
                        <a:t>Item</a:t>
                      </a:r>
                    </a:p>
                  </a:txBody>
                  <a:tcPr anchor="ctr"/>
                </a:tc>
                <a:tc>
                  <a:txBody>
                    <a:bodyPr/>
                    <a:lstStyle/>
                    <a:p>
                      <a:pPr algn="ctr"/>
                      <a:r>
                        <a:rPr lang="en-GB" dirty="0"/>
                        <a:t>Quantity</a:t>
                      </a:r>
                    </a:p>
                  </a:txBody>
                  <a:tcPr anchor="ctr"/>
                </a:tc>
                <a:tc>
                  <a:txBody>
                    <a:bodyPr/>
                    <a:lstStyle/>
                    <a:p>
                      <a:pPr algn="ctr"/>
                      <a:r>
                        <a:rPr lang="en-GB" dirty="0"/>
                        <a:t>Cost</a:t>
                      </a:r>
                    </a:p>
                  </a:txBody>
                  <a:tcPr anchor="ctr"/>
                </a:tc>
                <a:extLst>
                  <a:ext uri="{0D108BD9-81ED-4DB2-BD59-A6C34878D82A}">
                    <a16:rowId xmlns:a16="http://schemas.microsoft.com/office/drawing/2014/main" val="3130402317"/>
                  </a:ext>
                </a:extLst>
              </a:tr>
              <a:tr h="435132">
                <a:tc>
                  <a:txBody>
                    <a:bodyPr/>
                    <a:lstStyle/>
                    <a:p>
                      <a:pPr algn="ctr"/>
                      <a:r>
                        <a:rPr lang="en-GB" dirty="0"/>
                        <a:t>Bolts</a:t>
                      </a:r>
                    </a:p>
                  </a:txBody>
                  <a:tcPr anchor="ctr"/>
                </a:tc>
                <a:tc>
                  <a:txBody>
                    <a:bodyPr/>
                    <a:lstStyle/>
                    <a:p>
                      <a:pPr algn="ctr"/>
                      <a:r>
                        <a:rPr lang="en-GB" dirty="0"/>
                        <a:t>10</a:t>
                      </a:r>
                    </a:p>
                  </a:txBody>
                  <a:tcPr anchor="ctr"/>
                </a:tc>
                <a:tc>
                  <a:txBody>
                    <a:bodyPr/>
                    <a:lstStyle/>
                    <a:p>
                      <a:pPr algn="ctr"/>
                      <a:r>
                        <a:rPr lang="en-GB" dirty="0"/>
                        <a:t>£9.62</a:t>
                      </a:r>
                    </a:p>
                  </a:txBody>
                  <a:tcPr anchor="ctr"/>
                </a:tc>
                <a:extLst>
                  <a:ext uri="{0D108BD9-81ED-4DB2-BD59-A6C34878D82A}">
                    <a16:rowId xmlns:a16="http://schemas.microsoft.com/office/drawing/2014/main" val="1969143938"/>
                  </a:ext>
                </a:extLst>
              </a:tr>
              <a:tr h="435132">
                <a:tc>
                  <a:txBody>
                    <a:bodyPr/>
                    <a:lstStyle/>
                    <a:p>
                      <a:pPr algn="ctr"/>
                      <a:r>
                        <a:rPr lang="en-GB" dirty="0"/>
                        <a:t>Nuts</a:t>
                      </a:r>
                    </a:p>
                  </a:txBody>
                  <a:tcPr anchor="ctr"/>
                </a:tc>
                <a:tc>
                  <a:txBody>
                    <a:bodyPr/>
                    <a:lstStyle/>
                    <a:p>
                      <a:pPr algn="ctr"/>
                      <a:r>
                        <a:rPr lang="en-GB" dirty="0"/>
                        <a:t>100</a:t>
                      </a:r>
                    </a:p>
                  </a:txBody>
                  <a:tcPr anchor="ctr"/>
                </a:tc>
                <a:tc>
                  <a:txBody>
                    <a:bodyPr/>
                    <a:lstStyle/>
                    <a:p>
                      <a:pPr algn="ctr"/>
                      <a:r>
                        <a:rPr lang="en-GB" dirty="0"/>
                        <a:t>£7.58</a:t>
                      </a:r>
                    </a:p>
                  </a:txBody>
                  <a:tcPr anchor="ctr"/>
                </a:tc>
                <a:extLst>
                  <a:ext uri="{0D108BD9-81ED-4DB2-BD59-A6C34878D82A}">
                    <a16:rowId xmlns:a16="http://schemas.microsoft.com/office/drawing/2014/main" val="802369552"/>
                  </a:ext>
                </a:extLst>
              </a:tr>
              <a:tr h="435132">
                <a:tc>
                  <a:txBody>
                    <a:bodyPr/>
                    <a:lstStyle/>
                    <a:p>
                      <a:pPr algn="ctr"/>
                      <a:r>
                        <a:rPr lang="en-GB" dirty="0"/>
                        <a:t>Washers</a:t>
                      </a:r>
                    </a:p>
                  </a:txBody>
                  <a:tcPr anchor="ctr"/>
                </a:tc>
                <a:tc>
                  <a:txBody>
                    <a:bodyPr/>
                    <a:lstStyle/>
                    <a:p>
                      <a:pPr algn="ctr"/>
                      <a:r>
                        <a:rPr lang="en-GB" dirty="0"/>
                        <a:t>50</a:t>
                      </a:r>
                    </a:p>
                  </a:txBody>
                  <a:tcPr anchor="ctr"/>
                </a:tc>
                <a:tc>
                  <a:txBody>
                    <a:bodyPr/>
                    <a:lstStyle/>
                    <a:p>
                      <a:pPr algn="ctr"/>
                      <a:r>
                        <a:rPr lang="en-GB" dirty="0"/>
                        <a:t>£8.49</a:t>
                      </a:r>
                    </a:p>
                  </a:txBody>
                  <a:tcPr anchor="ctr"/>
                </a:tc>
                <a:extLst>
                  <a:ext uri="{0D108BD9-81ED-4DB2-BD59-A6C34878D82A}">
                    <a16:rowId xmlns:a16="http://schemas.microsoft.com/office/drawing/2014/main" val="2187065230"/>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Four operations with decimals </a:t>
            </a:r>
          </a:p>
        </p:txBody>
      </p:sp>
      <p:sp>
        <p:nvSpPr>
          <p:cNvPr id="5123" name="Content Placeholder 2"/>
          <p:cNvSpPr>
            <a:spLocks noGrp="1"/>
          </p:cNvSpPr>
          <p:nvPr>
            <p:ph sz="quarter" idx="10"/>
          </p:nvPr>
        </p:nvSpPr>
        <p:spPr>
          <a:xfrm>
            <a:off x="457200" y="1512000"/>
            <a:ext cx="8229600" cy="4248000"/>
          </a:xfrm>
        </p:spPr>
        <p:txBody>
          <a:bodyPr/>
          <a:lstStyle/>
          <a:p>
            <a:pPr>
              <a:defRPr/>
            </a:pPr>
            <a:r>
              <a:rPr lang="en-US" b="1" dirty="0">
                <a:solidFill>
                  <a:srgbClr val="0077E3"/>
                </a:solidFill>
              </a:rPr>
              <a:t>Example</a:t>
            </a:r>
          </a:p>
          <a:p>
            <a:pPr marL="0" lvl="3" indent="0">
              <a:buNone/>
              <a:defRPr/>
            </a:pPr>
            <a:r>
              <a:rPr lang="en-US" dirty="0"/>
              <a:t>A set of 5 nuts, bolts and washers </a:t>
            </a:r>
          </a:p>
          <a:p>
            <a:pPr marL="0" lvl="3" indent="0">
              <a:buNone/>
              <a:defRPr/>
            </a:pPr>
            <a:r>
              <a:rPr lang="en-US" dirty="0"/>
              <a:t>is needed for a project.</a:t>
            </a:r>
          </a:p>
          <a:p>
            <a:pPr marL="0" lvl="3" indent="0">
              <a:buNone/>
              <a:defRPr/>
            </a:pPr>
            <a:r>
              <a:rPr lang="en-US" dirty="0"/>
              <a:t>Calculate the total cost. </a:t>
            </a:r>
          </a:p>
          <a:p>
            <a:pPr marL="0" indent="0"/>
            <a:endParaRPr lang="en-US" dirty="0">
              <a:ea typeface="ＭＳ Ｐゴシック" pitchFamily="-105" charset="-128"/>
              <a:cs typeface="ＭＳ Ｐゴシック" pitchFamily="-105" charset="-128"/>
            </a:endParaRPr>
          </a:p>
        </p:txBody>
      </p:sp>
      <p:sp>
        <p:nvSpPr>
          <p:cNvPr id="2" name="Rectangle 1">
            <a:extLst>
              <a:ext uri="{FF2B5EF4-FFF2-40B4-BE49-F238E27FC236}">
                <a16:creationId xmlns:a16="http://schemas.microsoft.com/office/drawing/2014/main" id="{6F295320-E3E2-4794-A47C-F11F10CB7E3E}"/>
              </a:ext>
            </a:extLst>
          </p:cNvPr>
          <p:cNvSpPr/>
          <p:nvPr/>
        </p:nvSpPr>
        <p:spPr>
          <a:xfrm>
            <a:off x="3911098" y="1390587"/>
            <a:ext cx="4852657" cy="191028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p:txBody>
      </p:sp>
      <p:graphicFrame>
        <p:nvGraphicFramePr>
          <p:cNvPr id="3" name="Table 3">
            <a:extLst>
              <a:ext uri="{FF2B5EF4-FFF2-40B4-BE49-F238E27FC236}">
                <a16:creationId xmlns:a16="http://schemas.microsoft.com/office/drawing/2014/main" id="{C991C3D6-1430-44F5-9C0B-1B75F20111B3}"/>
              </a:ext>
            </a:extLst>
          </p:cNvPr>
          <p:cNvGraphicFramePr>
            <a:graphicFrameLocks noGrp="1"/>
          </p:cNvGraphicFramePr>
          <p:nvPr>
            <p:extLst>
              <p:ext uri="{D42A27DB-BD31-4B8C-83A1-F6EECF244321}">
                <p14:modId xmlns:p14="http://schemas.microsoft.com/office/powerpoint/2010/main" val="3642356779"/>
              </p:ext>
            </p:extLst>
          </p:nvPr>
        </p:nvGraphicFramePr>
        <p:xfrm>
          <a:off x="4030301" y="1475463"/>
          <a:ext cx="4614249" cy="1740528"/>
        </p:xfrm>
        <a:graphic>
          <a:graphicData uri="http://schemas.openxmlformats.org/drawingml/2006/table">
            <a:tbl>
              <a:tblPr firstRow="1" bandRow="1">
                <a:tableStyleId>{5940675A-B579-460E-94D1-54222C63F5DA}</a:tableStyleId>
              </a:tblPr>
              <a:tblGrid>
                <a:gridCol w="1538083">
                  <a:extLst>
                    <a:ext uri="{9D8B030D-6E8A-4147-A177-3AD203B41FA5}">
                      <a16:colId xmlns:a16="http://schemas.microsoft.com/office/drawing/2014/main" val="934213283"/>
                    </a:ext>
                  </a:extLst>
                </a:gridCol>
                <a:gridCol w="1538083">
                  <a:extLst>
                    <a:ext uri="{9D8B030D-6E8A-4147-A177-3AD203B41FA5}">
                      <a16:colId xmlns:a16="http://schemas.microsoft.com/office/drawing/2014/main" val="2331929289"/>
                    </a:ext>
                  </a:extLst>
                </a:gridCol>
                <a:gridCol w="1538083">
                  <a:extLst>
                    <a:ext uri="{9D8B030D-6E8A-4147-A177-3AD203B41FA5}">
                      <a16:colId xmlns:a16="http://schemas.microsoft.com/office/drawing/2014/main" val="1986216154"/>
                    </a:ext>
                  </a:extLst>
                </a:gridCol>
              </a:tblGrid>
              <a:tr h="435132">
                <a:tc>
                  <a:txBody>
                    <a:bodyPr/>
                    <a:lstStyle/>
                    <a:p>
                      <a:pPr algn="ctr"/>
                      <a:r>
                        <a:rPr lang="en-GB" b="1" dirty="0"/>
                        <a:t>Item</a:t>
                      </a:r>
                    </a:p>
                  </a:txBody>
                  <a:tcPr anchor="ctr"/>
                </a:tc>
                <a:tc>
                  <a:txBody>
                    <a:bodyPr/>
                    <a:lstStyle/>
                    <a:p>
                      <a:pPr algn="ctr"/>
                      <a:r>
                        <a:rPr lang="en-GB" b="1" dirty="0"/>
                        <a:t>Quantity</a:t>
                      </a:r>
                    </a:p>
                  </a:txBody>
                  <a:tcPr anchor="ctr"/>
                </a:tc>
                <a:tc>
                  <a:txBody>
                    <a:bodyPr/>
                    <a:lstStyle/>
                    <a:p>
                      <a:pPr algn="ctr"/>
                      <a:r>
                        <a:rPr lang="en-GB" b="1" dirty="0"/>
                        <a:t>Cost</a:t>
                      </a:r>
                    </a:p>
                  </a:txBody>
                  <a:tcPr anchor="ctr"/>
                </a:tc>
                <a:extLst>
                  <a:ext uri="{0D108BD9-81ED-4DB2-BD59-A6C34878D82A}">
                    <a16:rowId xmlns:a16="http://schemas.microsoft.com/office/drawing/2014/main" val="3130402317"/>
                  </a:ext>
                </a:extLst>
              </a:tr>
              <a:tr h="435132">
                <a:tc>
                  <a:txBody>
                    <a:bodyPr/>
                    <a:lstStyle/>
                    <a:p>
                      <a:pPr algn="ctr"/>
                      <a:r>
                        <a:rPr lang="en-GB" dirty="0"/>
                        <a:t>Bolts</a:t>
                      </a:r>
                    </a:p>
                  </a:txBody>
                  <a:tcPr anchor="ctr"/>
                </a:tc>
                <a:tc>
                  <a:txBody>
                    <a:bodyPr/>
                    <a:lstStyle/>
                    <a:p>
                      <a:pPr algn="ctr"/>
                      <a:r>
                        <a:rPr lang="en-GB" dirty="0"/>
                        <a:t>10</a:t>
                      </a:r>
                    </a:p>
                  </a:txBody>
                  <a:tcPr anchor="ctr"/>
                </a:tc>
                <a:tc>
                  <a:txBody>
                    <a:bodyPr/>
                    <a:lstStyle/>
                    <a:p>
                      <a:pPr algn="ctr"/>
                      <a:r>
                        <a:rPr lang="en-GB" dirty="0"/>
                        <a:t>£9.62</a:t>
                      </a:r>
                    </a:p>
                  </a:txBody>
                  <a:tcPr anchor="ctr"/>
                </a:tc>
                <a:extLst>
                  <a:ext uri="{0D108BD9-81ED-4DB2-BD59-A6C34878D82A}">
                    <a16:rowId xmlns:a16="http://schemas.microsoft.com/office/drawing/2014/main" val="1969143938"/>
                  </a:ext>
                </a:extLst>
              </a:tr>
              <a:tr h="435132">
                <a:tc>
                  <a:txBody>
                    <a:bodyPr/>
                    <a:lstStyle/>
                    <a:p>
                      <a:pPr algn="ctr"/>
                      <a:r>
                        <a:rPr lang="en-GB" dirty="0"/>
                        <a:t>Nuts</a:t>
                      </a:r>
                    </a:p>
                  </a:txBody>
                  <a:tcPr anchor="ctr"/>
                </a:tc>
                <a:tc>
                  <a:txBody>
                    <a:bodyPr/>
                    <a:lstStyle/>
                    <a:p>
                      <a:pPr algn="ctr"/>
                      <a:r>
                        <a:rPr lang="en-GB" dirty="0"/>
                        <a:t>100</a:t>
                      </a:r>
                    </a:p>
                  </a:txBody>
                  <a:tcPr anchor="ctr"/>
                </a:tc>
                <a:tc>
                  <a:txBody>
                    <a:bodyPr/>
                    <a:lstStyle/>
                    <a:p>
                      <a:pPr algn="ctr"/>
                      <a:r>
                        <a:rPr lang="en-GB" dirty="0"/>
                        <a:t>£7.58</a:t>
                      </a:r>
                    </a:p>
                  </a:txBody>
                  <a:tcPr anchor="ctr"/>
                </a:tc>
                <a:extLst>
                  <a:ext uri="{0D108BD9-81ED-4DB2-BD59-A6C34878D82A}">
                    <a16:rowId xmlns:a16="http://schemas.microsoft.com/office/drawing/2014/main" val="802369552"/>
                  </a:ext>
                </a:extLst>
              </a:tr>
              <a:tr h="435132">
                <a:tc>
                  <a:txBody>
                    <a:bodyPr/>
                    <a:lstStyle/>
                    <a:p>
                      <a:pPr algn="ctr"/>
                      <a:r>
                        <a:rPr lang="en-GB" dirty="0"/>
                        <a:t>Washers</a:t>
                      </a:r>
                    </a:p>
                  </a:txBody>
                  <a:tcPr anchor="ctr"/>
                </a:tc>
                <a:tc>
                  <a:txBody>
                    <a:bodyPr/>
                    <a:lstStyle/>
                    <a:p>
                      <a:pPr algn="ctr"/>
                      <a:r>
                        <a:rPr lang="en-GB" dirty="0"/>
                        <a:t>50</a:t>
                      </a:r>
                    </a:p>
                  </a:txBody>
                  <a:tcPr anchor="ctr"/>
                </a:tc>
                <a:tc>
                  <a:txBody>
                    <a:bodyPr/>
                    <a:lstStyle/>
                    <a:p>
                      <a:pPr algn="ctr"/>
                      <a:r>
                        <a:rPr lang="en-GB" dirty="0"/>
                        <a:t>£8.49</a:t>
                      </a:r>
                    </a:p>
                  </a:txBody>
                  <a:tcPr anchor="ctr"/>
                </a:tc>
                <a:extLst>
                  <a:ext uri="{0D108BD9-81ED-4DB2-BD59-A6C34878D82A}">
                    <a16:rowId xmlns:a16="http://schemas.microsoft.com/office/drawing/2014/main" val="2187065230"/>
                  </a:ext>
                </a:extLst>
              </a:tr>
            </a:tbl>
          </a:graphicData>
        </a:graphic>
      </p:graphicFrame>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935C3999-0F57-4598-BED7-97E34BCB358D}"/>
                  </a:ext>
                </a:extLst>
              </p:cNvPr>
              <p:cNvSpPr txBox="1"/>
              <p:nvPr/>
            </p:nvSpPr>
            <p:spPr>
              <a:xfrm>
                <a:off x="380245" y="3429000"/>
                <a:ext cx="8229600" cy="2554545"/>
              </a:xfrm>
              <a:prstGeom prst="rect">
                <a:avLst/>
              </a:prstGeom>
              <a:noFill/>
            </p:spPr>
            <p:txBody>
              <a:bodyPr wrap="square" rtlCol="0">
                <a:spAutoFit/>
              </a:bodyPr>
              <a:lstStyle/>
              <a:p>
                <a:r>
                  <a:rPr lang="en-GB" dirty="0"/>
                  <a:t>Bolts: </a:t>
                </a:r>
                <a14:m>
                  <m:oMath xmlns:m="http://schemas.openxmlformats.org/officeDocument/2006/math">
                    <m:r>
                      <a:rPr lang="en-GB" b="0" i="1" smtClean="0">
                        <a:latin typeface="Cambria Math" panose="02040503050406030204" pitchFamily="18" charset="0"/>
                      </a:rPr>
                      <m:t>£9.62</m:t>
                    </m:r>
                    <m:r>
                      <a:rPr lang="en-GB" b="0" i="1" smtClean="0">
                        <a:latin typeface="Cambria Math" panose="02040503050406030204" pitchFamily="18" charset="0"/>
                        <a:ea typeface="Cambria Math" panose="02040503050406030204" pitchFamily="18" charset="0"/>
                      </a:rPr>
                      <m:t>÷10=96.2</m:t>
                    </m:r>
                    <m:r>
                      <m:rPr>
                        <m:sty m:val="p"/>
                      </m:rPr>
                      <a:rPr lang="en-GB" b="0" i="0" smtClean="0">
                        <a:latin typeface="Cambria Math" panose="02040503050406030204" pitchFamily="18" charset="0"/>
                        <a:ea typeface="Cambria Math" panose="02040503050406030204" pitchFamily="18" charset="0"/>
                      </a:rPr>
                      <m:t>p</m:t>
                    </m:r>
                    <m:r>
                      <a:rPr lang="en-GB" b="0" i="1" smtClean="0">
                        <a:latin typeface="Cambria Math" panose="02040503050406030204" pitchFamily="18" charset="0"/>
                        <a:ea typeface="Cambria Math" panose="02040503050406030204" pitchFamily="18" charset="0"/>
                      </a:rPr>
                      <m:t> </m:t>
                    </m:r>
                  </m:oMath>
                </a14:m>
                <a:r>
                  <a:rPr lang="en-GB" dirty="0"/>
                  <a:t>per bolt. </a:t>
                </a:r>
              </a:p>
              <a:p>
                <a:pPr/>
                <a14:m>
                  <m:oMathPara xmlns:m="http://schemas.openxmlformats.org/officeDocument/2006/math">
                    <m:oMathParaPr>
                      <m:jc m:val="left"/>
                    </m:oMathParaPr>
                    <m:oMath xmlns:m="http://schemas.openxmlformats.org/officeDocument/2006/math">
                      <m:r>
                        <a:rPr lang="en-GB" b="0" i="1" smtClean="0">
                          <a:latin typeface="Cambria Math" panose="02040503050406030204" pitchFamily="18" charset="0"/>
                        </a:rPr>
                        <m:t>96.2</m:t>
                      </m:r>
                      <m:r>
                        <a:rPr lang="en-GB" b="0" i="1" smtClean="0">
                          <a:latin typeface="Cambria Math" panose="02040503050406030204" pitchFamily="18" charset="0"/>
                          <a:ea typeface="Cambria Math" panose="02040503050406030204" pitchFamily="18" charset="0"/>
                        </a:rPr>
                        <m:t>×5=£4.81</m:t>
                      </m:r>
                    </m:oMath>
                  </m:oMathPara>
                </a14:m>
                <a:endParaRPr lang="en-GB" dirty="0"/>
              </a:p>
              <a:p>
                <a:endParaRPr lang="en-GB" dirty="0"/>
              </a:p>
              <a:p>
                <a:r>
                  <a:rPr lang="en-GB" dirty="0"/>
                  <a:t>Nuts: </a:t>
                </a:r>
                <a14:m>
                  <m:oMath xmlns:m="http://schemas.openxmlformats.org/officeDocument/2006/math">
                    <m:r>
                      <a:rPr lang="en-GB" b="0" i="1" smtClean="0">
                        <a:latin typeface="Cambria Math" panose="02040503050406030204" pitchFamily="18" charset="0"/>
                      </a:rPr>
                      <m:t>£7.58</m:t>
                    </m:r>
                    <m:r>
                      <a:rPr lang="en-GB" b="0" i="1" smtClean="0">
                        <a:latin typeface="Cambria Math" panose="02040503050406030204" pitchFamily="18" charset="0"/>
                        <a:ea typeface="Cambria Math" panose="02040503050406030204" pitchFamily="18" charset="0"/>
                      </a:rPr>
                      <m:t>÷100=7.58</m:t>
                    </m:r>
                    <m:r>
                      <m:rPr>
                        <m:sty m:val="p"/>
                      </m:rPr>
                      <a:rPr lang="en-GB" b="0" i="0" smtClean="0">
                        <a:latin typeface="Cambria Math" panose="02040503050406030204" pitchFamily="18" charset="0"/>
                        <a:ea typeface="Cambria Math" panose="02040503050406030204" pitchFamily="18" charset="0"/>
                      </a:rPr>
                      <m:t>p</m:t>
                    </m:r>
                  </m:oMath>
                </a14:m>
                <a:r>
                  <a:rPr lang="en-GB" dirty="0"/>
                  <a:t> per nut</a:t>
                </a:r>
              </a:p>
              <a:p>
                <a:pPr/>
                <a14:m>
                  <m:oMathPara xmlns:m="http://schemas.openxmlformats.org/officeDocument/2006/math">
                    <m:oMathParaPr>
                      <m:jc m:val="left"/>
                    </m:oMathParaPr>
                    <m:oMath xmlns:m="http://schemas.openxmlformats.org/officeDocument/2006/math">
                      <m:r>
                        <a:rPr lang="en-GB" b="0" i="1" smtClean="0">
                          <a:latin typeface="Cambria Math" panose="02040503050406030204" pitchFamily="18" charset="0"/>
                        </a:rPr>
                        <m:t>7.58</m:t>
                      </m:r>
                      <m:r>
                        <a:rPr lang="en-GB" b="0" i="1" smtClean="0">
                          <a:latin typeface="Cambria Math" panose="02040503050406030204" pitchFamily="18" charset="0"/>
                          <a:ea typeface="Cambria Math" panose="02040503050406030204" pitchFamily="18" charset="0"/>
                        </a:rPr>
                        <m:t>×5=37.9</m:t>
                      </m:r>
                      <m:r>
                        <m:rPr>
                          <m:sty m:val="p"/>
                        </m:rPr>
                        <a:rPr lang="en-GB" b="0" i="0" smtClean="0">
                          <a:latin typeface="Cambria Math" panose="02040503050406030204" pitchFamily="18" charset="0"/>
                          <a:ea typeface="Cambria Math" panose="02040503050406030204" pitchFamily="18" charset="0"/>
                        </a:rPr>
                        <m:t>p</m:t>
                      </m:r>
                    </m:oMath>
                  </m:oMathPara>
                </a14:m>
                <a:endParaRPr lang="en-GB" dirty="0"/>
              </a:p>
              <a:p>
                <a:endParaRPr lang="en-GB" dirty="0"/>
              </a:p>
              <a:p>
                <a:r>
                  <a:rPr lang="en-GB" dirty="0"/>
                  <a:t>Washers: </a:t>
                </a:r>
                <a14:m>
                  <m:oMath xmlns:m="http://schemas.openxmlformats.org/officeDocument/2006/math">
                    <m:r>
                      <a:rPr lang="en-GB" b="0" i="1" smtClean="0">
                        <a:latin typeface="Cambria Math" panose="02040503050406030204" pitchFamily="18" charset="0"/>
                      </a:rPr>
                      <m:t>£8.49</m:t>
                    </m:r>
                    <m:r>
                      <a:rPr lang="en-GB" b="0" i="1" smtClean="0">
                        <a:latin typeface="Cambria Math" panose="02040503050406030204" pitchFamily="18" charset="0"/>
                        <a:ea typeface="Cambria Math" panose="02040503050406030204" pitchFamily="18" charset="0"/>
                      </a:rPr>
                      <m:t>÷50=16.98</m:t>
                    </m:r>
                    <m:r>
                      <m:rPr>
                        <m:sty m:val="p"/>
                      </m:rPr>
                      <a:rPr lang="en-GB" b="0" i="0" smtClean="0">
                        <a:latin typeface="Cambria Math" panose="02040503050406030204" pitchFamily="18" charset="0"/>
                        <a:ea typeface="Cambria Math" panose="02040503050406030204" pitchFamily="18" charset="0"/>
                      </a:rPr>
                      <m:t>p</m:t>
                    </m:r>
                  </m:oMath>
                </a14:m>
                <a:r>
                  <a:rPr lang="en-GB" dirty="0"/>
                  <a:t> per washer</a:t>
                </a:r>
              </a:p>
              <a:p>
                <a:pPr/>
                <a14:m>
                  <m:oMathPara xmlns:m="http://schemas.openxmlformats.org/officeDocument/2006/math">
                    <m:oMathParaPr>
                      <m:jc m:val="left"/>
                    </m:oMathParaPr>
                    <m:oMath xmlns:m="http://schemas.openxmlformats.org/officeDocument/2006/math">
                      <m:r>
                        <a:rPr lang="en-GB" b="0" i="1" smtClean="0">
                          <a:latin typeface="Cambria Math" panose="02040503050406030204" pitchFamily="18" charset="0"/>
                        </a:rPr>
                        <m:t>16.98</m:t>
                      </m:r>
                      <m:r>
                        <a:rPr lang="en-GB" b="0" i="1" smtClean="0">
                          <a:latin typeface="Cambria Math" panose="02040503050406030204" pitchFamily="18" charset="0"/>
                          <a:ea typeface="Cambria Math" panose="02040503050406030204" pitchFamily="18" charset="0"/>
                        </a:rPr>
                        <m:t>×5=84.9</m:t>
                      </m:r>
                      <m:r>
                        <m:rPr>
                          <m:sty m:val="p"/>
                        </m:rPr>
                        <a:rPr lang="en-GB" b="0" i="0" smtClean="0">
                          <a:latin typeface="Cambria Math" panose="02040503050406030204" pitchFamily="18" charset="0"/>
                          <a:ea typeface="Cambria Math" panose="02040503050406030204" pitchFamily="18" charset="0"/>
                        </a:rPr>
                        <m:t>p</m:t>
                      </m:r>
                    </m:oMath>
                  </m:oMathPara>
                </a14:m>
                <a:endParaRPr lang="en-GB" dirty="0"/>
              </a:p>
            </p:txBody>
          </p:sp>
        </mc:Choice>
        <mc:Fallback xmlns="">
          <p:sp>
            <p:nvSpPr>
              <p:cNvPr id="4" name="TextBox 3">
                <a:extLst>
                  <a:ext uri="{FF2B5EF4-FFF2-40B4-BE49-F238E27FC236}">
                    <a16:creationId xmlns:a16="http://schemas.microsoft.com/office/drawing/2014/main" id="{935C3999-0F57-4598-BED7-97E34BCB358D}"/>
                  </a:ext>
                </a:extLst>
              </p:cNvPr>
              <p:cNvSpPr txBox="1">
                <a:spLocks noRot="1" noChangeAspect="1" noMove="1" noResize="1" noEditPoints="1" noAdjustHandles="1" noChangeArrowheads="1" noChangeShapeType="1" noTextEdit="1"/>
              </p:cNvSpPr>
              <p:nvPr/>
            </p:nvSpPr>
            <p:spPr>
              <a:xfrm>
                <a:off x="380245" y="3429000"/>
                <a:ext cx="8229600" cy="2554545"/>
              </a:xfrm>
              <a:prstGeom prst="rect">
                <a:avLst/>
              </a:prstGeom>
              <a:blipFill>
                <a:blip r:embed="rId2"/>
                <a:stretch>
                  <a:fillRect l="-741" t="-1193" b="-716"/>
                </a:stretch>
              </a:blipFill>
            </p:spPr>
            <p:txBody>
              <a:bodyPr/>
              <a:lstStyle/>
              <a:p>
                <a:r>
                  <a:rPr lang="en-GB">
                    <a:noFill/>
                  </a:rPr>
                  <a:t> </a:t>
                </a:r>
              </a:p>
            </p:txBody>
          </p:sp>
        </mc:Fallback>
      </mc:AlternateContent>
      <p:sp>
        <p:nvSpPr>
          <p:cNvPr id="5" name="Right Brace 4">
            <a:extLst>
              <a:ext uri="{FF2B5EF4-FFF2-40B4-BE49-F238E27FC236}">
                <a16:creationId xmlns:a16="http://schemas.microsoft.com/office/drawing/2014/main" id="{566D0F17-C21B-457D-A5F0-4DF3E0098518}"/>
              </a:ext>
            </a:extLst>
          </p:cNvPr>
          <p:cNvSpPr/>
          <p:nvPr/>
        </p:nvSpPr>
        <p:spPr>
          <a:xfrm>
            <a:off x="5296277" y="3557133"/>
            <a:ext cx="579422" cy="2324279"/>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EB0AA2EA-5286-409C-85AF-EBDAA5508A46}"/>
                  </a:ext>
                </a:extLst>
              </p:cNvPr>
              <p:cNvSpPr txBox="1"/>
              <p:nvPr/>
            </p:nvSpPr>
            <p:spPr>
              <a:xfrm>
                <a:off x="5939073" y="4354717"/>
                <a:ext cx="2747727" cy="132343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4.81+0.379+0.849</m:t>
                      </m:r>
                    </m:oMath>
                  </m:oMathPara>
                </a14:m>
                <a:endParaRPr lang="en-GB" b="0"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=6.038</m:t>
                      </m:r>
                    </m:oMath>
                  </m:oMathPara>
                </a14:m>
                <a:endParaRPr lang="en-GB" dirty="0"/>
              </a:p>
              <a:p>
                <a:endParaRPr lang="en-GB" dirty="0">
                  <a:solidFill>
                    <a:srgbClr val="CC0000"/>
                  </a:solidFill>
                </a:endParaRPr>
              </a:p>
              <a:p>
                <a:r>
                  <a:rPr lang="en-GB" dirty="0">
                    <a:solidFill>
                      <a:srgbClr val="CC0000"/>
                    </a:solidFill>
                  </a:rPr>
                  <a:t>Total cost = </a:t>
                </a:r>
                <a14:m>
                  <m:oMath xmlns:m="http://schemas.openxmlformats.org/officeDocument/2006/math">
                    <m:r>
                      <a:rPr lang="en-GB" b="0" i="1" smtClean="0">
                        <a:solidFill>
                          <a:srgbClr val="CC0000"/>
                        </a:solidFill>
                        <a:latin typeface="Cambria Math" panose="02040503050406030204" pitchFamily="18" charset="0"/>
                      </a:rPr>
                      <m:t>£6.04</m:t>
                    </m:r>
                  </m:oMath>
                </a14:m>
                <a:endParaRPr lang="en-GB" dirty="0">
                  <a:solidFill>
                    <a:srgbClr val="CC0000"/>
                  </a:solidFill>
                </a:endParaRPr>
              </a:p>
            </p:txBody>
          </p:sp>
        </mc:Choice>
        <mc:Fallback xmlns="">
          <p:sp>
            <p:nvSpPr>
              <p:cNvPr id="6" name="TextBox 5">
                <a:extLst>
                  <a:ext uri="{FF2B5EF4-FFF2-40B4-BE49-F238E27FC236}">
                    <a16:creationId xmlns:a16="http://schemas.microsoft.com/office/drawing/2014/main" id="{EB0AA2EA-5286-409C-85AF-EBDAA5508A46}"/>
                  </a:ext>
                </a:extLst>
              </p:cNvPr>
              <p:cNvSpPr txBox="1">
                <a:spLocks noRot="1" noChangeAspect="1" noMove="1" noResize="1" noEditPoints="1" noAdjustHandles="1" noChangeArrowheads="1" noChangeShapeType="1" noTextEdit="1"/>
              </p:cNvSpPr>
              <p:nvPr/>
            </p:nvSpPr>
            <p:spPr>
              <a:xfrm>
                <a:off x="5939073" y="4354717"/>
                <a:ext cx="2747727" cy="1323439"/>
              </a:xfrm>
              <a:prstGeom prst="rect">
                <a:avLst/>
              </a:prstGeom>
              <a:blipFill>
                <a:blip r:embed="rId3"/>
                <a:stretch>
                  <a:fillRect l="-2217" b="-7834"/>
                </a:stretch>
              </a:blipFill>
            </p:spPr>
            <p:txBody>
              <a:bodyPr/>
              <a:lstStyle/>
              <a:p>
                <a:r>
                  <a:rPr lang="en-GB">
                    <a:noFill/>
                  </a:rPr>
                  <a:t> </a:t>
                </a:r>
              </a:p>
            </p:txBody>
          </p:sp>
        </mc:Fallback>
      </mc:AlternateContent>
    </p:spTree>
    <p:extLst>
      <p:ext uri="{BB962C8B-B14F-4D97-AF65-F5344CB8AC3E}">
        <p14:creationId xmlns:p14="http://schemas.microsoft.com/office/powerpoint/2010/main" val="5636740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Numbers in standard form and engineering notation </a:t>
            </a:r>
          </a:p>
        </p:txBody>
      </p:sp>
      <p:sp>
        <p:nvSpPr>
          <p:cNvPr id="6" name="Content Placeholder 5">
            <a:extLst>
              <a:ext uri="{FF2B5EF4-FFF2-40B4-BE49-F238E27FC236}">
                <a16:creationId xmlns:a16="http://schemas.microsoft.com/office/drawing/2014/main" id="{D9CB74A4-757C-42EC-B923-E720603D4AA4}"/>
              </a:ext>
            </a:extLst>
          </p:cNvPr>
          <p:cNvSpPr>
            <a:spLocks noGrp="1"/>
          </p:cNvSpPr>
          <p:nvPr>
            <p:ph sz="quarter" idx="10"/>
          </p:nvPr>
        </p:nvSpPr>
        <p:spPr>
          <a:xfrm>
            <a:off x="457200" y="1602000"/>
            <a:ext cx="8229600" cy="4248000"/>
          </a:xfrm>
        </p:spPr>
        <p:txBody>
          <a:bodyPr/>
          <a:lstStyle/>
          <a:p>
            <a:r>
              <a:rPr lang="en-GB" dirty="0"/>
              <a:t>Quite often in engineering we have to work with some very large or very small numbers. </a:t>
            </a:r>
          </a:p>
          <a:p>
            <a:r>
              <a:rPr lang="en-GB" dirty="0"/>
              <a:t>The SI system (</a:t>
            </a:r>
            <a:r>
              <a:rPr lang="en-GB" dirty="0" err="1"/>
              <a:t>Systeme</a:t>
            </a:r>
            <a:r>
              <a:rPr lang="en-GB" dirty="0"/>
              <a:t> International </a:t>
            </a:r>
            <a:r>
              <a:rPr lang="en-GB" dirty="0" err="1"/>
              <a:t>d’Unite</a:t>
            </a:r>
            <a:r>
              <a:rPr lang="en-GB" dirty="0"/>
              <a:t>) </a:t>
            </a:r>
          </a:p>
        </p:txBody>
      </p:sp>
      <p:graphicFrame>
        <p:nvGraphicFramePr>
          <p:cNvPr id="3" name="Table 3">
            <a:extLst>
              <a:ext uri="{FF2B5EF4-FFF2-40B4-BE49-F238E27FC236}">
                <a16:creationId xmlns:a16="http://schemas.microsoft.com/office/drawing/2014/main" id="{1A9D1A59-8E1A-D9AE-8C44-6638F2D7FF08}"/>
              </a:ext>
            </a:extLst>
          </p:cNvPr>
          <p:cNvGraphicFramePr>
            <a:graphicFrameLocks noGrp="1"/>
          </p:cNvGraphicFramePr>
          <p:nvPr>
            <p:extLst>
              <p:ext uri="{D42A27DB-BD31-4B8C-83A1-F6EECF244321}">
                <p14:modId xmlns:p14="http://schemas.microsoft.com/office/powerpoint/2010/main" val="943053037"/>
              </p:ext>
            </p:extLst>
          </p:nvPr>
        </p:nvGraphicFramePr>
        <p:xfrm>
          <a:off x="724826" y="2923881"/>
          <a:ext cx="8003265" cy="2595880"/>
        </p:xfrm>
        <a:graphic>
          <a:graphicData uri="http://schemas.openxmlformats.org/drawingml/2006/table">
            <a:tbl>
              <a:tblPr firstRow="1" bandRow="1">
                <a:tableStyleId>{5C22544A-7EE6-4342-B048-85BDC9FD1C3A}</a:tableStyleId>
              </a:tblPr>
              <a:tblGrid>
                <a:gridCol w="2667755">
                  <a:extLst>
                    <a:ext uri="{9D8B030D-6E8A-4147-A177-3AD203B41FA5}">
                      <a16:colId xmlns:a16="http://schemas.microsoft.com/office/drawing/2014/main" val="797892940"/>
                    </a:ext>
                  </a:extLst>
                </a:gridCol>
                <a:gridCol w="2667755">
                  <a:extLst>
                    <a:ext uri="{9D8B030D-6E8A-4147-A177-3AD203B41FA5}">
                      <a16:colId xmlns:a16="http://schemas.microsoft.com/office/drawing/2014/main" val="1178126230"/>
                    </a:ext>
                  </a:extLst>
                </a:gridCol>
                <a:gridCol w="2667755">
                  <a:extLst>
                    <a:ext uri="{9D8B030D-6E8A-4147-A177-3AD203B41FA5}">
                      <a16:colId xmlns:a16="http://schemas.microsoft.com/office/drawing/2014/main" val="1221331341"/>
                    </a:ext>
                  </a:extLst>
                </a:gridCol>
              </a:tblGrid>
              <a:tr h="370840">
                <a:tc>
                  <a:txBody>
                    <a:bodyPr/>
                    <a:lstStyle/>
                    <a:p>
                      <a:pPr algn="ctr"/>
                      <a:r>
                        <a:rPr lang="en-GB" dirty="0">
                          <a:solidFill>
                            <a:schemeClr val="tx1"/>
                          </a:solidFill>
                        </a:rPr>
                        <a:t>Unit</a:t>
                      </a:r>
                    </a:p>
                  </a:txBody>
                  <a:tcPr anchor="ctr"/>
                </a:tc>
                <a:tc>
                  <a:txBody>
                    <a:bodyPr/>
                    <a:lstStyle/>
                    <a:p>
                      <a:pPr algn="ctr"/>
                      <a:r>
                        <a:rPr lang="en-GB" dirty="0">
                          <a:solidFill>
                            <a:schemeClr val="tx1"/>
                          </a:solidFill>
                        </a:rPr>
                        <a:t>SI Name</a:t>
                      </a:r>
                    </a:p>
                  </a:txBody>
                  <a:tcPr anchor="ctr"/>
                </a:tc>
                <a:tc>
                  <a:txBody>
                    <a:bodyPr/>
                    <a:lstStyle/>
                    <a:p>
                      <a:pPr algn="ctr"/>
                      <a:r>
                        <a:rPr lang="en-GB" dirty="0">
                          <a:solidFill>
                            <a:schemeClr val="tx1"/>
                          </a:solidFill>
                        </a:rPr>
                        <a:t>SI Symbol</a:t>
                      </a:r>
                    </a:p>
                  </a:txBody>
                  <a:tcPr anchor="ctr"/>
                </a:tc>
                <a:extLst>
                  <a:ext uri="{0D108BD9-81ED-4DB2-BD59-A6C34878D82A}">
                    <a16:rowId xmlns:a16="http://schemas.microsoft.com/office/drawing/2014/main" val="2668069364"/>
                  </a:ext>
                </a:extLst>
              </a:tr>
              <a:tr h="370840">
                <a:tc>
                  <a:txBody>
                    <a:bodyPr/>
                    <a:lstStyle/>
                    <a:p>
                      <a:pPr algn="l"/>
                      <a:r>
                        <a:rPr lang="en-GB" cap="none" baseline="0" dirty="0"/>
                        <a:t>length</a:t>
                      </a:r>
                    </a:p>
                  </a:txBody>
                  <a:tcPr anchor="ctr"/>
                </a:tc>
                <a:tc>
                  <a:txBody>
                    <a:bodyPr/>
                    <a:lstStyle/>
                    <a:p>
                      <a:pPr algn="ctr"/>
                      <a:r>
                        <a:rPr lang="en-GB" cap="none" baseline="0" dirty="0"/>
                        <a:t>metre</a:t>
                      </a:r>
                    </a:p>
                  </a:txBody>
                  <a:tcPr anchor="ctr"/>
                </a:tc>
                <a:tc>
                  <a:txBody>
                    <a:bodyPr/>
                    <a:lstStyle/>
                    <a:p>
                      <a:pPr algn="ctr"/>
                      <a:r>
                        <a:rPr lang="en-GB" cap="none" baseline="0" dirty="0"/>
                        <a:t>m</a:t>
                      </a:r>
                    </a:p>
                  </a:txBody>
                  <a:tcPr anchor="ctr"/>
                </a:tc>
                <a:extLst>
                  <a:ext uri="{0D108BD9-81ED-4DB2-BD59-A6C34878D82A}">
                    <a16:rowId xmlns:a16="http://schemas.microsoft.com/office/drawing/2014/main" val="282798372"/>
                  </a:ext>
                </a:extLst>
              </a:tr>
              <a:tr h="370840">
                <a:tc>
                  <a:txBody>
                    <a:bodyPr/>
                    <a:lstStyle/>
                    <a:p>
                      <a:pPr algn="l"/>
                      <a:r>
                        <a:rPr lang="en-GB" cap="none" baseline="0" dirty="0"/>
                        <a:t>mass</a:t>
                      </a:r>
                    </a:p>
                  </a:txBody>
                  <a:tcPr anchor="ctr"/>
                </a:tc>
                <a:tc>
                  <a:txBody>
                    <a:bodyPr/>
                    <a:lstStyle/>
                    <a:p>
                      <a:pPr algn="ctr"/>
                      <a:r>
                        <a:rPr lang="en-GB" cap="none" baseline="0" dirty="0"/>
                        <a:t>kilogramme</a:t>
                      </a:r>
                    </a:p>
                  </a:txBody>
                  <a:tcPr anchor="ctr"/>
                </a:tc>
                <a:tc>
                  <a:txBody>
                    <a:bodyPr/>
                    <a:lstStyle/>
                    <a:p>
                      <a:pPr algn="ctr"/>
                      <a:r>
                        <a:rPr lang="en-GB" cap="none" baseline="0" dirty="0"/>
                        <a:t>kg</a:t>
                      </a:r>
                    </a:p>
                  </a:txBody>
                  <a:tcPr anchor="ctr"/>
                </a:tc>
                <a:extLst>
                  <a:ext uri="{0D108BD9-81ED-4DB2-BD59-A6C34878D82A}">
                    <a16:rowId xmlns:a16="http://schemas.microsoft.com/office/drawing/2014/main" val="3503148815"/>
                  </a:ext>
                </a:extLst>
              </a:tr>
              <a:tr h="370840">
                <a:tc>
                  <a:txBody>
                    <a:bodyPr/>
                    <a:lstStyle/>
                    <a:p>
                      <a:pPr algn="l"/>
                      <a:r>
                        <a:rPr lang="en-GB" cap="none" baseline="0" dirty="0"/>
                        <a:t>time</a:t>
                      </a:r>
                    </a:p>
                  </a:txBody>
                  <a:tcPr anchor="ctr"/>
                </a:tc>
                <a:tc>
                  <a:txBody>
                    <a:bodyPr/>
                    <a:lstStyle/>
                    <a:p>
                      <a:pPr algn="ctr"/>
                      <a:r>
                        <a:rPr lang="en-GB" cap="none" baseline="0" dirty="0"/>
                        <a:t>second</a:t>
                      </a:r>
                    </a:p>
                  </a:txBody>
                  <a:tcPr anchor="ctr"/>
                </a:tc>
                <a:tc>
                  <a:txBody>
                    <a:bodyPr/>
                    <a:lstStyle/>
                    <a:p>
                      <a:pPr algn="ctr"/>
                      <a:r>
                        <a:rPr lang="en-GB" cap="none" baseline="0" dirty="0"/>
                        <a:t>s</a:t>
                      </a:r>
                    </a:p>
                  </a:txBody>
                  <a:tcPr anchor="ctr"/>
                </a:tc>
                <a:extLst>
                  <a:ext uri="{0D108BD9-81ED-4DB2-BD59-A6C34878D82A}">
                    <a16:rowId xmlns:a16="http://schemas.microsoft.com/office/drawing/2014/main" val="968848371"/>
                  </a:ext>
                </a:extLst>
              </a:tr>
              <a:tr h="370840">
                <a:tc>
                  <a:txBody>
                    <a:bodyPr/>
                    <a:lstStyle/>
                    <a:p>
                      <a:pPr algn="l"/>
                      <a:r>
                        <a:rPr lang="en-GB" cap="none" baseline="0" dirty="0"/>
                        <a:t>force</a:t>
                      </a:r>
                    </a:p>
                  </a:txBody>
                  <a:tcPr anchor="ctr"/>
                </a:tc>
                <a:tc>
                  <a:txBody>
                    <a:bodyPr/>
                    <a:lstStyle/>
                    <a:p>
                      <a:pPr algn="ctr"/>
                      <a:r>
                        <a:rPr lang="en-GB" cap="none" baseline="0" dirty="0"/>
                        <a:t>newton </a:t>
                      </a:r>
                    </a:p>
                  </a:txBody>
                  <a:tcPr anchor="ctr"/>
                </a:tc>
                <a:tc>
                  <a:txBody>
                    <a:bodyPr/>
                    <a:lstStyle/>
                    <a:p>
                      <a:pPr algn="ctr"/>
                      <a:r>
                        <a:rPr lang="en-GB" cap="none" baseline="0" dirty="0"/>
                        <a:t>N</a:t>
                      </a:r>
                    </a:p>
                  </a:txBody>
                  <a:tcPr anchor="ctr"/>
                </a:tc>
                <a:extLst>
                  <a:ext uri="{0D108BD9-81ED-4DB2-BD59-A6C34878D82A}">
                    <a16:rowId xmlns:a16="http://schemas.microsoft.com/office/drawing/2014/main" val="440073998"/>
                  </a:ext>
                </a:extLst>
              </a:tr>
              <a:tr h="370840">
                <a:tc>
                  <a:txBody>
                    <a:bodyPr/>
                    <a:lstStyle/>
                    <a:p>
                      <a:pPr algn="l"/>
                      <a:r>
                        <a:rPr lang="en-GB" cap="none" baseline="0" dirty="0"/>
                        <a:t>torque</a:t>
                      </a:r>
                    </a:p>
                  </a:txBody>
                  <a:tcPr anchor="ctr"/>
                </a:tc>
                <a:tc>
                  <a:txBody>
                    <a:bodyPr/>
                    <a:lstStyle/>
                    <a:p>
                      <a:pPr algn="ctr"/>
                      <a:r>
                        <a:rPr lang="en-GB" cap="none" baseline="0" dirty="0"/>
                        <a:t>newton metre </a:t>
                      </a:r>
                    </a:p>
                  </a:txBody>
                  <a:tcPr anchor="ctr"/>
                </a:tc>
                <a:tc>
                  <a:txBody>
                    <a:bodyPr/>
                    <a:lstStyle/>
                    <a:p>
                      <a:pPr algn="ctr"/>
                      <a:r>
                        <a:rPr lang="en-GB" cap="none" baseline="0" dirty="0"/>
                        <a:t>Nm</a:t>
                      </a:r>
                    </a:p>
                  </a:txBody>
                  <a:tcPr anchor="ctr"/>
                </a:tc>
                <a:extLst>
                  <a:ext uri="{0D108BD9-81ED-4DB2-BD59-A6C34878D82A}">
                    <a16:rowId xmlns:a16="http://schemas.microsoft.com/office/drawing/2014/main" val="1713864242"/>
                  </a:ext>
                </a:extLst>
              </a:tr>
              <a:tr h="370840">
                <a:tc>
                  <a:txBody>
                    <a:bodyPr/>
                    <a:lstStyle/>
                    <a:p>
                      <a:pPr algn="l"/>
                      <a:r>
                        <a:rPr lang="en-GB" cap="none" baseline="0" dirty="0"/>
                        <a:t>pressure</a:t>
                      </a:r>
                    </a:p>
                  </a:txBody>
                  <a:tcPr anchor="ctr"/>
                </a:tc>
                <a:tc>
                  <a:txBody>
                    <a:bodyPr/>
                    <a:lstStyle/>
                    <a:p>
                      <a:pPr algn="ctr"/>
                      <a:r>
                        <a:rPr lang="en-GB" cap="none" baseline="0" dirty="0"/>
                        <a:t>pascal</a:t>
                      </a:r>
                    </a:p>
                  </a:txBody>
                  <a:tcPr anchor="ctr"/>
                </a:tc>
                <a:tc>
                  <a:txBody>
                    <a:bodyPr/>
                    <a:lstStyle/>
                    <a:p>
                      <a:pPr algn="ctr"/>
                      <a:r>
                        <a:rPr lang="en-GB" cap="none" baseline="0" dirty="0"/>
                        <a:t>Pa ( Nm</a:t>
                      </a:r>
                      <a:r>
                        <a:rPr lang="en-GB" cap="none" baseline="30000" dirty="0"/>
                        <a:t>2</a:t>
                      </a:r>
                      <a:r>
                        <a:rPr lang="en-GB" cap="none" baseline="0" dirty="0"/>
                        <a:t>)</a:t>
                      </a:r>
                    </a:p>
                  </a:txBody>
                  <a:tcPr anchor="ctr"/>
                </a:tc>
                <a:extLst>
                  <a:ext uri="{0D108BD9-81ED-4DB2-BD59-A6C34878D82A}">
                    <a16:rowId xmlns:a16="http://schemas.microsoft.com/office/drawing/2014/main" val="1733164777"/>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D25F66-2B37-445A-BC83-9F5FF76BD593}"/>
              </a:ext>
            </a:extLst>
          </p:cNvPr>
          <p:cNvSpPr>
            <a:spLocks noGrp="1"/>
          </p:cNvSpPr>
          <p:nvPr>
            <p:ph sz="quarter" idx="10"/>
          </p:nvPr>
        </p:nvSpPr>
        <p:spPr>
          <a:xfrm>
            <a:off x="457200" y="1400562"/>
            <a:ext cx="8229600" cy="4755065"/>
          </a:xfrm>
        </p:spPr>
        <p:txBody>
          <a:bodyPr/>
          <a:lstStyle/>
          <a:p>
            <a:r>
              <a:rPr lang="en-GB" sz="1400" dirty="0"/>
              <a:t>Prefixes can be added to indicate multiples of the basic SI unit. In the table below, match the correct multiplication factor with the prefix and the SI symbol. </a:t>
            </a:r>
          </a:p>
          <a:p>
            <a:endParaRPr lang="en-GB" dirty="0"/>
          </a:p>
        </p:txBody>
      </p:sp>
      <mc:AlternateContent xmlns:mc="http://schemas.openxmlformats.org/markup-compatibility/2006" xmlns:a14="http://schemas.microsoft.com/office/drawing/2010/main">
        <mc:Choice Requires="a14">
          <p:graphicFrame>
            <p:nvGraphicFramePr>
              <p:cNvPr id="4" name="Table 3">
                <a:extLst>
                  <a:ext uri="{FF2B5EF4-FFF2-40B4-BE49-F238E27FC236}">
                    <a16:creationId xmlns:a16="http://schemas.microsoft.com/office/drawing/2014/main" id="{A2C88A76-C81F-4B5E-8A61-BF9646DA10EC}"/>
                  </a:ext>
                </a:extLst>
              </p:cNvPr>
              <p:cNvGraphicFramePr>
                <a:graphicFrameLocks noGrp="1"/>
              </p:cNvGraphicFramePr>
              <p:nvPr>
                <p:extLst>
                  <p:ext uri="{D42A27DB-BD31-4B8C-83A1-F6EECF244321}">
                    <p14:modId xmlns:p14="http://schemas.microsoft.com/office/powerpoint/2010/main" val="3731027718"/>
                  </p:ext>
                </p:extLst>
              </p:nvPr>
            </p:nvGraphicFramePr>
            <p:xfrm>
              <a:off x="466254" y="2042959"/>
              <a:ext cx="8229600" cy="3080195"/>
            </p:xfrm>
            <a:graphic>
              <a:graphicData uri="http://schemas.openxmlformats.org/drawingml/2006/table">
                <a:tbl>
                  <a:tblPr firstRow="1" bandRow="1">
                    <a:tableStyleId>{5A111915-BE36-4E01-A7E5-04B1672EAD32}</a:tableStyleId>
                  </a:tblPr>
                  <a:tblGrid>
                    <a:gridCol w="2848708">
                      <a:extLst>
                        <a:ext uri="{9D8B030D-6E8A-4147-A177-3AD203B41FA5}">
                          <a16:colId xmlns:a16="http://schemas.microsoft.com/office/drawing/2014/main" val="20000"/>
                        </a:ext>
                      </a:extLst>
                    </a:gridCol>
                    <a:gridCol w="2690446">
                      <a:extLst>
                        <a:ext uri="{9D8B030D-6E8A-4147-A177-3AD203B41FA5}">
                          <a16:colId xmlns:a16="http://schemas.microsoft.com/office/drawing/2014/main" val="20001"/>
                        </a:ext>
                      </a:extLst>
                    </a:gridCol>
                    <a:gridCol w="2690446">
                      <a:extLst>
                        <a:ext uri="{9D8B030D-6E8A-4147-A177-3AD203B41FA5}">
                          <a16:colId xmlns:a16="http://schemas.microsoft.com/office/drawing/2014/main" val="3254667459"/>
                        </a:ext>
                      </a:extLst>
                    </a:gridCol>
                  </a:tblGrid>
                  <a:tr h="259738">
                    <a:tc>
                      <a:txBody>
                        <a:bodyPr/>
                        <a:lstStyle/>
                        <a:p>
                          <a:pPr lvl="0" algn="ctr">
                            <a:lnSpc>
                              <a:spcPts val="2000"/>
                            </a:lnSpc>
                          </a:pPr>
                          <a:r>
                            <a:rPr lang="en-US" sz="1200" dirty="0">
                              <a:solidFill>
                                <a:srgbClr val="000000"/>
                              </a:solidFill>
                            </a:rPr>
                            <a:t>Multiplication factor</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gn="ctr">
                            <a:lnSpc>
                              <a:spcPts val="2000"/>
                            </a:lnSpc>
                          </a:pPr>
                          <a:r>
                            <a:rPr lang="en-US" sz="1200" dirty="0">
                              <a:solidFill>
                                <a:srgbClr val="000000"/>
                              </a:solidFill>
                            </a:rPr>
                            <a:t>Prefix</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gn="ctr">
                            <a:lnSpc>
                              <a:spcPts val="2000"/>
                            </a:lnSpc>
                          </a:pPr>
                          <a:r>
                            <a:rPr lang="en-US" sz="1200" dirty="0">
                              <a:solidFill>
                                <a:srgbClr val="000000"/>
                              </a:solidFill>
                            </a:rPr>
                            <a:t>SI unit</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12</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mega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k</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9</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micro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ctr" defTabSz="457200" rtl="0" eaLnBrk="1" fontAlgn="auto" latinLnBrk="0" hangingPunct="1">
                            <a:lnSpc>
                              <a:spcPts val="2000"/>
                            </a:lnSpc>
                            <a:spcBef>
                              <a:spcPts val="0"/>
                            </a:spcBef>
                            <a:spcAft>
                              <a:spcPts val="0"/>
                            </a:spcAft>
                            <a:buClrTx/>
                            <a:buSzTx/>
                            <a:buFontTx/>
                            <a:buNone/>
                            <a:tabLst/>
                            <a:defRPr/>
                          </a:pPr>
                          <a:r>
                            <a:rPr lang="en-US" sz="1200" dirty="0"/>
                            <a:t>T</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6</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kilo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G</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3</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err="1"/>
                            <a:t>pico</a:t>
                          </a:r>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259738">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−3</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tera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n</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5"/>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−6</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nano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p</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6"/>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−9</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milli</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2045525669"/>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−12</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giga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l-GR" sz="1200" dirty="0"/>
                            <a:t>μ</a:t>
                          </a:r>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59561704"/>
                      </a:ext>
                    </a:extLst>
                  </a:tr>
                </a:tbl>
              </a:graphicData>
            </a:graphic>
          </p:graphicFrame>
        </mc:Choice>
        <mc:Fallback xmlns="">
          <p:graphicFrame>
            <p:nvGraphicFramePr>
              <p:cNvPr id="4" name="Table 3">
                <a:extLst>
                  <a:ext uri="{FF2B5EF4-FFF2-40B4-BE49-F238E27FC236}">
                    <a16:creationId xmlns:a16="http://schemas.microsoft.com/office/drawing/2014/main" id="{A2C88A76-C81F-4B5E-8A61-BF9646DA10EC}"/>
                  </a:ext>
                </a:extLst>
              </p:cNvPr>
              <p:cNvGraphicFramePr>
                <a:graphicFrameLocks noGrp="1"/>
              </p:cNvGraphicFramePr>
              <p:nvPr>
                <p:extLst>
                  <p:ext uri="{D42A27DB-BD31-4B8C-83A1-F6EECF244321}">
                    <p14:modId xmlns:p14="http://schemas.microsoft.com/office/powerpoint/2010/main" val="3731027718"/>
                  </p:ext>
                </p:extLst>
              </p:nvPr>
            </p:nvGraphicFramePr>
            <p:xfrm>
              <a:off x="466254" y="2042959"/>
              <a:ext cx="8229600" cy="3080195"/>
            </p:xfrm>
            <a:graphic>
              <a:graphicData uri="http://schemas.openxmlformats.org/drawingml/2006/table">
                <a:tbl>
                  <a:tblPr firstRow="1" bandRow="1">
                    <a:tableStyleId>{5A111915-BE36-4E01-A7E5-04B1672EAD32}</a:tableStyleId>
                  </a:tblPr>
                  <a:tblGrid>
                    <a:gridCol w="2848708">
                      <a:extLst>
                        <a:ext uri="{9D8B030D-6E8A-4147-A177-3AD203B41FA5}">
                          <a16:colId xmlns:a16="http://schemas.microsoft.com/office/drawing/2014/main" val="20000"/>
                        </a:ext>
                      </a:extLst>
                    </a:gridCol>
                    <a:gridCol w="2690446">
                      <a:extLst>
                        <a:ext uri="{9D8B030D-6E8A-4147-A177-3AD203B41FA5}">
                          <a16:colId xmlns:a16="http://schemas.microsoft.com/office/drawing/2014/main" val="20001"/>
                        </a:ext>
                      </a:extLst>
                    </a:gridCol>
                    <a:gridCol w="2690446">
                      <a:extLst>
                        <a:ext uri="{9D8B030D-6E8A-4147-A177-3AD203B41FA5}">
                          <a16:colId xmlns:a16="http://schemas.microsoft.com/office/drawing/2014/main" val="3254667459"/>
                        </a:ext>
                      </a:extLst>
                    </a:gridCol>
                  </a:tblGrid>
                  <a:tr h="316675">
                    <a:tc>
                      <a:txBody>
                        <a:bodyPr/>
                        <a:lstStyle/>
                        <a:p>
                          <a:pPr lvl="0" algn="ctr">
                            <a:lnSpc>
                              <a:spcPts val="2000"/>
                            </a:lnSpc>
                          </a:pPr>
                          <a:r>
                            <a:rPr lang="en-US" sz="1200" dirty="0">
                              <a:solidFill>
                                <a:srgbClr val="000000"/>
                              </a:solidFill>
                            </a:rPr>
                            <a:t>Multiplication factor</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gn="ctr">
                            <a:lnSpc>
                              <a:spcPts val="2000"/>
                            </a:lnSpc>
                          </a:pPr>
                          <a:r>
                            <a:rPr lang="en-US" sz="1200" dirty="0">
                              <a:solidFill>
                                <a:srgbClr val="000000"/>
                              </a:solidFill>
                            </a:rPr>
                            <a:t>Prefix</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gn="ctr">
                            <a:lnSpc>
                              <a:spcPts val="2000"/>
                            </a:lnSpc>
                          </a:pPr>
                          <a:r>
                            <a:rPr lang="en-US" sz="1200" dirty="0">
                              <a:solidFill>
                                <a:srgbClr val="000000"/>
                              </a:solidFill>
                            </a:rPr>
                            <a:t>SI unit</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92982" r="-188889" b="-703509"/>
                          </a:stretch>
                        </a:blipFill>
                      </a:tcPr>
                    </a:tc>
                    <a:tc>
                      <a:txBody>
                        <a:bodyPr/>
                        <a:lstStyle/>
                        <a:p>
                          <a:pPr lvl="0" algn="ctr">
                            <a:lnSpc>
                              <a:spcPts val="2000"/>
                            </a:lnSpc>
                          </a:pPr>
                          <a:r>
                            <a:rPr lang="en-US" sz="1200" dirty="0"/>
                            <a:t>mega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k</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192982" r="-188889" b="-603509"/>
                          </a:stretch>
                        </a:blipFill>
                      </a:tcPr>
                    </a:tc>
                    <a:tc>
                      <a:txBody>
                        <a:bodyPr/>
                        <a:lstStyle/>
                        <a:p>
                          <a:pPr lvl="0" algn="ctr">
                            <a:lnSpc>
                              <a:spcPts val="2000"/>
                            </a:lnSpc>
                          </a:pPr>
                          <a:r>
                            <a:rPr lang="en-US" sz="1200" dirty="0"/>
                            <a:t>micro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ctr" defTabSz="457200" rtl="0" eaLnBrk="1" fontAlgn="auto" latinLnBrk="0" hangingPunct="1">
                            <a:lnSpc>
                              <a:spcPts val="2000"/>
                            </a:lnSpc>
                            <a:spcBef>
                              <a:spcPts val="0"/>
                            </a:spcBef>
                            <a:spcAft>
                              <a:spcPts val="0"/>
                            </a:spcAft>
                            <a:buClrTx/>
                            <a:buSzTx/>
                            <a:buFontTx/>
                            <a:buNone/>
                            <a:tabLst/>
                            <a:defRPr/>
                          </a:pPr>
                          <a:r>
                            <a:rPr lang="en-US" sz="1200" dirty="0"/>
                            <a:t>T</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298214" r="-188889" b="-514286"/>
                          </a:stretch>
                        </a:blipFill>
                      </a:tcPr>
                    </a:tc>
                    <a:tc>
                      <a:txBody>
                        <a:bodyPr/>
                        <a:lstStyle/>
                        <a:p>
                          <a:pPr lvl="0" algn="ctr">
                            <a:lnSpc>
                              <a:spcPts val="2000"/>
                            </a:lnSpc>
                          </a:pPr>
                          <a:r>
                            <a:rPr lang="en-US" sz="1200" dirty="0"/>
                            <a:t>kilo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G</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391228" r="-188889" b="-405263"/>
                          </a:stretch>
                        </a:blipFill>
                      </a:tcPr>
                    </a:tc>
                    <a:tc>
                      <a:txBody>
                        <a:bodyPr/>
                        <a:lstStyle/>
                        <a:p>
                          <a:pPr lvl="0" algn="ctr">
                            <a:lnSpc>
                              <a:spcPts val="2000"/>
                            </a:lnSpc>
                          </a:pPr>
                          <a:r>
                            <a:rPr lang="en-US" sz="1200" dirty="0" err="1"/>
                            <a:t>pico</a:t>
                          </a:r>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491228" r="-188889" b="-305263"/>
                          </a:stretch>
                        </a:blipFill>
                      </a:tcPr>
                    </a:tc>
                    <a:tc>
                      <a:txBody>
                        <a:bodyPr/>
                        <a:lstStyle/>
                        <a:p>
                          <a:pPr lvl="0" algn="ctr">
                            <a:lnSpc>
                              <a:spcPts val="2000"/>
                            </a:lnSpc>
                          </a:pPr>
                          <a:r>
                            <a:rPr lang="en-US" sz="1200" dirty="0"/>
                            <a:t>tera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n</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5"/>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591228" r="-188889" b="-205263"/>
                          </a:stretch>
                        </a:blipFill>
                      </a:tcPr>
                    </a:tc>
                    <a:tc>
                      <a:txBody>
                        <a:bodyPr/>
                        <a:lstStyle/>
                        <a:p>
                          <a:pPr lvl="0" algn="ctr">
                            <a:lnSpc>
                              <a:spcPts val="2000"/>
                            </a:lnSpc>
                          </a:pPr>
                          <a:r>
                            <a:rPr lang="en-US" sz="1200" dirty="0"/>
                            <a:t>nano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p</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6"/>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703571" r="-188889" b="-108929"/>
                          </a:stretch>
                        </a:blipFill>
                      </a:tcPr>
                    </a:tc>
                    <a:tc>
                      <a:txBody>
                        <a:bodyPr/>
                        <a:lstStyle/>
                        <a:p>
                          <a:pPr lvl="0" algn="ctr">
                            <a:lnSpc>
                              <a:spcPts val="2000"/>
                            </a:lnSpc>
                          </a:pPr>
                          <a:r>
                            <a:rPr lang="en-US" sz="1200" dirty="0"/>
                            <a:t>milli</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2045525669"/>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789474" r="-188889" b="-7018"/>
                          </a:stretch>
                        </a:blipFill>
                      </a:tcPr>
                    </a:tc>
                    <a:tc>
                      <a:txBody>
                        <a:bodyPr/>
                        <a:lstStyle/>
                        <a:p>
                          <a:pPr lvl="0" algn="ctr">
                            <a:lnSpc>
                              <a:spcPts val="2000"/>
                            </a:lnSpc>
                          </a:pPr>
                          <a:r>
                            <a:rPr lang="en-US" sz="1200" dirty="0"/>
                            <a:t>giga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l-GR" sz="1200" dirty="0"/>
                            <a:t>μ</a:t>
                          </a:r>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59561704"/>
                      </a:ext>
                    </a:extLst>
                  </a:tr>
                </a:tbl>
              </a:graphicData>
            </a:graphic>
          </p:graphicFrame>
        </mc:Fallback>
      </mc:AlternateContent>
      <p:sp>
        <p:nvSpPr>
          <p:cNvPr id="2" name="Title 1">
            <a:extLst>
              <a:ext uri="{FF2B5EF4-FFF2-40B4-BE49-F238E27FC236}">
                <a16:creationId xmlns:a16="http://schemas.microsoft.com/office/drawing/2014/main" id="{5A1658BD-F2DA-5BFD-DC30-C2313FFD0480}"/>
              </a:ext>
            </a:extLst>
          </p:cNvPr>
          <p:cNvSpPr>
            <a:spLocks noGrp="1"/>
          </p:cNvSpPr>
          <p:nvPr>
            <p:ph type="title"/>
          </p:nvPr>
        </p:nvSpPr>
        <p:spPr>
          <a:xfrm>
            <a:off x="457200" y="1017974"/>
            <a:ext cx="8229600" cy="382588"/>
          </a:xfrm>
        </p:spPr>
        <p:txBody>
          <a:bodyPr/>
          <a:lstStyle/>
          <a:p>
            <a:r>
              <a:rPr lang="en-US" dirty="0"/>
              <a:t>Activity</a:t>
            </a:r>
          </a:p>
        </p:txBody>
      </p:sp>
    </p:spTree>
    <p:extLst>
      <p:ext uri="{BB962C8B-B14F-4D97-AF65-F5344CB8AC3E}">
        <p14:creationId xmlns:p14="http://schemas.microsoft.com/office/powerpoint/2010/main" val="16658110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7D25F66-2B37-445A-BC83-9F5FF76BD593}"/>
              </a:ext>
            </a:extLst>
          </p:cNvPr>
          <p:cNvSpPr>
            <a:spLocks noGrp="1"/>
          </p:cNvSpPr>
          <p:nvPr>
            <p:ph sz="quarter" idx="10"/>
          </p:nvPr>
        </p:nvSpPr>
        <p:spPr>
          <a:xfrm>
            <a:off x="439094" y="1414143"/>
            <a:ext cx="8229600" cy="4755065"/>
          </a:xfrm>
        </p:spPr>
        <p:txBody>
          <a:bodyPr/>
          <a:lstStyle/>
          <a:p>
            <a:r>
              <a:rPr lang="en-GB" sz="1400" dirty="0"/>
              <a:t>Prefixes can be added to indicate multiples of the basic SI unit. In the table below, match the correct multiplication factor with the prefix and the SI symbol. </a:t>
            </a:r>
          </a:p>
          <a:p>
            <a:endParaRPr lang="en-GB" dirty="0"/>
          </a:p>
        </p:txBody>
      </p:sp>
      <mc:AlternateContent xmlns:mc="http://schemas.openxmlformats.org/markup-compatibility/2006" xmlns:a14="http://schemas.microsoft.com/office/drawing/2010/main">
        <mc:Choice Requires="a14">
          <p:graphicFrame>
            <p:nvGraphicFramePr>
              <p:cNvPr id="5" name="Table 4">
                <a:extLst>
                  <a:ext uri="{FF2B5EF4-FFF2-40B4-BE49-F238E27FC236}">
                    <a16:creationId xmlns:a16="http://schemas.microsoft.com/office/drawing/2014/main" id="{FECAC6AD-D7CD-D122-A09F-596EDE8E63DC}"/>
                  </a:ext>
                </a:extLst>
              </p:cNvPr>
              <p:cNvGraphicFramePr>
                <a:graphicFrameLocks noGrp="1"/>
              </p:cNvGraphicFramePr>
              <p:nvPr>
                <p:extLst>
                  <p:ext uri="{D42A27DB-BD31-4B8C-83A1-F6EECF244321}">
                    <p14:modId xmlns:p14="http://schemas.microsoft.com/office/powerpoint/2010/main" val="2860537559"/>
                  </p:ext>
                </p:extLst>
              </p:nvPr>
            </p:nvGraphicFramePr>
            <p:xfrm>
              <a:off x="439094" y="2182753"/>
              <a:ext cx="8229600" cy="3080195"/>
            </p:xfrm>
            <a:graphic>
              <a:graphicData uri="http://schemas.openxmlformats.org/drawingml/2006/table">
                <a:tbl>
                  <a:tblPr firstRow="1" bandRow="1">
                    <a:tableStyleId>{5A111915-BE36-4E01-A7E5-04B1672EAD32}</a:tableStyleId>
                  </a:tblPr>
                  <a:tblGrid>
                    <a:gridCol w="2848708">
                      <a:extLst>
                        <a:ext uri="{9D8B030D-6E8A-4147-A177-3AD203B41FA5}">
                          <a16:colId xmlns:a16="http://schemas.microsoft.com/office/drawing/2014/main" val="20000"/>
                        </a:ext>
                      </a:extLst>
                    </a:gridCol>
                    <a:gridCol w="2690446">
                      <a:extLst>
                        <a:ext uri="{9D8B030D-6E8A-4147-A177-3AD203B41FA5}">
                          <a16:colId xmlns:a16="http://schemas.microsoft.com/office/drawing/2014/main" val="20001"/>
                        </a:ext>
                      </a:extLst>
                    </a:gridCol>
                    <a:gridCol w="2690446">
                      <a:extLst>
                        <a:ext uri="{9D8B030D-6E8A-4147-A177-3AD203B41FA5}">
                          <a16:colId xmlns:a16="http://schemas.microsoft.com/office/drawing/2014/main" val="3254667459"/>
                        </a:ext>
                      </a:extLst>
                    </a:gridCol>
                  </a:tblGrid>
                  <a:tr h="259738">
                    <a:tc>
                      <a:txBody>
                        <a:bodyPr/>
                        <a:lstStyle/>
                        <a:p>
                          <a:pPr lvl="0" algn="ctr">
                            <a:lnSpc>
                              <a:spcPts val="2000"/>
                            </a:lnSpc>
                          </a:pPr>
                          <a:r>
                            <a:rPr lang="en-US" sz="1200" dirty="0">
                              <a:solidFill>
                                <a:srgbClr val="000000"/>
                              </a:solidFill>
                            </a:rPr>
                            <a:t>Multiplication factor</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gn="ctr">
                            <a:lnSpc>
                              <a:spcPts val="2000"/>
                            </a:lnSpc>
                          </a:pPr>
                          <a:r>
                            <a:rPr lang="en-US" sz="1200" dirty="0">
                              <a:solidFill>
                                <a:srgbClr val="000000"/>
                              </a:solidFill>
                            </a:rPr>
                            <a:t>Prefix</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gn="ctr">
                            <a:lnSpc>
                              <a:spcPts val="2000"/>
                            </a:lnSpc>
                          </a:pPr>
                          <a:r>
                            <a:rPr lang="en-US" sz="1200" dirty="0">
                              <a:solidFill>
                                <a:srgbClr val="000000"/>
                              </a:solidFill>
                            </a:rPr>
                            <a:t>SI unit</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12</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tera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T</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9</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giga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ctr" defTabSz="457200" rtl="0" eaLnBrk="1" fontAlgn="auto" latinLnBrk="0" hangingPunct="1">
                            <a:lnSpc>
                              <a:spcPts val="2000"/>
                            </a:lnSpc>
                            <a:spcBef>
                              <a:spcPts val="0"/>
                            </a:spcBef>
                            <a:spcAft>
                              <a:spcPts val="0"/>
                            </a:spcAft>
                            <a:buClrTx/>
                            <a:buSzTx/>
                            <a:buFontTx/>
                            <a:buNone/>
                            <a:tabLst/>
                            <a:defRPr/>
                          </a:pPr>
                          <a:r>
                            <a:rPr lang="en-US" sz="1200" dirty="0"/>
                            <a:t>G</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6</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mega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3</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kilo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k</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259738">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−3</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milli </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5"/>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−6</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micro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ctr" defTabSz="457200" rtl="0" eaLnBrk="1" fontAlgn="auto" latinLnBrk="0" hangingPunct="1">
                            <a:lnSpc>
                              <a:spcPts val="2000"/>
                            </a:lnSpc>
                            <a:spcBef>
                              <a:spcPts val="0"/>
                            </a:spcBef>
                            <a:spcAft>
                              <a:spcPts val="0"/>
                            </a:spcAft>
                            <a:buClrTx/>
                            <a:buSzTx/>
                            <a:buFontTx/>
                            <a:buNone/>
                            <a:tabLst/>
                            <a:defRPr/>
                          </a:pPr>
                          <a:r>
                            <a:rPr lang="el-GR" sz="1200" dirty="0"/>
                            <a:t>μ</a:t>
                          </a:r>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6"/>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−9</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nano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n</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2045525669"/>
                      </a:ext>
                    </a:extLst>
                  </a:tr>
                  <a:tr h="278837">
                    <a:tc>
                      <a:txBody>
                        <a:bodyPr/>
                        <a:lstStyle/>
                        <a:p>
                          <a:pPr lvl="0" algn="ctr">
                            <a:lnSpc>
                              <a:spcPts val="2000"/>
                            </a:lnSpc>
                          </a:pPr>
                          <a14:m>
                            <m:oMathPara xmlns:m="http://schemas.openxmlformats.org/officeDocument/2006/math">
                              <m:oMathParaPr>
                                <m:jc m:val="centerGroup"/>
                              </m:oMathParaPr>
                              <m:oMath xmlns:m="http://schemas.openxmlformats.org/officeDocument/2006/math">
                                <m:sSup>
                                  <m:sSupPr>
                                    <m:ctrlPr>
                                      <a:rPr lang="en-US" sz="1200" i="1" dirty="0" smtClean="0">
                                        <a:latin typeface="Cambria Math" panose="02040503050406030204" pitchFamily="18" charset="0"/>
                                      </a:rPr>
                                    </m:ctrlPr>
                                  </m:sSupPr>
                                  <m:e>
                                    <m:r>
                                      <a:rPr lang="en-GB" sz="1200" b="0" i="1" dirty="0" smtClean="0">
                                        <a:latin typeface="Cambria Math" panose="02040503050406030204" pitchFamily="18" charset="0"/>
                                      </a:rPr>
                                      <m:t>10</m:t>
                                    </m:r>
                                  </m:e>
                                  <m:sup>
                                    <m:r>
                                      <a:rPr lang="en-GB" sz="1200" b="0" i="1" dirty="0" smtClean="0">
                                        <a:latin typeface="Cambria Math" panose="02040503050406030204" pitchFamily="18" charset="0"/>
                                      </a:rPr>
                                      <m:t>−12</m:t>
                                    </m:r>
                                  </m:sup>
                                </m:sSup>
                              </m:oMath>
                            </m:oMathPara>
                          </a14:m>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err="1"/>
                            <a:t>pico</a:t>
                          </a:r>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p </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59561704"/>
                      </a:ext>
                    </a:extLst>
                  </a:tr>
                </a:tbl>
              </a:graphicData>
            </a:graphic>
          </p:graphicFrame>
        </mc:Choice>
        <mc:Fallback xmlns="">
          <p:graphicFrame>
            <p:nvGraphicFramePr>
              <p:cNvPr id="5" name="Table 4">
                <a:extLst>
                  <a:ext uri="{FF2B5EF4-FFF2-40B4-BE49-F238E27FC236}">
                    <a16:creationId xmlns:a16="http://schemas.microsoft.com/office/drawing/2014/main" id="{FECAC6AD-D7CD-D122-A09F-596EDE8E63DC}"/>
                  </a:ext>
                </a:extLst>
              </p:cNvPr>
              <p:cNvGraphicFramePr>
                <a:graphicFrameLocks noGrp="1"/>
              </p:cNvGraphicFramePr>
              <p:nvPr>
                <p:extLst>
                  <p:ext uri="{D42A27DB-BD31-4B8C-83A1-F6EECF244321}">
                    <p14:modId xmlns:p14="http://schemas.microsoft.com/office/powerpoint/2010/main" val="2860537559"/>
                  </p:ext>
                </p:extLst>
              </p:nvPr>
            </p:nvGraphicFramePr>
            <p:xfrm>
              <a:off x="439094" y="2182753"/>
              <a:ext cx="8229600" cy="3080195"/>
            </p:xfrm>
            <a:graphic>
              <a:graphicData uri="http://schemas.openxmlformats.org/drawingml/2006/table">
                <a:tbl>
                  <a:tblPr firstRow="1" bandRow="1">
                    <a:tableStyleId>{5A111915-BE36-4E01-A7E5-04B1672EAD32}</a:tableStyleId>
                  </a:tblPr>
                  <a:tblGrid>
                    <a:gridCol w="2848708">
                      <a:extLst>
                        <a:ext uri="{9D8B030D-6E8A-4147-A177-3AD203B41FA5}">
                          <a16:colId xmlns:a16="http://schemas.microsoft.com/office/drawing/2014/main" val="20000"/>
                        </a:ext>
                      </a:extLst>
                    </a:gridCol>
                    <a:gridCol w="2690446">
                      <a:extLst>
                        <a:ext uri="{9D8B030D-6E8A-4147-A177-3AD203B41FA5}">
                          <a16:colId xmlns:a16="http://schemas.microsoft.com/office/drawing/2014/main" val="20001"/>
                        </a:ext>
                      </a:extLst>
                    </a:gridCol>
                    <a:gridCol w="2690446">
                      <a:extLst>
                        <a:ext uri="{9D8B030D-6E8A-4147-A177-3AD203B41FA5}">
                          <a16:colId xmlns:a16="http://schemas.microsoft.com/office/drawing/2014/main" val="3254667459"/>
                        </a:ext>
                      </a:extLst>
                    </a:gridCol>
                  </a:tblGrid>
                  <a:tr h="316675">
                    <a:tc>
                      <a:txBody>
                        <a:bodyPr/>
                        <a:lstStyle/>
                        <a:p>
                          <a:pPr lvl="0" algn="ctr">
                            <a:lnSpc>
                              <a:spcPts val="2000"/>
                            </a:lnSpc>
                          </a:pPr>
                          <a:r>
                            <a:rPr lang="en-US" sz="1200" dirty="0">
                              <a:solidFill>
                                <a:srgbClr val="000000"/>
                              </a:solidFill>
                            </a:rPr>
                            <a:t>Multiplication factor</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gn="ctr">
                            <a:lnSpc>
                              <a:spcPts val="2000"/>
                            </a:lnSpc>
                          </a:pPr>
                          <a:r>
                            <a:rPr lang="en-US" sz="1200" dirty="0">
                              <a:solidFill>
                                <a:srgbClr val="000000"/>
                              </a:solidFill>
                            </a:rPr>
                            <a:t>Prefix</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gn="ctr">
                            <a:lnSpc>
                              <a:spcPts val="2000"/>
                            </a:lnSpc>
                          </a:pPr>
                          <a:r>
                            <a:rPr lang="en-US" sz="1200" dirty="0">
                              <a:solidFill>
                                <a:srgbClr val="000000"/>
                              </a:solidFill>
                            </a:rPr>
                            <a:t>SI unit</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92982" r="-188889" b="-703509"/>
                          </a:stretch>
                        </a:blipFill>
                      </a:tcPr>
                    </a:tc>
                    <a:tc>
                      <a:txBody>
                        <a:bodyPr/>
                        <a:lstStyle/>
                        <a:p>
                          <a:pPr lvl="0" algn="ctr">
                            <a:lnSpc>
                              <a:spcPts val="2000"/>
                            </a:lnSpc>
                          </a:pPr>
                          <a:r>
                            <a:rPr lang="en-US" sz="1200" dirty="0"/>
                            <a:t>tera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T</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192982" r="-188889" b="-603509"/>
                          </a:stretch>
                        </a:blipFill>
                      </a:tcPr>
                    </a:tc>
                    <a:tc>
                      <a:txBody>
                        <a:bodyPr/>
                        <a:lstStyle/>
                        <a:p>
                          <a:pPr lvl="0" algn="ctr">
                            <a:lnSpc>
                              <a:spcPts val="2000"/>
                            </a:lnSpc>
                          </a:pPr>
                          <a:r>
                            <a:rPr lang="en-US" sz="1200" dirty="0"/>
                            <a:t>giga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ctr" defTabSz="457200" rtl="0" eaLnBrk="1" fontAlgn="auto" latinLnBrk="0" hangingPunct="1">
                            <a:lnSpc>
                              <a:spcPts val="2000"/>
                            </a:lnSpc>
                            <a:spcBef>
                              <a:spcPts val="0"/>
                            </a:spcBef>
                            <a:spcAft>
                              <a:spcPts val="0"/>
                            </a:spcAft>
                            <a:buClrTx/>
                            <a:buSzTx/>
                            <a:buFontTx/>
                            <a:buNone/>
                            <a:tabLst/>
                            <a:defRPr/>
                          </a:pPr>
                          <a:r>
                            <a:rPr lang="en-US" sz="1200" dirty="0"/>
                            <a:t>G</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298214" r="-188889" b="-514286"/>
                          </a:stretch>
                        </a:blipFill>
                      </a:tcPr>
                    </a:tc>
                    <a:tc>
                      <a:txBody>
                        <a:bodyPr/>
                        <a:lstStyle/>
                        <a:p>
                          <a:pPr lvl="0" algn="ctr">
                            <a:lnSpc>
                              <a:spcPts val="2000"/>
                            </a:lnSpc>
                          </a:pPr>
                          <a:r>
                            <a:rPr lang="en-US" sz="1200" dirty="0"/>
                            <a:t>mega</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391228" r="-188889" b="-405263"/>
                          </a:stretch>
                        </a:blipFill>
                      </a:tcPr>
                    </a:tc>
                    <a:tc>
                      <a:txBody>
                        <a:bodyPr/>
                        <a:lstStyle/>
                        <a:p>
                          <a:pPr lvl="0" algn="ctr">
                            <a:lnSpc>
                              <a:spcPts val="2000"/>
                            </a:lnSpc>
                          </a:pPr>
                          <a:r>
                            <a:rPr lang="en-US" sz="1200" dirty="0"/>
                            <a:t>kilo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k</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491228" r="-188889" b="-305263"/>
                          </a:stretch>
                        </a:blipFill>
                      </a:tcPr>
                    </a:tc>
                    <a:tc>
                      <a:txBody>
                        <a:bodyPr/>
                        <a:lstStyle/>
                        <a:p>
                          <a:pPr lvl="0" algn="ctr">
                            <a:lnSpc>
                              <a:spcPts val="2000"/>
                            </a:lnSpc>
                          </a:pPr>
                          <a:r>
                            <a:rPr lang="en-US" sz="1200" dirty="0"/>
                            <a:t>milli </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m</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5"/>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591228" r="-188889" b="-205263"/>
                          </a:stretch>
                        </a:blipFill>
                      </a:tcPr>
                    </a:tc>
                    <a:tc>
                      <a:txBody>
                        <a:bodyPr/>
                        <a:lstStyle/>
                        <a:p>
                          <a:pPr lvl="0" algn="ctr">
                            <a:lnSpc>
                              <a:spcPts val="2000"/>
                            </a:lnSpc>
                          </a:pPr>
                          <a:r>
                            <a:rPr lang="en-US" sz="1200" dirty="0"/>
                            <a:t>micro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marL="0" marR="0" lvl="0" indent="0" algn="ctr" defTabSz="457200" rtl="0" eaLnBrk="1" fontAlgn="auto" latinLnBrk="0" hangingPunct="1">
                            <a:lnSpc>
                              <a:spcPts val="2000"/>
                            </a:lnSpc>
                            <a:spcBef>
                              <a:spcPts val="0"/>
                            </a:spcBef>
                            <a:spcAft>
                              <a:spcPts val="0"/>
                            </a:spcAft>
                            <a:buClrTx/>
                            <a:buSzTx/>
                            <a:buFontTx/>
                            <a:buNone/>
                            <a:tabLst/>
                            <a:defRPr/>
                          </a:pPr>
                          <a:r>
                            <a:rPr lang="el-GR" sz="1200" dirty="0"/>
                            <a:t>μ</a:t>
                          </a:r>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6"/>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703571" r="-188889" b="-108929"/>
                          </a:stretch>
                        </a:blipFill>
                      </a:tcPr>
                    </a:tc>
                    <a:tc>
                      <a:txBody>
                        <a:bodyPr/>
                        <a:lstStyle/>
                        <a:p>
                          <a:pPr lvl="0" algn="ctr">
                            <a:lnSpc>
                              <a:spcPts val="2000"/>
                            </a:lnSpc>
                          </a:pPr>
                          <a:r>
                            <a:rPr lang="en-US" sz="1200" dirty="0"/>
                            <a:t>nano</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n</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2045525669"/>
                      </a:ext>
                    </a:extLst>
                  </a:tr>
                  <a:tr h="345440">
                    <a:tc>
                      <a:txBody>
                        <a:bodyPr/>
                        <a:lstStyle/>
                        <a:p>
                          <a:endParaRPr lang="en-US"/>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blipFill>
                          <a:blip r:embed="rId2"/>
                          <a:stretch>
                            <a:fillRect l="-214" t="-789474" r="-188889" b="-7018"/>
                          </a:stretch>
                        </a:blipFill>
                      </a:tcPr>
                    </a:tc>
                    <a:tc>
                      <a:txBody>
                        <a:bodyPr/>
                        <a:lstStyle/>
                        <a:p>
                          <a:pPr lvl="0" algn="ctr">
                            <a:lnSpc>
                              <a:spcPts val="2000"/>
                            </a:lnSpc>
                          </a:pPr>
                          <a:r>
                            <a:rPr lang="en-US" sz="1200" dirty="0" err="1"/>
                            <a:t>pico</a:t>
                          </a:r>
                          <a:endParaRPr lang="en-US" sz="1200" dirty="0"/>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gn="ctr">
                            <a:lnSpc>
                              <a:spcPts val="2000"/>
                            </a:lnSpc>
                          </a:pPr>
                          <a:r>
                            <a:rPr lang="en-US" sz="1200" dirty="0"/>
                            <a:t>p </a:t>
                          </a:r>
                        </a:p>
                      </a:txBody>
                      <a:tcPr anchor="ct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59561704"/>
                      </a:ext>
                    </a:extLst>
                  </a:tr>
                </a:tbl>
              </a:graphicData>
            </a:graphic>
          </p:graphicFrame>
        </mc:Fallback>
      </mc:AlternateContent>
      <p:sp>
        <p:nvSpPr>
          <p:cNvPr id="2" name="Title 1">
            <a:extLst>
              <a:ext uri="{FF2B5EF4-FFF2-40B4-BE49-F238E27FC236}">
                <a16:creationId xmlns:a16="http://schemas.microsoft.com/office/drawing/2014/main" id="{5B5EB8B4-68F5-CC81-2523-4A0FD3D5C276}"/>
              </a:ext>
            </a:extLst>
          </p:cNvPr>
          <p:cNvSpPr>
            <a:spLocks noGrp="1"/>
          </p:cNvSpPr>
          <p:nvPr>
            <p:ph type="title"/>
          </p:nvPr>
        </p:nvSpPr>
        <p:spPr>
          <a:xfrm>
            <a:off x="457200" y="1017974"/>
            <a:ext cx="8229600" cy="382588"/>
          </a:xfrm>
        </p:spPr>
        <p:txBody>
          <a:bodyPr/>
          <a:lstStyle/>
          <a:p>
            <a:r>
              <a:rPr lang="en-US" dirty="0"/>
              <a:t>Solution</a:t>
            </a:r>
          </a:p>
        </p:txBody>
      </p:sp>
    </p:spTree>
    <p:extLst>
      <p:ext uri="{BB962C8B-B14F-4D97-AF65-F5344CB8AC3E}">
        <p14:creationId xmlns:p14="http://schemas.microsoft.com/office/powerpoint/2010/main" val="28022189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Numbers in standard form and engineering notation </a:t>
            </a:r>
          </a:p>
        </p:txBody>
      </p:sp>
      <p:sp>
        <p:nvSpPr>
          <p:cNvPr id="3" name="Content Placeholder 2"/>
          <p:cNvSpPr>
            <a:spLocks noGrp="1"/>
          </p:cNvSpPr>
          <p:nvPr>
            <p:ph sz="quarter" idx="10"/>
          </p:nvPr>
        </p:nvSpPr>
        <p:spPr/>
        <p:txBody>
          <a:bodyPr/>
          <a:lstStyle/>
          <a:p>
            <a:r>
              <a:rPr lang="en-US" dirty="0"/>
              <a:t>When giving answers to a calculation, you may be asked to give your answers in either form. </a:t>
            </a:r>
          </a:p>
          <a:p>
            <a:endParaRPr lang="en-US" dirty="0"/>
          </a:p>
        </p:txBody>
      </p:sp>
      <mc:AlternateContent xmlns:mc="http://schemas.openxmlformats.org/markup-compatibility/2006" xmlns:a14="http://schemas.microsoft.com/office/drawing/2010/main">
        <mc:Choice Requires="a14">
          <p:graphicFrame>
            <p:nvGraphicFramePr>
              <p:cNvPr id="5" name="Table 5">
                <a:extLst>
                  <a:ext uri="{FF2B5EF4-FFF2-40B4-BE49-F238E27FC236}">
                    <a16:creationId xmlns:a16="http://schemas.microsoft.com/office/drawing/2014/main" id="{6C5A0FFD-C910-4E53-8975-6799AC1E14B2}"/>
                  </a:ext>
                </a:extLst>
              </p:cNvPr>
              <p:cNvGraphicFramePr>
                <a:graphicFrameLocks noGrp="1"/>
              </p:cNvGraphicFramePr>
              <p:nvPr>
                <p:extLst>
                  <p:ext uri="{D42A27DB-BD31-4B8C-83A1-F6EECF244321}">
                    <p14:modId xmlns:p14="http://schemas.microsoft.com/office/powerpoint/2010/main" val="2638260127"/>
                  </p:ext>
                </p:extLst>
              </p:nvPr>
            </p:nvGraphicFramePr>
            <p:xfrm>
              <a:off x="1415359" y="2474361"/>
              <a:ext cx="6096000" cy="2559366"/>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1932510522"/>
                        </a:ext>
                      </a:extLst>
                    </a:gridCol>
                    <a:gridCol w="3048000">
                      <a:extLst>
                        <a:ext uri="{9D8B030D-6E8A-4147-A177-3AD203B41FA5}">
                          <a16:colId xmlns:a16="http://schemas.microsoft.com/office/drawing/2014/main" val="246329600"/>
                        </a:ext>
                      </a:extLst>
                    </a:gridCol>
                  </a:tblGrid>
                  <a:tr h="1279683">
                    <a:tc>
                      <a:txBody>
                        <a:bodyPr/>
                        <a:lstStyle/>
                        <a:p>
                          <a:pPr algn="ctr"/>
                          <a:r>
                            <a:rPr lang="en-GB" b="0" dirty="0">
                              <a:solidFill>
                                <a:schemeClr val="tx1"/>
                              </a:solidFill>
                            </a:rPr>
                            <a:t>Engineering notation</a:t>
                          </a:r>
                        </a:p>
                      </a:txBody>
                      <a:tcPr anchor="ctr"/>
                    </a:tc>
                    <a:tc>
                      <a:txBody>
                        <a:bodyPr/>
                        <a:lstStyle/>
                        <a:p>
                          <a:pPr algn="ctr"/>
                          <a:r>
                            <a:rPr lang="en-GB" b="0" dirty="0">
                              <a:solidFill>
                                <a:schemeClr val="tx1"/>
                              </a:solidFill>
                            </a:rPr>
                            <a:t>Standard form </a:t>
                          </a:r>
                        </a:p>
                      </a:txBody>
                      <a:tcPr anchor="ctr"/>
                    </a:tc>
                    <a:extLst>
                      <a:ext uri="{0D108BD9-81ED-4DB2-BD59-A6C34878D82A}">
                        <a16:rowId xmlns:a16="http://schemas.microsoft.com/office/drawing/2014/main" val="2157691648"/>
                      </a:ext>
                    </a:extLst>
                  </a:tr>
                  <a:tr h="1279683">
                    <a:tc>
                      <a:txBody>
                        <a:bodyPr/>
                        <a:lstStyle/>
                        <a:p>
                          <a:endParaRPr lang="en-GB" dirty="0"/>
                        </a:p>
                        <a:p>
                          <a:pPr/>
                          <a14:m>
                            <m:oMathPara xmlns:m="http://schemas.openxmlformats.org/officeDocument/2006/math">
                              <m:oMathParaPr>
                                <m:jc m:val="centerGroup"/>
                              </m:oMathParaPr>
                              <m:oMath xmlns:m="http://schemas.openxmlformats.org/officeDocument/2006/math">
                                <m:r>
                                  <m:rPr>
                                    <m:sty m:val="p"/>
                                  </m:rPr>
                                  <a:rPr lang="en-GB" b="0" i="0" smtClean="0">
                                    <a:solidFill>
                                      <a:schemeClr val="tx1"/>
                                    </a:solidFill>
                                    <a:latin typeface="Cambria Math" panose="02040503050406030204" pitchFamily="18" charset="0"/>
                                  </a:rPr>
                                  <m:t>number</m:t>
                                </m:r>
                                <m:r>
                                  <a:rPr lang="en-GB" b="0" i="0" smtClean="0">
                                    <a:solidFill>
                                      <a:schemeClr val="tx1"/>
                                    </a:solidFill>
                                    <a:latin typeface="Cambria Math" panose="02040503050406030204" pitchFamily="18" charset="0"/>
                                  </a:rPr>
                                  <m:t> </m:t>
                                </m:r>
                                <m:r>
                                  <a:rPr lang="en-GB" b="0" i="1" smtClean="0">
                                    <a:solidFill>
                                      <a:schemeClr val="tx1"/>
                                    </a:solidFill>
                                    <a:latin typeface="Cambria Math" panose="02040503050406030204" pitchFamily="18" charset="0"/>
                                  </a:rPr>
                                  <m:t>×</m:t>
                                </m:r>
                                <m:sSup>
                                  <m:sSupPr>
                                    <m:ctrlPr>
                                      <a:rPr lang="en-GB" b="0" i="1" smtClean="0">
                                        <a:solidFill>
                                          <a:schemeClr val="tx1"/>
                                        </a:solidFill>
                                        <a:latin typeface="Cambria Math" panose="02040503050406030204" pitchFamily="18" charset="0"/>
                                        <a:ea typeface="Cambria Math" panose="02040503050406030204" pitchFamily="18" charset="0"/>
                                      </a:rPr>
                                    </m:ctrlPr>
                                  </m:sSupPr>
                                  <m:e>
                                    <m:r>
                                      <a:rPr lang="en-GB" b="0" i="1" smtClean="0">
                                        <a:solidFill>
                                          <a:schemeClr val="tx1"/>
                                        </a:solidFill>
                                        <a:latin typeface="Cambria Math" panose="02040503050406030204" pitchFamily="18" charset="0"/>
                                        <a:ea typeface="Cambria Math" panose="02040503050406030204" pitchFamily="18" charset="0"/>
                                      </a:rPr>
                                      <m:t>10</m:t>
                                    </m:r>
                                  </m:e>
                                  <m:sup>
                                    <m:r>
                                      <m:rPr>
                                        <m:sty m:val="p"/>
                                      </m:rPr>
                                      <a:rPr lang="en-GB" b="0" i="0" smtClean="0">
                                        <a:solidFill>
                                          <a:schemeClr val="tx1"/>
                                        </a:solidFill>
                                        <a:latin typeface="Cambria Math" panose="02040503050406030204" pitchFamily="18" charset="0"/>
                                        <a:ea typeface="Cambria Math" panose="02040503050406030204" pitchFamily="18" charset="0"/>
                                      </a:rPr>
                                      <m:t>multiple</m:t>
                                    </m:r>
                                    <m:r>
                                      <a:rPr lang="en-GB" b="0" i="0" smtClean="0">
                                        <a:solidFill>
                                          <a:schemeClr val="tx1"/>
                                        </a:solidFill>
                                        <a:latin typeface="Cambria Math" panose="02040503050406030204" pitchFamily="18" charset="0"/>
                                        <a:ea typeface="Cambria Math" panose="02040503050406030204" pitchFamily="18" charset="0"/>
                                      </a:rPr>
                                      <m:t> </m:t>
                                    </m:r>
                                    <m:r>
                                      <m:rPr>
                                        <m:sty m:val="p"/>
                                      </m:rPr>
                                      <a:rPr lang="en-GB" b="0" i="0" smtClean="0">
                                        <a:solidFill>
                                          <a:schemeClr val="tx1"/>
                                        </a:solidFill>
                                        <a:latin typeface="Cambria Math" panose="02040503050406030204" pitchFamily="18" charset="0"/>
                                        <a:ea typeface="Cambria Math" panose="02040503050406030204" pitchFamily="18" charset="0"/>
                                      </a:rPr>
                                      <m:t>of</m:t>
                                    </m:r>
                                    <m:r>
                                      <a:rPr lang="en-GB" b="0" i="0" smtClean="0">
                                        <a:solidFill>
                                          <a:schemeClr val="tx1"/>
                                        </a:solidFill>
                                        <a:latin typeface="Cambria Math" panose="02040503050406030204" pitchFamily="18" charset="0"/>
                                        <a:ea typeface="Cambria Math" panose="02040503050406030204" pitchFamily="18" charset="0"/>
                                      </a:rPr>
                                      <m:t> 3</m:t>
                                    </m:r>
                                  </m:sup>
                                </m:sSup>
                              </m:oMath>
                            </m:oMathPara>
                          </a14:m>
                          <a:endParaRPr lang="en-GB" dirty="0">
                            <a:solidFill>
                              <a:schemeClr val="tx1"/>
                            </a:solidFill>
                          </a:endParaRPr>
                        </a:p>
                        <a:p>
                          <a:endParaRPr lang="en-GB" dirty="0">
                            <a:solidFill>
                              <a:schemeClr val="tx1"/>
                            </a:solidFill>
                          </a:endParaRPr>
                        </a:p>
                        <a:p>
                          <a:r>
                            <a:rPr lang="en-GB" sz="1400" dirty="0">
                              <a:solidFill>
                                <a:schemeClr val="tx1"/>
                              </a:solidFill>
                            </a:rPr>
                            <a:t>       </a:t>
                          </a:r>
                          <a:r>
                            <a:rPr lang="en-GB" sz="1400" dirty="0"/>
                            <a:t>where 1 ≤</a:t>
                          </a:r>
                          <a:r>
                            <a:rPr lang="en-GB" sz="1400" i="0" dirty="0"/>
                            <a:t> </a:t>
                          </a:r>
                          <a:r>
                            <a:rPr lang="en-GB" sz="1400" i="0" dirty="0">
                              <a:latin typeface="Times New Roman" panose="02020603050405020304" pitchFamily="18" charset="0"/>
                              <a:cs typeface="Times New Roman" panose="02020603050405020304" pitchFamily="18" charset="0"/>
                            </a:rPr>
                            <a:t>number</a:t>
                          </a:r>
                          <a:r>
                            <a:rPr lang="en-GB" sz="1400" i="0" dirty="0"/>
                            <a:t> </a:t>
                          </a:r>
                          <a:r>
                            <a:rPr lang="en-GB" sz="1400" dirty="0"/>
                            <a:t>&lt; 1000</a:t>
                          </a:r>
                          <a:endParaRPr lang="en-GB" sz="1400" dirty="0">
                            <a:solidFill>
                              <a:schemeClr val="tx1"/>
                            </a:solidFill>
                          </a:endParaRPr>
                        </a:p>
                      </a:txBody>
                      <a:tcPr/>
                    </a:tc>
                    <a:tc>
                      <a:txBody>
                        <a:bodyPr/>
                        <a:lstStyle/>
                        <a:p>
                          <a:endParaRPr lang="en-GB" sz="1800" b="0"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m:rPr>
                                    <m:sty m:val="p"/>
                                  </m:rPr>
                                  <a:rPr lang="en-GB" sz="1800" b="0" i="0" smtClean="0">
                                    <a:latin typeface="Cambria Math" panose="02040503050406030204" pitchFamily="18" charset="0"/>
                                  </a:rPr>
                                  <m:t>number</m:t>
                                </m:r>
                                <m:r>
                                  <a:rPr lang="en-GB" sz="1800" b="0" i="1" smtClean="0">
                                    <a:latin typeface="Cambria Math" panose="02040503050406030204" pitchFamily="18" charset="0"/>
                                  </a:rPr>
                                  <m:t>×</m:t>
                                </m:r>
                                <m:sSup>
                                  <m:sSupPr>
                                    <m:ctrlPr>
                                      <a:rPr lang="en-GB" sz="1800" b="0" i="1" smtClean="0">
                                        <a:latin typeface="Cambria Math" panose="02040503050406030204" pitchFamily="18" charset="0"/>
                                        <a:ea typeface="Cambria Math" panose="02040503050406030204" pitchFamily="18" charset="0"/>
                                      </a:rPr>
                                    </m:ctrlPr>
                                  </m:sSupPr>
                                  <m:e>
                                    <m:r>
                                      <a:rPr lang="en-GB" sz="1800" b="0" i="1" smtClean="0">
                                        <a:latin typeface="Cambria Math" panose="02040503050406030204" pitchFamily="18" charset="0"/>
                                        <a:ea typeface="Cambria Math" panose="02040503050406030204" pitchFamily="18" charset="0"/>
                                      </a:rPr>
                                      <m:t>10</m:t>
                                    </m:r>
                                  </m:e>
                                  <m:sup>
                                    <m:r>
                                      <a:rPr lang="en-GB" sz="1800" b="0" i="1" smtClean="0">
                                        <a:latin typeface="Cambria Math" panose="02040503050406030204" pitchFamily="18" charset="0"/>
                                        <a:ea typeface="Cambria Math" panose="02040503050406030204" pitchFamily="18" charset="0"/>
                                      </a:rPr>
                                      <m:t>𝑎</m:t>
                                    </m:r>
                                  </m:sup>
                                </m:sSup>
                              </m:oMath>
                            </m:oMathPara>
                          </a14:m>
                          <a:endParaRPr lang="en-GB" sz="1400" dirty="0"/>
                        </a:p>
                        <a:p>
                          <a:endParaRPr lang="en-GB" sz="1400" dirty="0"/>
                        </a:p>
                        <a:p>
                          <a:r>
                            <a:rPr lang="en-GB" sz="1400" dirty="0"/>
                            <a:t>            where 1 ≤</a:t>
                          </a:r>
                          <a:r>
                            <a:rPr lang="en-GB" sz="1400" i="0" dirty="0"/>
                            <a:t> </a:t>
                          </a:r>
                          <a:r>
                            <a:rPr lang="en-GB" sz="1400" i="0" dirty="0">
                              <a:latin typeface="Times New Roman" panose="02020603050405020304" pitchFamily="18" charset="0"/>
                              <a:cs typeface="Times New Roman" panose="02020603050405020304" pitchFamily="18" charset="0"/>
                            </a:rPr>
                            <a:t>number</a:t>
                          </a:r>
                          <a:r>
                            <a:rPr lang="en-GB" sz="1400" i="0" dirty="0"/>
                            <a:t> </a:t>
                          </a:r>
                          <a:r>
                            <a:rPr lang="en-GB" sz="1400" dirty="0"/>
                            <a:t>&lt; 10</a:t>
                          </a:r>
                        </a:p>
                      </a:txBody>
                      <a:tcPr/>
                    </a:tc>
                    <a:extLst>
                      <a:ext uri="{0D108BD9-81ED-4DB2-BD59-A6C34878D82A}">
                        <a16:rowId xmlns:a16="http://schemas.microsoft.com/office/drawing/2014/main" val="429399589"/>
                      </a:ext>
                    </a:extLst>
                  </a:tr>
                </a:tbl>
              </a:graphicData>
            </a:graphic>
          </p:graphicFrame>
        </mc:Choice>
        <mc:Fallback xmlns="">
          <p:graphicFrame>
            <p:nvGraphicFramePr>
              <p:cNvPr id="5" name="Table 5">
                <a:extLst>
                  <a:ext uri="{FF2B5EF4-FFF2-40B4-BE49-F238E27FC236}">
                    <a16:creationId xmlns:a16="http://schemas.microsoft.com/office/drawing/2014/main" id="{6C5A0FFD-C910-4E53-8975-6799AC1E14B2}"/>
                  </a:ext>
                </a:extLst>
              </p:cNvPr>
              <p:cNvGraphicFramePr>
                <a:graphicFrameLocks noGrp="1"/>
              </p:cNvGraphicFramePr>
              <p:nvPr>
                <p:extLst>
                  <p:ext uri="{D42A27DB-BD31-4B8C-83A1-F6EECF244321}">
                    <p14:modId xmlns:p14="http://schemas.microsoft.com/office/powerpoint/2010/main" val="2638260127"/>
                  </p:ext>
                </p:extLst>
              </p:nvPr>
            </p:nvGraphicFramePr>
            <p:xfrm>
              <a:off x="1415359" y="2474361"/>
              <a:ext cx="6096000" cy="2559366"/>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1932510522"/>
                        </a:ext>
                      </a:extLst>
                    </a:gridCol>
                    <a:gridCol w="3048000">
                      <a:extLst>
                        <a:ext uri="{9D8B030D-6E8A-4147-A177-3AD203B41FA5}">
                          <a16:colId xmlns:a16="http://schemas.microsoft.com/office/drawing/2014/main" val="246329600"/>
                        </a:ext>
                      </a:extLst>
                    </a:gridCol>
                  </a:tblGrid>
                  <a:tr h="1279683">
                    <a:tc>
                      <a:txBody>
                        <a:bodyPr/>
                        <a:lstStyle/>
                        <a:p>
                          <a:pPr algn="ctr"/>
                          <a:r>
                            <a:rPr lang="en-GB" b="0" dirty="0">
                              <a:solidFill>
                                <a:schemeClr val="tx1"/>
                              </a:solidFill>
                            </a:rPr>
                            <a:t>Engineering notation</a:t>
                          </a:r>
                        </a:p>
                      </a:txBody>
                      <a:tcPr anchor="ctr"/>
                    </a:tc>
                    <a:tc>
                      <a:txBody>
                        <a:bodyPr/>
                        <a:lstStyle/>
                        <a:p>
                          <a:pPr algn="ctr"/>
                          <a:r>
                            <a:rPr lang="en-GB" b="0" dirty="0">
                              <a:solidFill>
                                <a:schemeClr val="tx1"/>
                              </a:solidFill>
                            </a:rPr>
                            <a:t>Standard form </a:t>
                          </a:r>
                        </a:p>
                      </a:txBody>
                      <a:tcPr anchor="ctr"/>
                    </a:tc>
                    <a:extLst>
                      <a:ext uri="{0D108BD9-81ED-4DB2-BD59-A6C34878D82A}">
                        <a16:rowId xmlns:a16="http://schemas.microsoft.com/office/drawing/2014/main" val="2157691648"/>
                      </a:ext>
                    </a:extLst>
                  </a:tr>
                  <a:tr h="1279683">
                    <a:tc>
                      <a:txBody>
                        <a:bodyPr/>
                        <a:lstStyle/>
                        <a:p>
                          <a:endParaRPr lang="en-US"/>
                        </a:p>
                      </a:txBody>
                      <a:tcPr>
                        <a:blipFill>
                          <a:blip r:embed="rId2"/>
                          <a:stretch>
                            <a:fillRect l="-200" t="-100952" r="-100599" b="-952"/>
                          </a:stretch>
                        </a:blipFill>
                      </a:tcPr>
                    </a:tc>
                    <a:tc>
                      <a:txBody>
                        <a:bodyPr/>
                        <a:lstStyle/>
                        <a:p>
                          <a:endParaRPr lang="en-US"/>
                        </a:p>
                      </a:txBody>
                      <a:tcPr>
                        <a:blipFill>
                          <a:blip r:embed="rId2"/>
                          <a:stretch>
                            <a:fillRect l="-100400" t="-100952" r="-800" b="-952"/>
                          </a:stretch>
                        </a:blipFill>
                      </a:tcPr>
                    </a:tc>
                    <a:extLst>
                      <a:ext uri="{0D108BD9-81ED-4DB2-BD59-A6C34878D82A}">
                        <a16:rowId xmlns:a16="http://schemas.microsoft.com/office/drawing/2014/main" val="429399589"/>
                      </a:ext>
                    </a:extLst>
                  </a:tr>
                </a:tbl>
              </a:graphicData>
            </a:graphic>
          </p:graphicFrame>
        </mc:Fallback>
      </mc:AlternateContent>
    </p:spTree>
    <p:extLst>
      <p:ext uri="{BB962C8B-B14F-4D97-AF65-F5344CB8AC3E}">
        <p14:creationId xmlns:p14="http://schemas.microsoft.com/office/powerpoint/2010/main" val="20684577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TotalTime>
  <Words>617</Words>
  <Application>Microsoft Office PowerPoint</Application>
  <PresentationFormat>On-screen Show (4:3)</PresentationFormat>
  <Paragraphs>226</Paragraphs>
  <Slides>12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Cambria Math</vt:lpstr>
      <vt:lpstr>Lucida Grande</vt:lpstr>
      <vt:lpstr>Times New Roman</vt:lpstr>
      <vt:lpstr>Default Design</vt:lpstr>
      <vt:lpstr>PowerPoint 1: Arithmetic operations including integers, decimals and standard form</vt:lpstr>
      <vt:lpstr>Basic arithmetic operations </vt:lpstr>
      <vt:lpstr>Example</vt:lpstr>
      <vt:lpstr>Four operations with decimals </vt:lpstr>
      <vt:lpstr>Four operations with decimals </vt:lpstr>
      <vt:lpstr>Numbers in standard form and engineering notation </vt:lpstr>
      <vt:lpstr>Activity</vt:lpstr>
      <vt:lpstr>Solution</vt:lpstr>
      <vt:lpstr>Numbers in standard form and engineering notation </vt:lpstr>
      <vt:lpstr>Examples </vt:lpstr>
      <vt:lpstr>Use your calculator to work these out, giving your answers in standard form, correct to 2 decimal places.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42</cp:revision>
  <dcterms:created xsi:type="dcterms:W3CDTF">2013-05-28T00:38:54Z</dcterms:created>
  <dcterms:modified xsi:type="dcterms:W3CDTF">2022-09-07T09:39:13Z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