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096898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363272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Applying the rules of indices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An index number shows how many times a term has been multiplied by itself.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×5×5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×2×2×2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There is one special case you need to be aware of: </a:t>
                </a:r>
              </a:p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en-US" dirty="0"/>
                  <a:t> </a:t>
                </a:r>
              </a:p>
              <a:p>
                <a:pPr algn="ctr"/>
                <a:r>
                  <a:rPr lang="en-US" dirty="0"/>
                  <a:t> any term to the power of 0 = 1.</a:t>
                </a:r>
              </a:p>
              <a:p>
                <a:pPr algn="ctr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Rules of Indices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The rules only apply to terms that have the same base number. </a:t>
                </a:r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GB" b="0" dirty="0"/>
                  <a:t>When you multiply </a:t>
                </a:r>
                <a:r>
                  <a:rPr lang="en-GB" dirty="0"/>
                  <a:t>terms, you </a:t>
                </a:r>
                <a:r>
                  <a:rPr lang="en-GB" dirty="0">
                    <a:solidFill>
                      <a:srgbClr val="FF0000"/>
                    </a:solidFill>
                  </a:rPr>
                  <a:t>add</a:t>
                </a:r>
                <a:r>
                  <a:rPr lang="en-GB" dirty="0"/>
                  <a:t> the indices. </a:t>
                </a:r>
                <a:endParaRPr lang="en-GB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When you divide terms, you </a:t>
                </a:r>
                <a:r>
                  <a:rPr lang="en-US" dirty="0">
                    <a:solidFill>
                      <a:srgbClr val="FF0000"/>
                    </a:solidFill>
                  </a:rPr>
                  <a:t>subtract</a:t>
                </a:r>
                <a:r>
                  <a:rPr lang="en-US" dirty="0"/>
                  <a:t> the indices.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342900" indent="-342900">
                  <a:buFont typeface="Arial" panose="020B0604020202020204" pitchFamily="34" charset="0"/>
                  <a:buChar char="•"/>
                </a:pPr>
                <a:r>
                  <a:rPr lang="en-US" dirty="0"/>
                  <a:t>When you raise a power to a power, you </a:t>
                </a:r>
                <a:r>
                  <a:rPr lang="en-US" dirty="0">
                    <a:solidFill>
                      <a:srgbClr val="FF0000"/>
                    </a:solidFill>
                  </a:rPr>
                  <a:t>multiply</a:t>
                </a:r>
                <a:r>
                  <a:rPr lang="en-US" dirty="0"/>
                  <a:t> the indices.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𝑚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These rules can be used on their own or multiple times in a question.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Simplify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GB" b="0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62EE0D61-5597-48B6-BE83-BACF8711CBD2}"/>
              </a:ext>
            </a:extLst>
          </p:cNvPr>
          <p:cNvSpPr/>
          <p:nvPr/>
        </p:nvSpPr>
        <p:spPr>
          <a:xfrm>
            <a:off x="5220072" y="3068960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41BF4C8D-F8BA-4365-9519-937B100ED053}"/>
              </a:ext>
            </a:extLst>
          </p:cNvPr>
          <p:cNvSpPr/>
          <p:nvPr/>
        </p:nvSpPr>
        <p:spPr>
          <a:xfrm>
            <a:off x="5220072" y="4005064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28CD88-5593-40E9-B8AC-A9F7A997C117}"/>
              </a:ext>
            </a:extLst>
          </p:cNvPr>
          <p:cNvSpPr txBox="1"/>
          <p:nvPr/>
        </p:nvSpPr>
        <p:spPr>
          <a:xfrm>
            <a:off x="5724128" y="3068960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Add the powers in the numerator.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B47031-A79A-47D9-8BE6-79AE06E5486A}"/>
              </a:ext>
            </a:extLst>
          </p:cNvPr>
          <p:cNvSpPr txBox="1"/>
          <p:nvPr/>
        </p:nvSpPr>
        <p:spPr>
          <a:xfrm>
            <a:off x="5796136" y="4077072"/>
            <a:ext cx="28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terms are divided so subtract the powers.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1412776"/>
                <a:ext cx="8229600" cy="4248000"/>
              </a:xfrm>
            </p:spPr>
            <p:txBody>
              <a:bodyPr/>
              <a:lstStyle/>
              <a:p>
                <a:r>
                  <a:rPr lang="en-US" dirty="0"/>
                  <a:t>Simplify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−9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b="1" dirty="0"/>
                  <a:t>Solution</a:t>
                </a:r>
                <a:r>
                  <a:rPr lang="en-US" dirty="0"/>
                  <a:t>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−9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30</m:t>
                              </m:r>
                            </m:sup>
                          </m:sSup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−9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412776"/>
                <a:ext cx="8229600" cy="4248000"/>
              </a:xfrm>
              <a:blipFill>
                <a:blip r:embed="rId2"/>
                <a:stretch>
                  <a:fillRect l="-1926" t="-1722" b="-93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rrow: Curved Left 3">
            <a:extLst>
              <a:ext uri="{FF2B5EF4-FFF2-40B4-BE49-F238E27FC236}">
                <a16:creationId xmlns:a16="http://schemas.microsoft.com/office/drawing/2014/main" id="{2AB1245E-F343-4ABC-923F-477E6439DF4C}"/>
              </a:ext>
            </a:extLst>
          </p:cNvPr>
          <p:cNvSpPr/>
          <p:nvPr/>
        </p:nvSpPr>
        <p:spPr>
          <a:xfrm>
            <a:off x="5220072" y="3068960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4993C7E5-05E8-45CF-BB53-8DF6A9C89591}"/>
              </a:ext>
            </a:extLst>
          </p:cNvPr>
          <p:cNvSpPr/>
          <p:nvPr/>
        </p:nvSpPr>
        <p:spPr>
          <a:xfrm>
            <a:off x="5220072" y="4077072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783411A0-B043-4A8A-ABFE-8FAABE15AB6B}"/>
              </a:ext>
            </a:extLst>
          </p:cNvPr>
          <p:cNvSpPr/>
          <p:nvPr/>
        </p:nvSpPr>
        <p:spPr>
          <a:xfrm>
            <a:off x="5292080" y="5013176"/>
            <a:ext cx="288032" cy="792088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360ED97-A000-49E5-A60A-3B64672EDA10}"/>
              </a:ext>
            </a:extLst>
          </p:cNvPr>
          <p:cNvSpPr txBox="1"/>
          <p:nvPr/>
        </p:nvSpPr>
        <p:spPr>
          <a:xfrm>
            <a:off x="5508104" y="3140968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Simplify the power of a power.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7DA25C-5684-4721-BBF3-FEE6E695529C}"/>
              </a:ext>
            </a:extLst>
          </p:cNvPr>
          <p:cNvSpPr txBox="1"/>
          <p:nvPr/>
        </p:nvSpPr>
        <p:spPr>
          <a:xfrm>
            <a:off x="5609320" y="3933056"/>
            <a:ext cx="35283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Simplify the numerator and denominator by adding the powers.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981147-5359-47D6-8E94-166D0743BE5C}"/>
              </a:ext>
            </a:extLst>
          </p:cNvPr>
          <p:cNvSpPr txBox="1"/>
          <p:nvPr/>
        </p:nvSpPr>
        <p:spPr>
          <a:xfrm>
            <a:off x="5630619" y="5229200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The terms are divided so subtract them.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Fractional and negative indices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 dirty="0"/>
                  <a:t>When you see a fractional power, you take the </a:t>
                </a:r>
                <a:r>
                  <a:rPr lang="en-US" i="1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n</a:t>
                </a:r>
                <a:r>
                  <a:rPr lang="en-US" dirty="0"/>
                  <a:t>th root of the term. </a:t>
                </a:r>
                <a:endParaRPr lang="en-US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g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rad>
                    </m:oMath>
                  </m:oMathPara>
                </a14:m>
                <a:endParaRPr lang="en-GB" b="0" dirty="0"/>
              </a:p>
              <a:p>
                <a:r>
                  <a:rPr lang="en-US" b="1" dirty="0">
                    <a:solidFill>
                      <a:srgbClr val="0077E3"/>
                    </a:solidFill>
                  </a:rPr>
                  <a:t>Examples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±2</m:t>
                      </m:r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</m:rad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625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g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625</m:t>
                          </m:r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Fractional Indices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If the fraction has a number other than 1 as the numerator then split the fraction up as shown below.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f>
                            <m:f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m:rPr>
                                      <m:brk m:alnAt="7"/>
                                    </m:r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deg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b="1" dirty="0">
                    <a:solidFill>
                      <a:srgbClr val="0077E3"/>
                    </a:solidFill>
                  </a:rPr>
                  <a:t>Examples</a:t>
                </a:r>
                <a:r>
                  <a:rPr lang="en-US" dirty="0"/>
                  <a:t> </a:t>
                </a:r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e>
                        <m:sup>
                          <m:f>
                            <m:f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den>
                          </m:f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ad>
                                <m:rad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>
                                  <m:r>
                                    <m:rPr>
                                      <m:brk m:alnAt="7"/>
                                    </m:r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g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8</m:t>
                                  </m:r>
                                </m:e>
                              </m:rad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</m:oMath>
                  </m:oMathPara>
                </a14:m>
                <a:endParaRPr lang="en-US" dirty="0"/>
              </a:p>
              <a:p>
                <a:pPr>
                  <a:lnSpc>
                    <a:spcPct val="2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ad>
                            <m:rad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g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9</m:t>
                              </m:r>
                            </m:e>
                          </m:rad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e>
                        <m:sup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6</m:t>
                              </m:r>
                            </m:den>
                          </m:f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Negative powers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 dirty="0"/>
                  <a:t>A negative power means that you need find the reciprocal of the term. 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dirty="0">
                    <a:solidFill>
                      <a:srgbClr val="0077E3"/>
                    </a:solidFill>
                  </a:rPr>
                  <a:t>Example</a:t>
                </a: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242411" y="620275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1130</TotalTime>
  <Words>351</Words>
  <Application>Microsoft Office PowerPoint</Application>
  <PresentationFormat>On-screen Show (4:3)</PresentationFormat>
  <Paragraphs>70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Cambria Math</vt:lpstr>
      <vt:lpstr>Lucida Grande</vt:lpstr>
      <vt:lpstr>Times New Roman</vt:lpstr>
      <vt:lpstr>Default Design</vt:lpstr>
      <vt:lpstr>PowerPoint 8: Applying the rules of indices </vt:lpstr>
      <vt:lpstr>Indices</vt:lpstr>
      <vt:lpstr>Rules of Indices</vt:lpstr>
      <vt:lpstr>Example 1</vt:lpstr>
      <vt:lpstr>Example 2</vt:lpstr>
      <vt:lpstr>Fractional and negative indices</vt:lpstr>
      <vt:lpstr>Fractional Indices </vt:lpstr>
      <vt:lpstr>Negative powers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145</cp:revision>
  <dcterms:created xsi:type="dcterms:W3CDTF">2013-05-28T00:38:54Z</dcterms:created>
  <dcterms:modified xsi:type="dcterms:W3CDTF">2022-09-07T10:19:22Z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