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256" r:id="rId5"/>
    <p:sldId id="328" r:id="rId6"/>
    <p:sldId id="331" r:id="rId7"/>
    <p:sldId id="330" r:id="rId8"/>
    <p:sldId id="334" r:id="rId9"/>
    <p:sldId id="335" r:id="rId10"/>
    <p:sldId id="336" r:id="rId11"/>
    <p:sldId id="337" r:id="rId12"/>
    <p:sldId id="338" r:id="rId13"/>
    <p:sldId id="339" r:id="rId14"/>
    <p:sldId id="267" r:id="rId15"/>
  </p:sldIdLst>
  <p:sldSz cx="9144000" cy="6858000" type="screen4x3"/>
  <p:notesSz cx="6858000" cy="9144000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91BEF2-F8EF-9F1A-7AE7-2A2C8309E7ED}" name="Julie Bond" initials="JB" userId="39015c5a5641be34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01ABE9-1214-4A7F-AEA7-8400EF8F8042}" v="6" dt="2022-08-25T13:40:25.9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6701ABE9-1214-4A7F-AEA7-8400EF8F8042}"/>
    <pc:docChg chg="custSel modSld">
      <pc:chgData name="Caroline Prodger" userId="e4ef2e75-b60b-401b-8ebe-291bdcf405f4" providerId="ADAL" clId="{6701ABE9-1214-4A7F-AEA7-8400EF8F8042}" dt="2022-08-25T13:40:50.489" v="72" actId="1076"/>
      <pc:docMkLst>
        <pc:docMk/>
      </pc:docMkLst>
      <pc:sldChg chg="addSp delSp modSp mod delCm modCm">
        <pc:chgData name="Caroline Prodger" userId="e4ef2e75-b60b-401b-8ebe-291bdcf405f4" providerId="ADAL" clId="{6701ABE9-1214-4A7F-AEA7-8400EF8F8042}" dt="2022-08-25T13:40:50.489" v="72" actId="1076"/>
        <pc:sldMkLst>
          <pc:docMk/>
          <pc:sldMk cId="0" sldId="331"/>
        </pc:sldMkLst>
        <pc:spChg chg="add mod">
          <ac:chgData name="Caroline Prodger" userId="e4ef2e75-b60b-401b-8ebe-291bdcf405f4" providerId="ADAL" clId="{6701ABE9-1214-4A7F-AEA7-8400EF8F8042}" dt="2022-08-25T13:40:34.061" v="70" actId="20577"/>
          <ac:spMkLst>
            <pc:docMk/>
            <pc:sldMk cId="0" sldId="331"/>
            <ac:spMk id="6" creationId="{B3F7714B-9B05-1030-4345-B142714CE199}"/>
          </ac:spMkLst>
        </pc:spChg>
        <pc:spChg chg="del mod">
          <ac:chgData name="Caroline Prodger" userId="e4ef2e75-b60b-401b-8ebe-291bdcf405f4" providerId="ADAL" clId="{6701ABE9-1214-4A7F-AEA7-8400EF8F8042}" dt="2022-08-25T13:39:45.196" v="38" actId="478"/>
          <ac:spMkLst>
            <pc:docMk/>
            <pc:sldMk cId="0" sldId="331"/>
            <ac:spMk id="8" creationId="{B4AE4C84-C687-41D1-BF8F-CE9361548C11}"/>
          </ac:spMkLst>
        </pc:spChg>
        <pc:spChg chg="mod">
          <ac:chgData name="Caroline Prodger" userId="e4ef2e75-b60b-401b-8ebe-291bdcf405f4" providerId="ADAL" clId="{6701ABE9-1214-4A7F-AEA7-8400EF8F8042}" dt="2022-08-25T13:40:18.271" v="50" actId="1076"/>
          <ac:spMkLst>
            <pc:docMk/>
            <pc:sldMk cId="0" sldId="331"/>
            <ac:spMk id="9" creationId="{5719DDD6-3A10-41AE-94C1-76120CCE4E2B}"/>
          </ac:spMkLst>
        </pc:spChg>
        <pc:spChg chg="del">
          <ac:chgData name="Caroline Prodger" userId="e4ef2e75-b60b-401b-8ebe-291bdcf405f4" providerId="ADAL" clId="{6701ABE9-1214-4A7F-AEA7-8400EF8F8042}" dt="2022-08-25T13:40:03.478" v="45" actId="478"/>
          <ac:spMkLst>
            <pc:docMk/>
            <pc:sldMk cId="0" sldId="331"/>
            <ac:spMk id="11" creationId="{DDE57AB4-B0A4-4781-B8FC-52CFEA9AF5A8}"/>
          </ac:spMkLst>
        </pc:spChg>
        <pc:spChg chg="del">
          <ac:chgData name="Caroline Prodger" userId="e4ef2e75-b60b-401b-8ebe-291bdcf405f4" providerId="ADAL" clId="{6701ABE9-1214-4A7F-AEA7-8400EF8F8042}" dt="2022-08-25T13:40:06.143" v="46" actId="478"/>
          <ac:spMkLst>
            <pc:docMk/>
            <pc:sldMk cId="0" sldId="331"/>
            <ac:spMk id="12" creationId="{5B819FAC-C624-4567-A332-2CAFA5D17106}"/>
          </ac:spMkLst>
        </pc:spChg>
        <pc:spChg chg="del">
          <ac:chgData name="Caroline Prodger" userId="e4ef2e75-b60b-401b-8ebe-291bdcf405f4" providerId="ADAL" clId="{6701ABE9-1214-4A7F-AEA7-8400EF8F8042}" dt="2022-08-25T13:40:00.210" v="44" actId="478"/>
          <ac:spMkLst>
            <pc:docMk/>
            <pc:sldMk cId="0" sldId="331"/>
            <ac:spMk id="13" creationId="{AC3911AF-AC3B-4491-A3E9-D0EB1FD0EED3}"/>
          </ac:spMkLst>
        </pc:spChg>
        <pc:spChg chg="del">
          <ac:chgData name="Caroline Prodger" userId="e4ef2e75-b60b-401b-8ebe-291bdcf405f4" providerId="ADAL" clId="{6701ABE9-1214-4A7F-AEA7-8400EF8F8042}" dt="2022-08-25T13:39:57.353" v="43" actId="478"/>
          <ac:spMkLst>
            <pc:docMk/>
            <pc:sldMk cId="0" sldId="331"/>
            <ac:spMk id="14" creationId="{E61D2DE7-80FB-4DA6-BF2F-EE806DCBA76B}"/>
          </ac:spMkLst>
        </pc:spChg>
        <pc:spChg chg="del mod">
          <ac:chgData name="Caroline Prodger" userId="e4ef2e75-b60b-401b-8ebe-291bdcf405f4" providerId="ADAL" clId="{6701ABE9-1214-4A7F-AEA7-8400EF8F8042}" dt="2022-08-25T13:39:54.777" v="42" actId="478"/>
          <ac:spMkLst>
            <pc:docMk/>
            <pc:sldMk cId="0" sldId="331"/>
            <ac:spMk id="15" creationId="{7A20307A-6686-40C2-A660-96E643B86B07}"/>
          </ac:spMkLst>
        </pc:spChg>
        <pc:spChg chg="del">
          <ac:chgData name="Caroline Prodger" userId="e4ef2e75-b60b-401b-8ebe-291bdcf405f4" providerId="ADAL" clId="{6701ABE9-1214-4A7F-AEA7-8400EF8F8042}" dt="2022-08-25T13:39:48.364" v="39" actId="478"/>
          <ac:spMkLst>
            <pc:docMk/>
            <pc:sldMk cId="0" sldId="331"/>
            <ac:spMk id="16" creationId="{E9E7AB8B-C81E-4F0F-8DEE-80F02DD58070}"/>
          </ac:spMkLst>
        </pc:spChg>
        <pc:picChg chg="add del mod ord modCrop">
          <ac:chgData name="Caroline Prodger" userId="e4ef2e75-b60b-401b-8ebe-291bdcf405f4" providerId="ADAL" clId="{6701ABE9-1214-4A7F-AEA7-8400EF8F8042}" dt="2022-08-25T13:39:41.385" v="36" actId="478"/>
          <ac:picMkLst>
            <pc:docMk/>
            <pc:sldMk cId="0" sldId="331"/>
            <ac:picMk id="3" creationId="{F5F483AB-D864-4D1B-3862-3A83CB4A1B86}"/>
          </ac:picMkLst>
        </pc:picChg>
        <pc:picChg chg="add mod">
          <ac:chgData name="Caroline Prodger" userId="e4ef2e75-b60b-401b-8ebe-291bdcf405f4" providerId="ADAL" clId="{6701ABE9-1214-4A7F-AEA7-8400EF8F8042}" dt="2022-08-25T13:40:50.489" v="72" actId="1076"/>
          <ac:picMkLst>
            <pc:docMk/>
            <pc:sldMk cId="0" sldId="331"/>
            <ac:picMk id="5" creationId="{97D3AD8F-4BF2-4CE1-040C-33E3CF65871E}"/>
          </ac:picMkLst>
        </pc:picChg>
        <pc:picChg chg="del mod">
          <ac:chgData name="Caroline Prodger" userId="e4ef2e75-b60b-401b-8ebe-291bdcf405f4" providerId="ADAL" clId="{6701ABE9-1214-4A7F-AEA7-8400EF8F8042}" dt="2022-08-25T13:37:58.032" v="18" actId="478"/>
          <ac:picMkLst>
            <pc:docMk/>
            <pc:sldMk cId="0" sldId="331"/>
            <ac:picMk id="1026" creationId="{B7D4B708-B528-4859-A32C-3B0590901B5B}"/>
          </ac:picMkLst>
        </pc:picChg>
      </pc:sldChg>
      <pc:sldChg chg="delCm">
        <pc:chgData name="Caroline Prodger" userId="e4ef2e75-b60b-401b-8ebe-291bdcf405f4" providerId="ADAL" clId="{6701ABE9-1214-4A7F-AEA7-8400EF8F8042}" dt="2022-08-24T22:18:17.461" v="15"/>
        <pc:sldMkLst>
          <pc:docMk/>
          <pc:sldMk cId="0" sldId="334"/>
        </pc:sldMkLst>
      </pc:sldChg>
      <pc:sldChg chg="modSp mod">
        <pc:chgData name="Caroline Prodger" userId="e4ef2e75-b60b-401b-8ebe-291bdcf405f4" providerId="ADAL" clId="{6701ABE9-1214-4A7F-AEA7-8400EF8F8042}" dt="2022-08-24T22:15:14.108" v="9" actId="1076"/>
        <pc:sldMkLst>
          <pc:docMk/>
          <pc:sldMk cId="0" sldId="335"/>
        </pc:sldMkLst>
        <pc:spChg chg="mod">
          <ac:chgData name="Caroline Prodger" userId="e4ef2e75-b60b-401b-8ebe-291bdcf405f4" providerId="ADAL" clId="{6701ABE9-1214-4A7F-AEA7-8400EF8F8042}" dt="2022-08-24T22:15:14.108" v="9" actId="1076"/>
          <ac:spMkLst>
            <pc:docMk/>
            <pc:sldMk cId="0" sldId="335"/>
            <ac:spMk id="3" creationId="{00000000-0000-0000-0000-000000000000}"/>
          </ac:spMkLst>
        </pc:spChg>
        <pc:graphicFrameChg chg="mod modGraphic">
          <ac:chgData name="Caroline Prodger" userId="e4ef2e75-b60b-401b-8ebe-291bdcf405f4" providerId="ADAL" clId="{6701ABE9-1214-4A7F-AEA7-8400EF8F8042}" dt="2022-08-24T22:15:02.057" v="8" actId="14100"/>
          <ac:graphicFrameMkLst>
            <pc:docMk/>
            <pc:sldMk cId="0" sldId="335"/>
            <ac:graphicFrameMk id="4" creationId="{335AD60A-FE44-4820-81D9-7AC80FB24DF1}"/>
          </ac:graphicFrameMkLst>
        </pc:graphicFrameChg>
      </pc:sldChg>
      <pc:sldChg chg="addSp modSp mod">
        <pc:chgData name="Caroline Prodger" userId="e4ef2e75-b60b-401b-8ebe-291bdcf405f4" providerId="ADAL" clId="{6701ABE9-1214-4A7F-AEA7-8400EF8F8042}" dt="2022-08-24T22:15:50.605" v="14" actId="1076"/>
        <pc:sldMkLst>
          <pc:docMk/>
          <pc:sldMk cId="0" sldId="336"/>
        </pc:sldMkLst>
        <pc:spChg chg="mod">
          <ac:chgData name="Caroline Prodger" userId="e4ef2e75-b60b-401b-8ebe-291bdcf405f4" providerId="ADAL" clId="{6701ABE9-1214-4A7F-AEA7-8400EF8F8042}" dt="2022-08-24T22:15:39.274" v="11" actId="14100"/>
          <ac:spMkLst>
            <pc:docMk/>
            <pc:sldMk cId="0" sldId="336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6701ABE9-1214-4A7F-AEA7-8400EF8F8042}" dt="2022-08-24T22:15:50.605" v="14" actId="1076"/>
          <ac:spMkLst>
            <pc:docMk/>
            <pc:sldMk cId="0" sldId="336"/>
            <ac:spMk id="5" creationId="{9866E2B8-466C-45F9-BBA9-1E5CFF528757}"/>
          </ac:spMkLst>
        </pc:spChg>
        <pc:picChg chg="mod">
          <ac:chgData name="Caroline Prodger" userId="e4ef2e75-b60b-401b-8ebe-291bdcf405f4" providerId="ADAL" clId="{6701ABE9-1214-4A7F-AEA7-8400EF8F8042}" dt="2022-08-24T22:15:44.706" v="12" actId="1076"/>
          <ac:picMkLst>
            <pc:docMk/>
            <pc:sldMk cId="0" sldId="336"/>
            <ac:picMk id="7" creationId="{8D90790B-000A-454C-97CC-216C46CA3D5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237312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25: Identifying and converting between numbering systems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Further 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946448" cy="4248000"/>
          </a:xfrm>
        </p:spPr>
        <p:txBody>
          <a:bodyPr/>
          <a:lstStyle/>
          <a:p>
            <a:r>
              <a:rPr lang="en-US" dirty="0"/>
              <a:t>700</a:t>
            </a:r>
          </a:p>
          <a:p>
            <a:endParaRPr lang="en-US" dirty="0"/>
          </a:p>
          <a:p>
            <a:r>
              <a:rPr lang="en-US" dirty="0"/>
              <a:t>4005</a:t>
            </a:r>
          </a:p>
          <a:p>
            <a:endParaRPr lang="en-US" dirty="0"/>
          </a:p>
          <a:p>
            <a:r>
              <a:rPr lang="en-US" dirty="0"/>
              <a:t>23</a:t>
            </a:r>
          </a:p>
          <a:p>
            <a:endParaRPr lang="en-US" dirty="0"/>
          </a:p>
          <a:p>
            <a:r>
              <a:rPr lang="en-US" dirty="0"/>
              <a:t>980</a:t>
            </a:r>
          </a:p>
          <a:p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AC4A221-E229-45C8-A007-C0DB16D32F96}"/>
              </a:ext>
            </a:extLst>
          </p:cNvPr>
          <p:cNvSpPr txBox="1">
            <a:spLocks/>
          </p:cNvSpPr>
          <p:nvPr/>
        </p:nvSpPr>
        <p:spPr bwMode="auto">
          <a:xfrm>
            <a:off x="1902532" y="1525793"/>
            <a:ext cx="4248472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700 = 2 </a:t>
            </a:r>
            <a:r>
              <a:rPr lang="en-US" kern="0" dirty="0">
                <a:solidFill>
                  <a:srgbClr val="FF0000"/>
                </a:solidFill>
              </a:rPr>
              <a:t>×</a:t>
            </a:r>
            <a:r>
              <a:rPr lang="en-US" kern="0" dirty="0"/>
              <a:t> </a:t>
            </a:r>
            <a:r>
              <a:rPr lang="en-US" kern="0" dirty="0">
                <a:solidFill>
                  <a:srgbClr val="FF0000"/>
                </a:solidFill>
              </a:rPr>
              <a:t>256</a:t>
            </a:r>
            <a:r>
              <a:rPr lang="en-US" kern="0" dirty="0"/>
              <a:t> + 11 </a:t>
            </a:r>
            <a:r>
              <a:rPr lang="en-US" kern="0" dirty="0">
                <a:solidFill>
                  <a:srgbClr val="FF0000"/>
                </a:solidFill>
              </a:rPr>
              <a:t>×</a:t>
            </a:r>
            <a:r>
              <a:rPr lang="en-US" kern="0" dirty="0"/>
              <a:t> </a:t>
            </a:r>
            <a:r>
              <a:rPr lang="en-US" kern="0" dirty="0">
                <a:solidFill>
                  <a:srgbClr val="FF0000"/>
                </a:solidFill>
              </a:rPr>
              <a:t>16</a:t>
            </a:r>
            <a:r>
              <a:rPr lang="en-US" kern="0" dirty="0"/>
              <a:t> + 12 </a:t>
            </a:r>
            <a:r>
              <a:rPr lang="en-US" kern="0" dirty="0">
                <a:solidFill>
                  <a:srgbClr val="FF0000"/>
                </a:solidFill>
              </a:rPr>
              <a:t>× 1</a:t>
            </a:r>
          </a:p>
          <a:p>
            <a:endParaRPr lang="en-US" kern="0" dirty="0"/>
          </a:p>
          <a:p>
            <a:r>
              <a:rPr lang="en-US" kern="0" dirty="0"/>
              <a:t>4005 = 15 </a:t>
            </a:r>
            <a:r>
              <a:rPr lang="en-US" kern="0" dirty="0">
                <a:solidFill>
                  <a:srgbClr val="FF0000"/>
                </a:solidFill>
              </a:rPr>
              <a:t>× 256</a:t>
            </a:r>
            <a:r>
              <a:rPr lang="en-US" kern="0" dirty="0"/>
              <a:t> + 10 </a:t>
            </a:r>
            <a:r>
              <a:rPr lang="en-US" kern="0" dirty="0">
                <a:solidFill>
                  <a:srgbClr val="FF0000"/>
                </a:solidFill>
              </a:rPr>
              <a:t>× 16</a:t>
            </a:r>
            <a:r>
              <a:rPr lang="en-US" kern="0" dirty="0"/>
              <a:t> + 5 </a:t>
            </a:r>
            <a:r>
              <a:rPr lang="en-US" kern="0" dirty="0">
                <a:solidFill>
                  <a:srgbClr val="FF0000"/>
                </a:solidFill>
              </a:rPr>
              <a:t>×</a:t>
            </a:r>
            <a:r>
              <a:rPr lang="en-US" kern="0" dirty="0"/>
              <a:t> </a:t>
            </a:r>
            <a:r>
              <a:rPr lang="en-US" kern="0" dirty="0">
                <a:solidFill>
                  <a:srgbClr val="FF0000"/>
                </a:solidFill>
              </a:rPr>
              <a:t>1</a:t>
            </a:r>
          </a:p>
          <a:p>
            <a:endParaRPr lang="en-US" kern="0" dirty="0"/>
          </a:p>
          <a:p>
            <a:r>
              <a:rPr lang="en-US" kern="0" dirty="0"/>
              <a:t>23 = 1 </a:t>
            </a:r>
            <a:r>
              <a:rPr lang="en-US" kern="0" dirty="0">
                <a:solidFill>
                  <a:srgbClr val="FF0000"/>
                </a:solidFill>
              </a:rPr>
              <a:t>×</a:t>
            </a:r>
            <a:r>
              <a:rPr lang="en-US" kern="0" dirty="0"/>
              <a:t> </a:t>
            </a:r>
            <a:r>
              <a:rPr lang="en-US" kern="0" dirty="0">
                <a:solidFill>
                  <a:srgbClr val="FF0000"/>
                </a:solidFill>
              </a:rPr>
              <a:t>16</a:t>
            </a:r>
            <a:r>
              <a:rPr lang="en-US" kern="0" dirty="0"/>
              <a:t> + 7 </a:t>
            </a:r>
            <a:r>
              <a:rPr lang="en-US" kern="0" dirty="0">
                <a:solidFill>
                  <a:srgbClr val="FF0000"/>
                </a:solidFill>
              </a:rPr>
              <a:t>× 1</a:t>
            </a:r>
          </a:p>
          <a:p>
            <a:endParaRPr lang="en-US" kern="0" dirty="0"/>
          </a:p>
          <a:p>
            <a:r>
              <a:rPr lang="en-US" kern="0" dirty="0"/>
              <a:t>980 = 3 </a:t>
            </a:r>
            <a:r>
              <a:rPr lang="en-US" kern="0" dirty="0">
                <a:solidFill>
                  <a:srgbClr val="FF0000"/>
                </a:solidFill>
              </a:rPr>
              <a:t>×</a:t>
            </a:r>
            <a:r>
              <a:rPr lang="en-US" kern="0" dirty="0"/>
              <a:t> </a:t>
            </a:r>
            <a:r>
              <a:rPr lang="en-US" kern="0" dirty="0">
                <a:solidFill>
                  <a:srgbClr val="FF0000"/>
                </a:solidFill>
              </a:rPr>
              <a:t>256</a:t>
            </a:r>
            <a:r>
              <a:rPr lang="en-US" kern="0" dirty="0"/>
              <a:t> + 13 </a:t>
            </a:r>
            <a:r>
              <a:rPr lang="en-US" kern="0" dirty="0">
                <a:solidFill>
                  <a:srgbClr val="FF0000"/>
                </a:solidFill>
              </a:rPr>
              <a:t>× 16 </a:t>
            </a:r>
            <a:r>
              <a:rPr lang="en-US" kern="0" dirty="0"/>
              <a:t>+ 4 </a:t>
            </a:r>
            <a:r>
              <a:rPr lang="en-US" kern="0" dirty="0">
                <a:solidFill>
                  <a:srgbClr val="FF0000"/>
                </a:solidFill>
              </a:rPr>
              <a:t>× 1</a:t>
            </a:r>
          </a:p>
          <a:p>
            <a:endParaRPr lang="en-US" kern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B8EC53-1622-4442-9EF3-4065F109C4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102" y="1124744"/>
            <a:ext cx="1333308" cy="1091886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226E792A-E85D-4035-83E1-80A086AD1D37}"/>
              </a:ext>
            </a:extLst>
          </p:cNvPr>
          <p:cNvSpPr txBox="1">
            <a:spLocks/>
          </p:cNvSpPr>
          <p:nvPr/>
        </p:nvSpPr>
        <p:spPr bwMode="auto">
          <a:xfrm>
            <a:off x="6588224" y="1484784"/>
            <a:ext cx="946448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2BC</a:t>
            </a:r>
          </a:p>
          <a:p>
            <a:endParaRPr lang="en-US" kern="0" dirty="0"/>
          </a:p>
          <a:p>
            <a:r>
              <a:rPr lang="en-US" kern="0" dirty="0"/>
              <a:t>FA5</a:t>
            </a:r>
          </a:p>
          <a:p>
            <a:endParaRPr lang="en-US" kern="0" dirty="0"/>
          </a:p>
          <a:p>
            <a:r>
              <a:rPr lang="en-US" kern="0" dirty="0"/>
              <a:t>17</a:t>
            </a:r>
          </a:p>
          <a:p>
            <a:endParaRPr lang="en-US" kern="0" dirty="0"/>
          </a:p>
          <a:p>
            <a:r>
              <a:rPr lang="en-US" kern="0" dirty="0"/>
              <a:t>3D4</a:t>
            </a:r>
          </a:p>
          <a:p>
            <a:endParaRPr lang="en-US" kern="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95736" y="627476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ea typeface="ＭＳ Ｐゴシック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Numbering systems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8409"/>
            <a:ext cx="8507288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most familiar numbering system in use is the decimal system that 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we use for everyday calculations.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It is called decimal because it works in base 10.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This means that there are 10 digits that are used to create all the numbers.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0 	1	 2	 3	 4	 5	 6	 7	 8	 9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To make larger numbers than this we use tens, hundreds, thousands and so on.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719DDD6-3A10-41AE-94C1-76120CCE4E2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720080"/>
          </a:xfrm>
        </p:spPr>
        <p:txBody>
          <a:bodyPr/>
          <a:lstStyle/>
          <a:p>
            <a:pPr>
              <a:defRPr/>
            </a:pPr>
            <a:r>
              <a:rPr lang="en-US" dirty="0"/>
              <a:t>You may remember charts like this from primary school when you first began learning about numbers. Place value is based on powers of 10. </a:t>
            </a:r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7D3AD8F-4BF2-4CE1-040C-33E3CF6587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519" y="2276872"/>
            <a:ext cx="5574961" cy="336798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3F7714B-9B05-1030-4345-B142714CE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Place value chart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Binary notation 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defRPr/>
            </a:pPr>
            <a:r>
              <a:rPr lang="en-US" dirty="0"/>
              <a:t>Binary is used by computers to store data. </a:t>
            </a:r>
          </a:p>
          <a:p>
            <a:pPr>
              <a:defRPr/>
            </a:pPr>
            <a:r>
              <a:rPr lang="en-US" dirty="0"/>
              <a:t>It uses only the digits 0 and 1 and this represents the ‘off’ and ‘on’ state of a transistor. </a:t>
            </a:r>
          </a:p>
          <a:p>
            <a:pPr>
              <a:defRPr/>
            </a:pPr>
            <a:r>
              <a:rPr lang="en-US" dirty="0"/>
              <a:t>Binary works in base 2. </a:t>
            </a:r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 lvl="3"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5CA4AA08-9657-4352-BC0A-D27E794D528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8777563"/>
                  </p:ext>
                </p:extLst>
              </p:nvPr>
            </p:nvGraphicFramePr>
            <p:xfrm>
              <a:off x="1547664" y="3501008"/>
              <a:ext cx="6115134" cy="1152127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10999">
                      <a:extLst>
                        <a:ext uri="{9D8B030D-6E8A-4147-A177-3AD203B41FA5}">
                          <a16:colId xmlns:a16="http://schemas.microsoft.com/office/drawing/2014/main" val="3858872404"/>
                        </a:ext>
                      </a:extLst>
                    </a:gridCol>
                    <a:gridCol w="610999">
                      <a:extLst>
                        <a:ext uri="{9D8B030D-6E8A-4147-A177-3AD203B41FA5}">
                          <a16:colId xmlns:a16="http://schemas.microsoft.com/office/drawing/2014/main" val="3718463841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404116838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85395157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218563698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3807552953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137968673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2339794751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1193176446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927804400"/>
                        </a:ext>
                      </a:extLst>
                    </a:gridCol>
                  </a:tblGrid>
                  <a:tr h="65287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953085555"/>
                      </a:ext>
                    </a:extLst>
                  </a:tr>
                  <a:tr h="49925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512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256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128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64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32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16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8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4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2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1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13958426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5CA4AA08-9657-4352-BC0A-D27E794D528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8777563"/>
                  </p:ext>
                </p:extLst>
              </p:nvPr>
            </p:nvGraphicFramePr>
            <p:xfrm>
              <a:off x="1547664" y="3501008"/>
              <a:ext cx="6115134" cy="1152127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10999">
                      <a:extLst>
                        <a:ext uri="{9D8B030D-6E8A-4147-A177-3AD203B41FA5}">
                          <a16:colId xmlns:a16="http://schemas.microsoft.com/office/drawing/2014/main" val="3858872404"/>
                        </a:ext>
                      </a:extLst>
                    </a:gridCol>
                    <a:gridCol w="610999">
                      <a:extLst>
                        <a:ext uri="{9D8B030D-6E8A-4147-A177-3AD203B41FA5}">
                          <a16:colId xmlns:a16="http://schemas.microsoft.com/office/drawing/2014/main" val="3718463841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404116838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85395157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218563698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3807552953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137968673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2339794751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1193176446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927804400"/>
                        </a:ext>
                      </a:extLst>
                    </a:gridCol>
                  </a:tblGrid>
                  <a:tr h="65287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000" t="-926" r="-907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00000" t="-926" r="-79802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02000" t="-926" r="-706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99010" t="-926" r="-59901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403000" t="-926" r="-505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498020" t="-926" r="-400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604000" t="-926" r="-304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697030" t="-926" r="-20099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805000" t="-926" r="-103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896040" t="-926" r="-1980" b="-77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53085555"/>
                      </a:ext>
                    </a:extLst>
                  </a:tr>
                  <a:tr h="49925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512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256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128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64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32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16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8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4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2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1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13958426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Converting decimal to binary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43845"/>
            <a:ext cx="8229600" cy="4725312"/>
          </a:xfrm>
        </p:spPr>
        <p:txBody>
          <a:bodyPr/>
          <a:lstStyle/>
          <a:p>
            <a:r>
              <a:rPr lang="en-US" b="1" dirty="0">
                <a:solidFill>
                  <a:srgbClr val="0077E3"/>
                </a:solidFill>
              </a:rPr>
              <a:t>Example</a:t>
            </a:r>
          </a:p>
          <a:p>
            <a:r>
              <a:rPr lang="en-US" dirty="0"/>
              <a:t>Consider the number 65. </a:t>
            </a:r>
          </a:p>
          <a:p>
            <a:r>
              <a:rPr lang="en-US" dirty="0"/>
              <a:t>First, make 65 by adding suitable numbers in the chart below. </a:t>
            </a:r>
          </a:p>
          <a:p>
            <a:r>
              <a:rPr lang="en-US" dirty="0"/>
              <a:t>Start with the number that is closest to 65 and then work your way down.</a:t>
            </a:r>
          </a:p>
          <a:p>
            <a:r>
              <a:rPr lang="en-US" dirty="0"/>
              <a:t>If you use a number, write a 1 in its place. If you do not use a number, write a 0 in its place. </a:t>
            </a:r>
          </a:p>
          <a:p>
            <a:r>
              <a:rPr lang="en-US" dirty="0"/>
              <a:t>65 = 64 + 1 so is written in binary as 1000001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D34FAE47-71B2-4A6B-80B1-E46D7EE1D57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1247663"/>
                  </p:ext>
                </p:extLst>
              </p:nvPr>
            </p:nvGraphicFramePr>
            <p:xfrm>
              <a:off x="827584" y="5013176"/>
              <a:ext cx="6115134" cy="1152127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10999">
                      <a:extLst>
                        <a:ext uri="{9D8B030D-6E8A-4147-A177-3AD203B41FA5}">
                          <a16:colId xmlns:a16="http://schemas.microsoft.com/office/drawing/2014/main" val="3858872404"/>
                        </a:ext>
                      </a:extLst>
                    </a:gridCol>
                    <a:gridCol w="610999">
                      <a:extLst>
                        <a:ext uri="{9D8B030D-6E8A-4147-A177-3AD203B41FA5}">
                          <a16:colId xmlns:a16="http://schemas.microsoft.com/office/drawing/2014/main" val="3718463841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404116838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85395157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218563698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3807552953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137968673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2339794751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1193176446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927804400"/>
                        </a:ext>
                      </a:extLst>
                    </a:gridCol>
                  </a:tblGrid>
                  <a:tr h="65287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20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20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953085555"/>
                      </a:ext>
                    </a:extLst>
                  </a:tr>
                  <a:tr h="49925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512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256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128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64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32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16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8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4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2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1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13958426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D34FAE47-71B2-4A6B-80B1-E46D7EE1D57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21247663"/>
                  </p:ext>
                </p:extLst>
              </p:nvPr>
            </p:nvGraphicFramePr>
            <p:xfrm>
              <a:off x="827584" y="5013176"/>
              <a:ext cx="6115134" cy="1152127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10999">
                      <a:extLst>
                        <a:ext uri="{9D8B030D-6E8A-4147-A177-3AD203B41FA5}">
                          <a16:colId xmlns:a16="http://schemas.microsoft.com/office/drawing/2014/main" val="3858872404"/>
                        </a:ext>
                      </a:extLst>
                    </a:gridCol>
                    <a:gridCol w="610999">
                      <a:extLst>
                        <a:ext uri="{9D8B030D-6E8A-4147-A177-3AD203B41FA5}">
                          <a16:colId xmlns:a16="http://schemas.microsoft.com/office/drawing/2014/main" val="3718463841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404116838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85395157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2185636989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3807552953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137968673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2339794751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1193176446"/>
                        </a:ext>
                      </a:extLst>
                    </a:gridCol>
                    <a:gridCol w="611642">
                      <a:extLst>
                        <a:ext uri="{9D8B030D-6E8A-4147-A177-3AD203B41FA5}">
                          <a16:colId xmlns:a16="http://schemas.microsoft.com/office/drawing/2014/main" val="927804400"/>
                        </a:ext>
                      </a:extLst>
                    </a:gridCol>
                  </a:tblGrid>
                  <a:tr h="65287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000" t="-926" r="-906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00000" t="-926" r="-79703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202000" t="-926" r="-705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302000" t="-926" r="-605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398020" t="-926" r="-49901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503000" t="-926" r="-404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597030" t="-926" r="-300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04000" t="-926" r="-20300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796040" t="-926" r="-100990" b="-77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905000" t="-926" r="-2000" b="-77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53085555"/>
                      </a:ext>
                    </a:extLst>
                  </a:tr>
                  <a:tr h="49925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512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256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128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64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32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16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8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>
                              <a:effectLst/>
                            </a:rPr>
                            <a:t>4</a:t>
                          </a:r>
                          <a:endParaRPr lang="en-GB" sz="20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2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2000" dirty="0">
                              <a:effectLst/>
                            </a:rPr>
                            <a:t>1</a:t>
                          </a:r>
                          <a:endParaRPr lang="en-GB" sz="20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13958426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Further examples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52015" y="3119062"/>
            <a:ext cx="1018456" cy="2619032"/>
          </a:xfrm>
        </p:spPr>
        <p:txBody>
          <a:bodyPr/>
          <a:lstStyle/>
          <a:p>
            <a:r>
              <a:rPr lang="en-US" dirty="0"/>
              <a:t>  109 = </a:t>
            </a:r>
          </a:p>
          <a:p>
            <a:r>
              <a:rPr lang="en-US" dirty="0"/>
              <a:t>    98 = </a:t>
            </a:r>
          </a:p>
          <a:p>
            <a:r>
              <a:rPr lang="en-US" dirty="0"/>
              <a:t>2562 = </a:t>
            </a:r>
          </a:p>
          <a:p>
            <a:r>
              <a:rPr lang="en-US" dirty="0"/>
              <a:t>5699 = </a:t>
            </a:r>
          </a:p>
          <a:p>
            <a:r>
              <a:rPr lang="en-US" dirty="0"/>
              <a:t>3000 =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335AD60A-FE44-4820-81D9-7AC80FB24DF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9070641"/>
                  </p:ext>
                </p:extLst>
              </p:nvPr>
            </p:nvGraphicFramePr>
            <p:xfrm>
              <a:off x="395536" y="1700808"/>
              <a:ext cx="8424932" cy="1080119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47652">
                      <a:extLst>
                        <a:ext uri="{9D8B030D-6E8A-4147-A177-3AD203B41FA5}">
                          <a16:colId xmlns:a16="http://schemas.microsoft.com/office/drawing/2014/main" val="3378821937"/>
                        </a:ext>
                      </a:extLst>
                    </a:gridCol>
                    <a:gridCol w="647652">
                      <a:extLst>
                        <a:ext uri="{9D8B030D-6E8A-4147-A177-3AD203B41FA5}">
                          <a16:colId xmlns:a16="http://schemas.microsoft.com/office/drawing/2014/main" val="4269780308"/>
                        </a:ext>
                      </a:extLst>
                    </a:gridCol>
                    <a:gridCol w="647652">
                      <a:extLst>
                        <a:ext uri="{9D8B030D-6E8A-4147-A177-3AD203B41FA5}">
                          <a16:colId xmlns:a16="http://schemas.microsoft.com/office/drawing/2014/main" val="2738186310"/>
                        </a:ext>
                      </a:extLst>
                    </a:gridCol>
                    <a:gridCol w="647652">
                      <a:extLst>
                        <a:ext uri="{9D8B030D-6E8A-4147-A177-3AD203B41FA5}">
                          <a16:colId xmlns:a16="http://schemas.microsoft.com/office/drawing/2014/main" val="3858872404"/>
                        </a:ext>
                      </a:extLst>
                    </a:gridCol>
                    <a:gridCol w="647652">
                      <a:extLst>
                        <a:ext uri="{9D8B030D-6E8A-4147-A177-3AD203B41FA5}">
                          <a16:colId xmlns:a16="http://schemas.microsoft.com/office/drawing/2014/main" val="3718463841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4041168389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853951579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2185636989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3807552953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137968673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2339794751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1193176446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927804400"/>
                        </a:ext>
                      </a:extLst>
                    </a:gridCol>
                  </a:tblGrid>
                  <a:tr h="612067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 b="0" i="1" smtClean="0">
                                        <a:effectLst/>
                                        <a:latin typeface="Cambria Math" panose="02040503050406030204" pitchFamily="18" charset="0"/>
                                        <a:ea typeface="Cambria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10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r>
                                      <a:rPr lang="en-GB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953085555"/>
                      </a:ext>
                    </a:extLst>
                  </a:tr>
                  <a:tr h="46805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  <a:latin typeface="Arial" panose="020B0604020202020204" pitchFamily="34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4096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  <a:latin typeface="Arial" panose="020B0604020202020204" pitchFamily="34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2048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  <a:latin typeface="Arial" panose="020B0604020202020204" pitchFamily="34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1024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512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256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128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64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32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16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8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4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2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1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13958426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335AD60A-FE44-4820-81D9-7AC80FB24DF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79070641"/>
                  </p:ext>
                </p:extLst>
              </p:nvPr>
            </p:nvGraphicFramePr>
            <p:xfrm>
              <a:off x="395536" y="1700808"/>
              <a:ext cx="8424932" cy="1080119"/>
            </p:xfrm>
            <a:graphic>
              <a:graphicData uri="http://schemas.openxmlformats.org/drawingml/2006/table">
                <a:tbl>
                  <a:tblPr firstRow="1" firstCol="1" bandRow="1">
                    <a:tableStyleId>{5940675A-B579-460E-94D1-54222C63F5DA}</a:tableStyleId>
                  </a:tblPr>
                  <a:tblGrid>
                    <a:gridCol w="647652">
                      <a:extLst>
                        <a:ext uri="{9D8B030D-6E8A-4147-A177-3AD203B41FA5}">
                          <a16:colId xmlns:a16="http://schemas.microsoft.com/office/drawing/2014/main" val="3378821937"/>
                        </a:ext>
                      </a:extLst>
                    </a:gridCol>
                    <a:gridCol w="647652">
                      <a:extLst>
                        <a:ext uri="{9D8B030D-6E8A-4147-A177-3AD203B41FA5}">
                          <a16:colId xmlns:a16="http://schemas.microsoft.com/office/drawing/2014/main" val="4269780308"/>
                        </a:ext>
                      </a:extLst>
                    </a:gridCol>
                    <a:gridCol w="647652">
                      <a:extLst>
                        <a:ext uri="{9D8B030D-6E8A-4147-A177-3AD203B41FA5}">
                          <a16:colId xmlns:a16="http://schemas.microsoft.com/office/drawing/2014/main" val="2738186310"/>
                        </a:ext>
                      </a:extLst>
                    </a:gridCol>
                    <a:gridCol w="647652">
                      <a:extLst>
                        <a:ext uri="{9D8B030D-6E8A-4147-A177-3AD203B41FA5}">
                          <a16:colId xmlns:a16="http://schemas.microsoft.com/office/drawing/2014/main" val="3858872404"/>
                        </a:ext>
                      </a:extLst>
                    </a:gridCol>
                    <a:gridCol w="647652">
                      <a:extLst>
                        <a:ext uri="{9D8B030D-6E8A-4147-A177-3AD203B41FA5}">
                          <a16:colId xmlns:a16="http://schemas.microsoft.com/office/drawing/2014/main" val="3718463841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4041168389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853951579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2185636989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3807552953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137968673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2339794751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1193176446"/>
                        </a:ext>
                      </a:extLst>
                    </a:gridCol>
                    <a:gridCol w="648334">
                      <a:extLst>
                        <a:ext uri="{9D8B030D-6E8A-4147-A177-3AD203B41FA5}">
                          <a16:colId xmlns:a16="http://schemas.microsoft.com/office/drawing/2014/main" val="927804400"/>
                        </a:ext>
                      </a:extLst>
                    </a:gridCol>
                  </a:tblGrid>
                  <a:tr h="612067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943" t="-1980" r="-1207547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00000" t="-1980" r="-1096262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01887" t="-1980" r="-1006604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301887" t="-1980" r="-906604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398131" t="-1980" r="-798131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502830" t="-1980" r="-705660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602830" t="-1980" r="-605660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696262" t="-1980" r="-500000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803774" t="-1980" r="-404717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895327" t="-1980" r="-300935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004717" t="-1980" r="-203774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094393" t="-1980" r="-101869" b="-782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205660" t="-1980" r="-2830" b="-782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53085555"/>
                      </a:ext>
                    </a:extLst>
                  </a:tr>
                  <a:tr h="46805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  <a:latin typeface="Arial" panose="020B0604020202020204" pitchFamily="34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4096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  <a:latin typeface="Arial" panose="020B0604020202020204" pitchFamily="34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2048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  <a:latin typeface="Arial" panose="020B0604020202020204" pitchFamily="34" charset="0"/>
                              <a:ea typeface="Cambria" panose="02040503050406030204" pitchFamily="18" charset="0"/>
                              <a:cs typeface="Times New Roman" panose="02020603050405020304" pitchFamily="18" charset="0"/>
                            </a:rPr>
                            <a:t>1024</a:t>
                          </a: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512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256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>
                              <a:effectLst/>
                            </a:rPr>
                            <a:t>128</a:t>
                          </a:r>
                          <a:endParaRPr lang="en-GB" sz="180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64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32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16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8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4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2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ts val="1300"/>
                            </a:lnSpc>
                            <a:spcBef>
                              <a:spcPts val="400"/>
                            </a:spcBef>
                            <a:spcAft>
                              <a:spcPts val="400"/>
                            </a:spcAft>
                          </a:pPr>
                          <a:r>
                            <a:rPr lang="en-GB" sz="1800" dirty="0">
                              <a:effectLst/>
                            </a:rPr>
                            <a:t>1</a:t>
                          </a:r>
                          <a:endParaRPr lang="en-GB" sz="1800" dirty="0">
                            <a:effectLst/>
                            <a:latin typeface="Arial" panose="020B0604020202020204" pitchFamily="34" charset="0"/>
                            <a:ea typeface="Cambria" panose="020405030504060302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13958426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8410BF3-9B53-485D-B228-395D97059CB9}"/>
              </a:ext>
            </a:extLst>
          </p:cNvPr>
          <p:cNvSpPr txBox="1">
            <a:spLocks/>
          </p:cNvSpPr>
          <p:nvPr/>
        </p:nvSpPr>
        <p:spPr bwMode="auto">
          <a:xfrm>
            <a:off x="1444418" y="3119062"/>
            <a:ext cx="5832648" cy="2619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64 + 32 + 8 + 4 + 1</a:t>
            </a:r>
          </a:p>
          <a:p>
            <a:r>
              <a:rPr lang="en-US" kern="0" dirty="0"/>
              <a:t>64 + 32 + 2 </a:t>
            </a:r>
          </a:p>
          <a:p>
            <a:r>
              <a:rPr lang="en-US" kern="0" dirty="0"/>
              <a:t>2048 + 512 + 2</a:t>
            </a:r>
          </a:p>
          <a:p>
            <a:r>
              <a:rPr lang="en-US" kern="0" dirty="0"/>
              <a:t>4096 + 1024 + 512 + 64 + 2 + 1</a:t>
            </a:r>
          </a:p>
          <a:p>
            <a:r>
              <a:rPr lang="en-US" kern="0" dirty="0"/>
              <a:t>2048 + 512 + 256 + 128 + 32 +16 + 8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65B5C0-C484-4816-B3F3-5D7BC5B7ABF0}"/>
              </a:ext>
            </a:extLst>
          </p:cNvPr>
          <p:cNvSpPr txBox="1"/>
          <p:nvPr/>
        </p:nvSpPr>
        <p:spPr>
          <a:xfrm>
            <a:off x="3715612" y="3087420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1101101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C269F5-22E0-44F8-8314-D55BDC0BA975}"/>
              </a:ext>
            </a:extLst>
          </p:cNvPr>
          <p:cNvSpPr txBox="1"/>
          <p:nvPr/>
        </p:nvSpPr>
        <p:spPr>
          <a:xfrm>
            <a:off x="2915819" y="3602302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1100010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BA0DD33-647B-4279-B9AE-196E6F22DC39}"/>
              </a:ext>
            </a:extLst>
          </p:cNvPr>
          <p:cNvSpPr txBox="1"/>
          <p:nvPr/>
        </p:nvSpPr>
        <p:spPr>
          <a:xfrm>
            <a:off x="3347864" y="4140492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101000000010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C96538-7FA0-46E9-8368-44177EFBA94E}"/>
              </a:ext>
            </a:extLst>
          </p:cNvPr>
          <p:cNvSpPr txBox="1"/>
          <p:nvPr/>
        </p:nvSpPr>
        <p:spPr>
          <a:xfrm>
            <a:off x="5211758" y="4719660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1011001000011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BC96DB-6650-4BE7-AF79-6A6CAD4FC5DC}"/>
              </a:ext>
            </a:extLst>
          </p:cNvPr>
          <p:cNvSpPr txBox="1"/>
          <p:nvPr/>
        </p:nvSpPr>
        <p:spPr>
          <a:xfrm>
            <a:off x="5860080" y="5298828"/>
            <a:ext cx="2032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101110111000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Hexadecimal notation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2061016"/>
          </a:xfrm>
        </p:spPr>
        <p:txBody>
          <a:bodyPr/>
          <a:lstStyle/>
          <a:p>
            <a:r>
              <a:rPr lang="en-US" dirty="0"/>
              <a:t>Hexadecimal (hex) notation works in base 16 and is used to simplify binary numbers as each hex digit represents a 4-bit binary number. </a:t>
            </a:r>
          </a:p>
          <a:p>
            <a:r>
              <a:rPr lang="en-US" dirty="0"/>
              <a:t>Hex digits are </a:t>
            </a:r>
          </a:p>
          <a:p>
            <a:pPr algn="ctr"/>
            <a:r>
              <a:rPr lang="en-US" dirty="0"/>
              <a:t>0  1  2  3  4  5  6  7  8  9  A  B  C  D  E  F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D90790B-000A-454C-97CC-216C46CA3D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6245" y="3429000"/>
            <a:ext cx="2128739" cy="263963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866E2B8-466C-45F9-BBA9-1E5CFF528757}"/>
              </a:ext>
            </a:extLst>
          </p:cNvPr>
          <p:cNvSpPr txBox="1"/>
          <p:nvPr/>
        </p:nvSpPr>
        <p:spPr>
          <a:xfrm>
            <a:off x="432883" y="3608320"/>
            <a:ext cx="457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You may have seen hexadecimal numbering on colour codes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Converting decimal to hex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5DC6D3BD-CF29-45AC-95BE-098C5BE57408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556753871"/>
              </p:ext>
            </p:extLst>
          </p:nvPr>
        </p:nvGraphicFramePr>
        <p:xfrm>
          <a:off x="323528" y="1340768"/>
          <a:ext cx="4330824" cy="49448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3608">
                  <a:extLst>
                    <a:ext uri="{9D8B030D-6E8A-4147-A177-3AD203B41FA5}">
                      <a16:colId xmlns:a16="http://schemas.microsoft.com/office/drawing/2014/main" val="2890931062"/>
                    </a:ext>
                  </a:extLst>
                </a:gridCol>
                <a:gridCol w="1443608">
                  <a:extLst>
                    <a:ext uri="{9D8B030D-6E8A-4147-A177-3AD203B41FA5}">
                      <a16:colId xmlns:a16="http://schemas.microsoft.com/office/drawing/2014/main" val="1771589050"/>
                    </a:ext>
                  </a:extLst>
                </a:gridCol>
                <a:gridCol w="1443608">
                  <a:extLst>
                    <a:ext uri="{9D8B030D-6E8A-4147-A177-3AD203B41FA5}">
                      <a16:colId xmlns:a16="http://schemas.microsoft.com/office/drawing/2014/main" val="324471927"/>
                    </a:ext>
                  </a:extLst>
                </a:gridCol>
              </a:tblGrid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Decimal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Binary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Hex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7707690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0000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13254788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0001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542122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0010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9359336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0011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00716412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9753452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0101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59549703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0110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8470512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0111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6244796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2799532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1001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92242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1010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A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1175678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1011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B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4146149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897573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1101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7565542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1110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9595914"/>
                  </a:ext>
                </a:extLst>
              </a:tr>
              <a:tr h="290875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1111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/>
                        <a:t>F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706998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6">
                <a:extLst>
                  <a:ext uri="{FF2B5EF4-FFF2-40B4-BE49-F238E27FC236}">
                    <a16:creationId xmlns:a16="http://schemas.microsoft.com/office/drawing/2014/main" id="{845B060C-787A-4EAE-9A2B-716710C9CCB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4758568"/>
                  </p:ext>
                </p:extLst>
              </p:nvPr>
            </p:nvGraphicFramePr>
            <p:xfrm>
              <a:off x="5724128" y="2564904"/>
              <a:ext cx="2255912" cy="18542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27956">
                      <a:extLst>
                        <a:ext uri="{9D8B030D-6E8A-4147-A177-3AD203B41FA5}">
                          <a16:colId xmlns:a16="http://schemas.microsoft.com/office/drawing/2014/main" val="2140706310"/>
                        </a:ext>
                      </a:extLst>
                    </a:gridCol>
                    <a:gridCol w="1127956">
                      <a:extLst>
                        <a:ext uri="{9D8B030D-6E8A-4147-A177-3AD203B41FA5}">
                          <a16:colId xmlns:a16="http://schemas.microsoft.com/office/drawing/2014/main" val="26362072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601754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009621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256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677852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4096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578588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65536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6676669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6">
                <a:extLst>
                  <a:ext uri="{FF2B5EF4-FFF2-40B4-BE49-F238E27FC236}">
                    <a16:creationId xmlns:a16="http://schemas.microsoft.com/office/drawing/2014/main" id="{845B060C-787A-4EAE-9A2B-716710C9CCB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54758568"/>
                  </p:ext>
                </p:extLst>
              </p:nvPr>
            </p:nvGraphicFramePr>
            <p:xfrm>
              <a:off x="5724128" y="2564904"/>
              <a:ext cx="2255912" cy="18542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27956">
                      <a:extLst>
                        <a:ext uri="{9D8B030D-6E8A-4147-A177-3AD203B41FA5}">
                          <a16:colId xmlns:a16="http://schemas.microsoft.com/office/drawing/2014/main" val="2140706310"/>
                        </a:ext>
                      </a:extLst>
                    </a:gridCol>
                    <a:gridCol w="1127956">
                      <a:extLst>
                        <a:ext uri="{9D8B030D-6E8A-4147-A177-3AD203B41FA5}">
                          <a16:colId xmlns:a16="http://schemas.microsoft.com/office/drawing/2014/main" val="26362072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1639" r="-101075" b="-4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538" t="-1639" r="-1075" b="-4049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01754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101639" r="-101075" b="-3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538" t="-101639" r="-1075" b="-3049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009621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201639" r="-101075" b="-2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538" t="-201639" r="-1075" b="-2049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677852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301639" r="-101075" b="-1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538" t="-301639" r="-1075" b="-1049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578588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401639" r="-101075" b="-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538" t="-401639" r="-1075" b="-49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76669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42708"/>
            <a:ext cx="8229600" cy="382588"/>
          </a:xfrm>
        </p:spPr>
        <p:txBody>
          <a:bodyPr/>
          <a:lstStyle/>
          <a:p>
            <a:r>
              <a:rPr lang="en-US" dirty="0"/>
              <a:t>Example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2050424"/>
            <a:ext cx="8229600" cy="4248000"/>
          </a:xfrm>
        </p:spPr>
        <p:txBody>
          <a:bodyPr/>
          <a:lstStyle/>
          <a:p>
            <a:r>
              <a:rPr lang="en-US" dirty="0"/>
              <a:t>Write 65 as a hex number. </a:t>
            </a:r>
          </a:p>
          <a:p>
            <a:r>
              <a:rPr lang="en-US" dirty="0"/>
              <a:t>First, break 65 down using the table. </a:t>
            </a:r>
          </a:p>
          <a:p>
            <a:r>
              <a:rPr lang="en-US" dirty="0"/>
              <a:t>Up to F (15) multiples can go into the number at each level. </a:t>
            </a:r>
          </a:p>
          <a:p>
            <a:r>
              <a:rPr lang="en-US" dirty="0"/>
              <a:t>16 is the largest number that goes into 65. </a:t>
            </a:r>
          </a:p>
          <a:p>
            <a:r>
              <a:rPr lang="en-US" dirty="0"/>
              <a:t>65 = 4×16 + 1</a:t>
            </a:r>
          </a:p>
          <a:p>
            <a:r>
              <a:rPr lang="en-US" dirty="0"/>
              <a:t>So, the hex number is 41.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6">
                <a:extLst>
                  <a:ext uri="{FF2B5EF4-FFF2-40B4-BE49-F238E27FC236}">
                    <a16:creationId xmlns:a16="http://schemas.microsoft.com/office/drawing/2014/main" id="{E2E30964-AE84-4D72-B5D6-B0A293B8B82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4681023"/>
                  </p:ext>
                </p:extLst>
              </p:nvPr>
            </p:nvGraphicFramePr>
            <p:xfrm>
              <a:off x="6012160" y="1124744"/>
              <a:ext cx="2255912" cy="18542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27956">
                      <a:extLst>
                        <a:ext uri="{9D8B030D-6E8A-4147-A177-3AD203B41FA5}">
                          <a16:colId xmlns:a16="http://schemas.microsoft.com/office/drawing/2014/main" val="2140706310"/>
                        </a:ext>
                      </a:extLst>
                    </a:gridCol>
                    <a:gridCol w="1127956">
                      <a:extLst>
                        <a:ext uri="{9D8B030D-6E8A-4147-A177-3AD203B41FA5}">
                          <a16:colId xmlns:a16="http://schemas.microsoft.com/office/drawing/2014/main" val="26362072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601754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16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1009621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256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677852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4096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578588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16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latin typeface="Cambria Math" panose="02040503050406030204" pitchFamily="18" charset="0"/>
                                  </a:rPr>
                                  <m:t>65536</m:t>
                                </m:r>
                              </m:oMath>
                            </m:oMathPara>
                          </a14:m>
                          <a:endParaRPr lang="en-GB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6676669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6">
                <a:extLst>
                  <a:ext uri="{FF2B5EF4-FFF2-40B4-BE49-F238E27FC236}">
                    <a16:creationId xmlns:a16="http://schemas.microsoft.com/office/drawing/2014/main" id="{E2E30964-AE84-4D72-B5D6-B0A293B8B82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64681023"/>
                  </p:ext>
                </p:extLst>
              </p:nvPr>
            </p:nvGraphicFramePr>
            <p:xfrm>
              <a:off x="6012160" y="1124744"/>
              <a:ext cx="2255912" cy="185420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27956">
                      <a:extLst>
                        <a:ext uri="{9D8B030D-6E8A-4147-A177-3AD203B41FA5}">
                          <a16:colId xmlns:a16="http://schemas.microsoft.com/office/drawing/2014/main" val="2140706310"/>
                        </a:ext>
                      </a:extLst>
                    </a:gridCol>
                    <a:gridCol w="1127956">
                      <a:extLst>
                        <a:ext uri="{9D8B030D-6E8A-4147-A177-3AD203B41FA5}">
                          <a16:colId xmlns:a16="http://schemas.microsoft.com/office/drawing/2014/main" val="26362072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1639" r="-100538" b="-4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081" t="-1639" r="-1081" b="-4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01754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101639" r="-100538" b="-3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081" t="-101639" r="-1081" b="-3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0096215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201639" r="-100538" b="-2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081" t="-201639" r="-1081" b="-2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677852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301639" r="-100538" b="-1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081" t="-301639" r="-1081" b="-1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578588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538" t="-401639" r="-100538" b="-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1081" t="-401639" r="-1081" b="-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76669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670</Words>
  <Application>Microsoft Office PowerPoint</Application>
  <PresentationFormat>On-screen Show (4:3)</PresentationFormat>
  <Paragraphs>217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Cambria Math</vt:lpstr>
      <vt:lpstr>Lucida Grande</vt:lpstr>
      <vt:lpstr>Times New Roman</vt:lpstr>
      <vt:lpstr>Default Design</vt:lpstr>
      <vt:lpstr>PowerPoint 25: Identifying and converting between numbering systems </vt:lpstr>
      <vt:lpstr>Numbering systems</vt:lpstr>
      <vt:lpstr>Place value chart</vt:lpstr>
      <vt:lpstr>Binary notation </vt:lpstr>
      <vt:lpstr>Converting decimal to binary</vt:lpstr>
      <vt:lpstr>Further examples</vt:lpstr>
      <vt:lpstr>Hexadecimal notation</vt:lpstr>
      <vt:lpstr>Converting decimal to hex</vt:lpstr>
      <vt:lpstr>Example </vt:lpstr>
      <vt:lpstr>Further examples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146</cp:revision>
  <dcterms:created xsi:type="dcterms:W3CDTF">2013-05-28T00:38:54Z</dcterms:created>
  <dcterms:modified xsi:type="dcterms:W3CDTF">2022-09-07T12:05:48Z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