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8"/>
  </p:notesMasterIdLst>
  <p:handoutMasterIdLst>
    <p:handoutMasterId r:id="rId19"/>
  </p:handoutMasterIdLst>
  <p:sldIdLst>
    <p:sldId id="256" r:id="rId5"/>
    <p:sldId id="328" r:id="rId6"/>
    <p:sldId id="331" r:id="rId7"/>
    <p:sldId id="333" r:id="rId8"/>
    <p:sldId id="334" r:id="rId9"/>
    <p:sldId id="335" r:id="rId10"/>
    <p:sldId id="336" r:id="rId11"/>
    <p:sldId id="337" r:id="rId12"/>
    <p:sldId id="338" r:id="rId13"/>
    <p:sldId id="339" r:id="rId14"/>
    <p:sldId id="340" r:id="rId15"/>
    <p:sldId id="341" r:id="rId16"/>
    <p:sldId id="267" r:id="rId17"/>
  </p:sldIdLst>
  <p:sldSz cx="9144000" cy="6858000" type="screen4x3"/>
  <p:notesSz cx="6858000" cy="9144000"/>
  <p:custDataLst>
    <p:tags r:id="rId20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A91BEF2-F8EF-9F1A-7AE7-2A2C8309E7ED}" name="Julie Bond" initials="JB" userId="39015c5a5641be34" providerId="Windows Live"/>
  <p188:author id="{C48F73FD-BA01-1CFE-C048-B53E38D9D5AF}" name="Caroline Prodger" initials="CP" userId="Caroline Prodger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44"/>
    <p:restoredTop sz="86395"/>
  </p:normalViewPr>
  <p:slideViewPr>
    <p:cSldViewPr showGuides="1">
      <p:cViewPr varScale="1">
        <p:scale>
          <a:sx n="57" d="100"/>
          <a:sy n="57" d="100"/>
        </p:scale>
        <p:origin x="836" y="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26" Type="http://schemas.microsoft.com/office/2018/10/relationships/authors" Target="authors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ags" Target="tags/tag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8AFBFE6B-6AF9-47F9-B5E0-BA3C224A6123}"/>
    <pc:docChg chg="custSel modSld">
      <pc:chgData name="Caroline Prodger" userId="e4ef2e75-b60b-401b-8ebe-291bdcf405f4" providerId="ADAL" clId="{8AFBFE6B-6AF9-47F9-B5E0-BA3C224A6123}" dt="2022-08-25T12:48:34.677" v="9" actId="1076"/>
      <pc:docMkLst>
        <pc:docMk/>
      </pc:docMkLst>
      <pc:sldChg chg="addSp delSp modSp mod delCm modCm">
        <pc:chgData name="Caroline Prodger" userId="e4ef2e75-b60b-401b-8ebe-291bdcf405f4" providerId="ADAL" clId="{8AFBFE6B-6AF9-47F9-B5E0-BA3C224A6123}" dt="2022-08-25T12:48:34.677" v="9" actId="1076"/>
        <pc:sldMkLst>
          <pc:docMk/>
          <pc:sldMk cId="0" sldId="328"/>
        </pc:sldMkLst>
        <pc:picChg chg="del">
          <ac:chgData name="Caroline Prodger" userId="e4ef2e75-b60b-401b-8ebe-291bdcf405f4" providerId="ADAL" clId="{8AFBFE6B-6AF9-47F9-B5E0-BA3C224A6123}" dt="2022-08-25T12:47:57.055" v="3" actId="478"/>
          <ac:picMkLst>
            <pc:docMk/>
            <pc:sldMk cId="0" sldId="328"/>
            <ac:picMk id="3" creationId="{AC300CB7-733F-5CE7-38DB-A946865CC748}"/>
          </ac:picMkLst>
        </pc:picChg>
        <pc:picChg chg="add mod modCrop">
          <ac:chgData name="Caroline Prodger" userId="e4ef2e75-b60b-401b-8ebe-291bdcf405f4" providerId="ADAL" clId="{8AFBFE6B-6AF9-47F9-B5E0-BA3C224A6123}" dt="2022-08-25T12:48:34.677" v="9" actId="1076"/>
          <ac:picMkLst>
            <pc:docMk/>
            <pc:sldMk cId="0" sldId="328"/>
            <ac:picMk id="4" creationId="{21A37CBC-A6B3-ABA7-1D15-81C116E34846}"/>
          </ac:picMkLst>
        </pc:picChg>
      </pc:sldChg>
      <pc:sldChg chg="delCm">
        <pc:chgData name="Caroline Prodger" userId="e4ef2e75-b60b-401b-8ebe-291bdcf405f4" providerId="ADAL" clId="{8AFBFE6B-6AF9-47F9-B5E0-BA3C224A6123}" dt="2022-08-24T17:29:43.521" v="1"/>
        <pc:sldMkLst>
          <pc:docMk/>
          <pc:sldMk cId="0" sldId="331"/>
        </pc:sldMkLst>
      </pc:sldChg>
    </pc:docChg>
  </pc:docChgLst>
  <pc:docChgLst>
    <pc:chgData name="Caroline Prodger" userId="e4ef2e75-b60b-401b-8ebe-291bdcf405f4" providerId="ADAL" clId="{2745F7B7-56AC-430E-AB77-978AB5136CC4}"/>
    <pc:docChg chg="modSld">
      <pc:chgData name="Caroline Prodger" userId="e4ef2e75-b60b-401b-8ebe-291bdcf405f4" providerId="ADAL" clId="{2745F7B7-56AC-430E-AB77-978AB5136CC4}" dt="2022-07-22T19:47:52.375" v="7" actId="1076"/>
      <pc:docMkLst>
        <pc:docMk/>
      </pc:docMkLst>
      <pc:sldChg chg="addSp delSp modSp mod">
        <pc:chgData name="Caroline Prodger" userId="e4ef2e75-b60b-401b-8ebe-291bdcf405f4" providerId="ADAL" clId="{2745F7B7-56AC-430E-AB77-978AB5136CC4}" dt="2022-07-22T19:47:52.375" v="7" actId="1076"/>
        <pc:sldMkLst>
          <pc:docMk/>
          <pc:sldMk cId="0" sldId="328"/>
        </pc:sldMkLst>
        <pc:spChg chg="mod">
          <ac:chgData name="Caroline Prodger" userId="e4ef2e75-b60b-401b-8ebe-291bdcf405f4" providerId="ADAL" clId="{2745F7B7-56AC-430E-AB77-978AB5136CC4}" dt="2022-07-22T19:47:45.671" v="5" actId="20577"/>
          <ac:spMkLst>
            <pc:docMk/>
            <pc:sldMk cId="0" sldId="328"/>
            <ac:spMk id="3075" creationId="{00000000-0000-0000-0000-000000000000}"/>
          </ac:spMkLst>
        </pc:spChg>
        <pc:picChg chg="add mod">
          <ac:chgData name="Caroline Prodger" userId="e4ef2e75-b60b-401b-8ebe-291bdcf405f4" providerId="ADAL" clId="{2745F7B7-56AC-430E-AB77-978AB5136CC4}" dt="2022-07-22T19:47:52.375" v="7" actId="1076"/>
          <ac:picMkLst>
            <pc:docMk/>
            <pc:sldMk cId="0" sldId="328"/>
            <ac:picMk id="3" creationId="{AC300CB7-733F-5CE7-38DB-A946865CC748}"/>
          </ac:picMkLst>
        </pc:picChg>
        <pc:picChg chg="del">
          <ac:chgData name="Caroline Prodger" userId="e4ef2e75-b60b-401b-8ebe-291bdcf405f4" providerId="ADAL" clId="{2745F7B7-56AC-430E-AB77-978AB5136CC4}" dt="2022-07-22T19:47:32.411" v="0" actId="478"/>
          <ac:picMkLst>
            <pc:docMk/>
            <pc:sldMk cId="0" sldId="328"/>
            <ac:picMk id="13" creationId="{C01D4DF3-6B86-4C03-97BC-62225D6EDEE9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9/7/2022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Some discussion here will be needed on second differentials.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402119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The notation for the indefinite integral was introduced by Gottfried Wilhelm Leibniz in 1675. He adapted the integral symbol, ∫, </a:t>
            </a:r>
            <a:r>
              <a:rPr lang="en-GB" b="1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from the letter ſ (long s)</a:t>
            </a:r>
            <a:r>
              <a:rPr lang="en-GB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, standing for summa (written as </a:t>
            </a:r>
            <a:r>
              <a:rPr lang="en-GB" b="0" i="0" dirty="0" err="1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ſumma</a:t>
            </a:r>
            <a:r>
              <a:rPr lang="en-GB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; Latin for ‘sum’ or ‘total’).</a:t>
            </a:r>
          </a:p>
          <a:p>
            <a:r>
              <a:rPr lang="en-GB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Information from https://mathshistory.st-andrews.ac.uk/Miller/mathsym/calculus/#:~:text=The%20first%20appearance%20of%20the,indicate%20the%20integral%20of%20x.</a:t>
            </a:r>
          </a:p>
          <a:p>
            <a:endParaRPr lang="en-GB" b="0" i="0" dirty="0">
              <a:solidFill>
                <a:srgbClr val="202124"/>
              </a:solidFill>
              <a:effectLst/>
              <a:latin typeface="arial" panose="020B0604020202020204" pitchFamily="34" charset="0"/>
            </a:endParaRPr>
          </a:p>
          <a:p>
            <a:r>
              <a:rPr lang="en-GB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You will also need to emphasise the ‘+</a:t>
            </a:r>
            <a:r>
              <a:rPr lang="en-GB" b="0" i="1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c</a:t>
            </a:r>
            <a:r>
              <a:rPr lang="en-GB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’ at the end of the integration to represent any constants that ‘disappeared’ during the differentiation process.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955688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75315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13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444150" y="5997465"/>
            <a:ext cx="1258599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6281751"/>
            <a:ext cx="4572000" cy="243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2022 City and Guilds of London Institute. All rights reserved.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4. Essential mathematics for engineering and manufacturing 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280013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15: Differentiation and integration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57200" y="1512000"/>
                <a:ext cx="8229600" cy="4509288"/>
              </a:xfrm>
            </p:spPr>
            <p:txBody>
              <a:bodyPr/>
              <a:lstStyle/>
              <a:p>
                <a:r>
                  <a:rPr lang="en-US" dirty="0"/>
                  <a:t>Determine 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limLoc m:val="undOvr"/>
                          <m:subHide m:val="on"/>
                          <m:supHide m:val="on"/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/>
                        <m:sup/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  <m:sSup>
                            <m:sSup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p>
                          </m:s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+2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−4 </m:t>
                          </m:r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d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nary>
                    </m:oMath>
                  </m:oMathPara>
                </a14:m>
                <a:endParaRPr lang="en-US" dirty="0"/>
              </a:p>
              <a:p>
                <a:r>
                  <a:rPr lang="en-US" b="1" dirty="0"/>
                  <a:t>Solution</a:t>
                </a:r>
                <a:r>
                  <a:rPr lang="en-US" dirty="0"/>
                  <a:t> </a:t>
                </a:r>
              </a:p>
              <a:p>
                <a:r>
                  <a:rPr lang="en-US" dirty="0"/>
                  <a:t>Take each term in turn and integrate as appropriate. </a:t>
                </a:r>
                <a:endParaRPr lang="en-US" i="1" dirty="0"/>
              </a:p>
              <a:p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limLoc m:val="undOvr"/>
                          <m:subHide m:val="on"/>
                          <m:supHide m:val="on"/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/>
                        <m:sup/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  <m:sSup>
                            <m:sSup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p>
                          </m:s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+2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−4 </m:t>
                          </m:r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d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nary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  <m:sSup>
                            <m:sSup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sup>
                          </m:sSup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  <m:sSup>
                            <m:sSup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−4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𝑐</m:t>
                      </m:r>
                    </m:oMath>
                  </m:oMathPara>
                </a14:m>
                <a:endParaRPr lang="en-US" dirty="0"/>
              </a:p>
              <a:p>
                <a:r>
                  <a:rPr lang="en-US" dirty="0"/>
                  <a:t>Then simplify the terms, if possible. </a:t>
                </a:r>
              </a:p>
              <a:p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limLoc m:val="undOvr"/>
                          <m:subHide m:val="on"/>
                          <m:supHide m:val="on"/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/>
                        <m:sup/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  <m:sSup>
                            <m:sSup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p>
                          </m:s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+2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−4 </m:t>
                          </m:r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d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nary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  <m:sSup>
                            <m:sSup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sup>
                          </m:sSup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−4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𝑐</m:t>
                      </m:r>
                    </m:oMath>
                  </m:oMathPara>
                </a14:m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57200" y="1512000"/>
                <a:ext cx="8229600" cy="4509288"/>
              </a:xfrm>
              <a:blipFill>
                <a:blip r:embed="rId2"/>
                <a:stretch>
                  <a:fillRect l="-1852" t="-27027" b="-3932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Example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/>
            <p:txBody>
              <a:bodyPr/>
              <a:lstStyle/>
              <a:p>
                <a:r>
                  <a:rPr lang="en-US" dirty="0"/>
                  <a:t>Determine 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limLoc m:val="undOvr"/>
                          <m:subHide m:val="on"/>
                          <m:supHide m:val="on"/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/>
                        <m:sup/>
                        <m:e>
                          <m:f>
                            <m:f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den>
                          </m:f>
                        </m:e>
                      </m:nary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+2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sup>
                      </m:sSup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−4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e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sup>
                      </m:sSup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+3 </m:t>
                      </m:r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d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𝑥</m:t>
                      </m:r>
                    </m:oMath>
                  </m:oMathPara>
                </a14:m>
                <a:endParaRPr lang="en-US" dirty="0"/>
              </a:p>
              <a:p>
                <a:r>
                  <a:rPr lang="en-US" b="1" dirty="0"/>
                  <a:t>Solution</a:t>
                </a:r>
                <a:r>
                  <a:rPr lang="en-US" dirty="0"/>
                  <a:t> </a:t>
                </a:r>
              </a:p>
              <a:p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limLoc m:val="undOvr"/>
                          <m:subHide m:val="on"/>
                          <m:supHide m:val="on"/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/>
                        <m:sup/>
                        <m:e>
                          <m:f>
                            <m:f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den>
                          </m:f>
                        </m:e>
                      </m:nary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+2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sup>
                      </m:sSup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−4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e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sup>
                      </m:sSup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+3 </m:t>
                      </m:r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d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𝑥</m:t>
                      </m:r>
                    </m:oMath>
                  </m:oMathPara>
                </a14:m>
                <a:endParaRPr lang="en-GB" b="0" i="1" dirty="0">
                  <a:latin typeface="Cambria Math" panose="02040503050406030204" pitchFamily="18" charset="0"/>
                </a:endParaRPr>
              </a:p>
              <a:p>
                <a:endParaRPr lang="en-GB" b="0" i="1" dirty="0">
                  <a:latin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ln</m:t>
                          </m:r>
                        </m:fName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f>
                            <m:f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sSup>
                                <m:sSupPr>
                                  <m:ctrlP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  <m:t>7</m:t>
                                  </m:r>
                                </m:sup>
                              </m:sSup>
                            </m:num>
                            <m:den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7</m:t>
                              </m:r>
                            </m:den>
                          </m:f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−4</m:t>
                          </m:r>
                          <m:sSup>
                            <m:sSup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GB" b="0" i="0" smtClean="0">
                                  <a:latin typeface="Cambria Math" panose="02040503050406030204" pitchFamily="18" charset="0"/>
                                </a:rPr>
                                <m:t>e</m:t>
                              </m:r>
                            </m:e>
                            <m:sup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sup>
                          </m:s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+3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</m:func>
                    </m:oMath>
                  </m:oMathPara>
                </a14:m>
                <a:endParaRPr 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blipFill>
                <a:blip r:embed="rId2"/>
                <a:stretch>
                  <a:fillRect l="-1852" t="-2869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Practical applications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57200" y="1512000"/>
                <a:ext cx="8229600" cy="4653304"/>
              </a:xfrm>
            </p:spPr>
            <p:txBody>
              <a:bodyPr/>
              <a:lstStyle/>
              <a:p>
                <a:r>
                  <a:rPr lang="en-US" dirty="0"/>
                  <a:t>Recall that differentiation had practical applications in terms of position, velocity and acceleration. </a:t>
                </a:r>
              </a:p>
              <a:p>
                <a:r>
                  <a:rPr lang="en-US" dirty="0"/>
                  <a:t>These relationships still apply to integration. </a:t>
                </a:r>
              </a:p>
              <a:p>
                <a:endParaRPr lang="en-GB" b="0" i="1" dirty="0">
                  <a:latin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𝑠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limLoc m:val="undOvr"/>
                          <m:subHide m:val="on"/>
                          <m:supHide m:val="on"/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/>
                        <m:sup/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𝑣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d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nary>
                    </m:oMath>
                  </m:oMathPara>
                </a14:m>
                <a:endParaRPr lang="en-GB" b="0" dirty="0"/>
              </a:p>
              <a:p>
                <a:endParaRPr lang="en-GB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𝑣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limLoc m:val="undOvr"/>
                          <m:subHide m:val="on"/>
                          <m:supHide m:val="on"/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/>
                        <m:sup/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d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nary>
                    </m:oMath>
                  </m:oMathPara>
                </a14:m>
                <a:endParaRPr lang="en-GB" b="0" dirty="0"/>
              </a:p>
              <a:p>
                <a:r>
                  <a:rPr lang="en-US" dirty="0"/>
                  <a:t>where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𝑠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n-US" i="0" dirty="0" smtClean="0">
                        <a:latin typeface="Cambria Math" panose="02040503050406030204" pitchFamily="18" charset="0"/>
                      </a:rPr>
                      <m:t>position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, 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𝑣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 = </m:t>
                    </m:r>
                    <m:r>
                      <m:rPr>
                        <m:sty m:val="p"/>
                      </m:rPr>
                      <a:rPr lang="en-US" i="0" dirty="0" smtClean="0">
                        <a:latin typeface="Cambria Math" panose="02040503050406030204" pitchFamily="18" charset="0"/>
                      </a:rPr>
                      <m:t>velocity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i="0" dirty="0" smtClean="0">
                        <a:latin typeface="Cambria Math" panose="02040503050406030204" pitchFamily="18" charset="0"/>
                      </a:rPr>
                      <m:t>and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 = </m:t>
                    </m:r>
                    <m:r>
                      <m:rPr>
                        <m:sty m:val="p"/>
                      </m:rPr>
                      <a:rPr lang="en-US" i="0" dirty="0" smtClean="0">
                        <a:latin typeface="Cambria Math" panose="02040503050406030204" pitchFamily="18" charset="0"/>
                      </a:rPr>
                      <m:t>acceleration</m:t>
                    </m:r>
                  </m:oMath>
                </a14:m>
                <a:r>
                  <a:rPr lang="en-US" dirty="0"/>
                  <a:t>. 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57200" y="1512000"/>
                <a:ext cx="8229600" cy="4653304"/>
              </a:xfrm>
              <a:blipFill>
                <a:blip r:embed="rId3"/>
                <a:stretch>
                  <a:fillRect l="-1852" t="-1573" b="-838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507822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468F838-09E5-222B-093A-5F5900D71AA4}"/>
              </a:ext>
            </a:extLst>
          </p:cNvPr>
          <p:cNvSpPr txBox="1"/>
          <p:nvPr/>
        </p:nvSpPr>
        <p:spPr>
          <a:xfrm>
            <a:off x="2170403" y="6346775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Differentiation 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1484952"/>
          </a:xfrm>
        </p:spPr>
        <p:txBody>
          <a:bodyPr/>
          <a:lstStyle/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Differentiation is used to find the instantaneous rate of change of a function. We have used this before when working out the gradient of a straight line. </a:t>
            </a:r>
          </a:p>
          <a:p>
            <a:pPr marL="0" indent="0"/>
            <a:endParaRPr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3B5E555-4914-44F5-8AF1-AF82EB8B1DA1}"/>
              </a:ext>
            </a:extLst>
          </p:cNvPr>
          <p:cNvSpPr txBox="1"/>
          <p:nvPr/>
        </p:nvSpPr>
        <p:spPr>
          <a:xfrm>
            <a:off x="5292080" y="3501008"/>
            <a:ext cx="352839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The gradient of this line is 15. </a:t>
            </a:r>
          </a:p>
          <a:p>
            <a:endParaRPr lang="en-GB" dirty="0"/>
          </a:p>
          <a:p>
            <a:r>
              <a:rPr lang="en-GB" dirty="0"/>
              <a:t>The interpretation of this is that the income increases by $15 every hour.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1A37CBC-A6B3-ABA7-1D15-81C116E3484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071"/>
          <a:stretch/>
        </p:blipFill>
        <p:spPr>
          <a:xfrm>
            <a:off x="457200" y="2529939"/>
            <a:ext cx="4361138" cy="357335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052736"/>
            <a:ext cx="8229600" cy="4968552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Differentiation allows us to find the rate of change of non-linear functions.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Every point on this graph has a different rate of change as the </a:t>
            </a:r>
            <a:br>
              <a:rPr lang="en-US" dirty="0">
                <a:ea typeface="ＭＳ Ｐゴシック" pitchFamily="-105" charset="-128"/>
                <a:cs typeface="ＭＳ Ｐゴシック" pitchFamily="-105" charset="-128"/>
              </a:rPr>
            </a:b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gradient is constantly changing. </a:t>
            </a:r>
          </a:p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There is a formula for working out the gradient using differentiation.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6" name="Content Placeholder 4">
            <a:extLst>
              <a:ext uri="{FF2B5EF4-FFF2-40B4-BE49-F238E27FC236}">
                <a16:creationId xmlns:a16="http://schemas.microsoft.com/office/drawing/2014/main" id="{753688BF-57F9-452C-A4FD-7BC50E0761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979712" y="1772816"/>
            <a:ext cx="5392856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Standard differentials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You will need to be familiar with differentiating the functions shown in the table. You do not need to </a:t>
            </a:r>
            <a:r>
              <a:rPr lang="en-US" dirty="0" err="1"/>
              <a:t>memorise</a:t>
            </a:r>
            <a:r>
              <a:rPr lang="en-US" dirty="0"/>
              <a:t> these as they will be given in the exam.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le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06068169"/>
                  </p:ext>
                </p:extLst>
              </p:nvPr>
            </p:nvGraphicFramePr>
            <p:xfrm>
              <a:off x="1907704" y="2780928"/>
              <a:ext cx="5334000" cy="2656840"/>
            </p:xfrm>
            <a:graphic>
              <a:graphicData uri="http://schemas.openxmlformats.org/drawingml/2006/table">
                <a:tbl>
                  <a:tblPr firstRow="1" bandRow="1">
                    <a:tableStyleId>{5A111915-BE36-4E01-A7E5-04B1672EAD32}</a:tableStyleId>
                  </a:tblPr>
                  <a:tblGrid>
                    <a:gridCol w="27432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5908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149860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GB" sz="1800" b="1" i="0" dirty="0">
                              <a:solidFill>
                                <a:srgbClr val="000000"/>
                              </a:solidFill>
                              <a:latin typeface="+mj-lt"/>
                            </a:rPr>
                            <a:t>Function</a:t>
                          </a:r>
                          <a:endParaRPr lang="en-US" sz="18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>
                              <a:solidFill>
                                <a:srgbClr val="000000"/>
                              </a:solidFill>
                            </a:rPr>
                            <a:t>Differential 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sz="1800" b="1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𝒚</m:t>
                                </m:r>
                                <m:r>
                                  <a:rPr lang="en-GB" sz="1800" b="1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a:rPr lang="en-GB" sz="1800" b="1" i="0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𝐟</m:t>
                                </m:r>
                                <m:r>
                                  <a:rPr lang="en-GB" sz="1800" b="1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en-GB" sz="1800" b="1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𝒙</m:t>
                                </m:r>
                                <m:r>
                                  <a:rPr lang="en-GB" sz="1800" b="1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 sz="18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endParaRPr lang="en-US" sz="1800" b="1" i="1" dirty="0">
                            <a:latin typeface="Cambria Math" panose="02040503050406030204" pitchFamily="18" charset="0"/>
                          </a:endParaRPr>
                        </a:p>
                        <a:p>
                          <a:pPr lvl="0" algn="ctr">
                            <a:lnSpc>
                              <a:spcPts val="2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1800" b="1" i="1" dirty="0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 b="1" i="0" dirty="0" smtClean="0">
                                        <a:latin typeface="Cambria Math" panose="02040503050406030204" pitchFamily="18" charset="0"/>
                                      </a:rPr>
                                      <m:t>𝐝</m:t>
                                    </m:r>
                                    <m:r>
                                      <a:rPr lang="en-US" sz="1800" b="1" i="1" dirty="0" smtClean="0">
                                        <a:latin typeface="Cambria Math" panose="02040503050406030204" pitchFamily="18" charset="0"/>
                                      </a:rPr>
                                      <m:t>𝒚</m:t>
                                    </m:r>
                                  </m:num>
                                  <m:den>
                                    <m:r>
                                      <a:rPr lang="en-US" sz="1800" b="1" i="0" dirty="0" smtClean="0">
                                        <a:latin typeface="Cambria Math" panose="02040503050406030204" pitchFamily="18" charset="0"/>
                                      </a:rPr>
                                      <m:t>𝐝</m:t>
                                    </m:r>
                                    <m:r>
                                      <a:rPr lang="en-US" sz="1800" b="1" i="1" dirty="0" smtClean="0">
                                        <a:latin typeface="Cambria Math" panose="02040503050406030204" pitchFamily="18" charset="0"/>
                                      </a:rPr>
                                      <m:t>𝒙</m:t>
                                    </m:r>
                                  </m:den>
                                </m:f>
                                <m:r>
                                  <a:rPr lang="en-GB" sz="1800" b="1" i="1" dirty="0" smtClean="0"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sSup>
                                  <m:sSupPr>
                                    <m:ctrlPr>
                                      <a:rPr lang="en-GB" sz="1800" b="1" i="1" dirty="0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sz="1800" b="1" i="0" dirty="0" smtClean="0">
                                        <a:latin typeface="Cambria Math" panose="02040503050406030204" pitchFamily="18" charset="0"/>
                                      </a:rPr>
                                      <m:t>𝐟</m:t>
                                    </m:r>
                                  </m:e>
                                  <m:sup>
                                    <m:r>
                                      <a:rPr lang="en-GB" sz="1800" b="1" i="1" dirty="0" smtClean="0">
                                        <a:latin typeface="Cambria Math" panose="02040503050406030204" pitchFamily="18" charset="0"/>
                                      </a:rPr>
                                      <m:t>′</m:t>
                                    </m:r>
                                  </m:sup>
                                </m:sSup>
                                <m:d>
                                  <m:dPr>
                                    <m:ctrlPr>
                                      <a:rPr lang="en-GB" sz="1800" b="1" i="1" dirty="0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GB" sz="1800" b="1" i="1" dirty="0" smtClean="0">
                                        <a:latin typeface="Cambria Math" panose="02040503050406030204" pitchFamily="18" charset="0"/>
                                      </a:rPr>
                                      <m:t>𝒙</m:t>
                                    </m:r>
                                  </m:e>
                                </m:d>
                              </m:oMath>
                            </m:oMathPara>
                          </a14:m>
                          <a:endParaRPr lang="en-GB" sz="1800" b="1" dirty="0"/>
                        </a:p>
                        <a:p>
                          <a:pPr lvl="0" algn="ctr">
                            <a:lnSpc>
                              <a:spcPts val="2000"/>
                            </a:lnSpc>
                          </a:pPr>
                          <a:endParaRPr lang="en-US" sz="1800" dirty="0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sz="1800" b="0" i="1" smtClean="0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oMath>
                            </m:oMathPara>
                          </a14:m>
                          <a:endParaRPr lang="en-US" sz="1800" dirty="0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i="1" dirty="0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oMath>
                            </m:oMathPara>
                          </a14:m>
                          <a:endParaRPr lang="en-US" sz="1800" dirty="0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i="1" dirty="0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oMath>
                            </m:oMathPara>
                          </a14:m>
                          <a:endParaRPr lang="en-US" sz="1800" dirty="0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sz="18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oMath>
                            </m:oMathPara>
                          </a14:m>
                          <a:endParaRPr lang="en-US" sz="1800" dirty="0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GB" sz="1800" b="0" i="1" dirty="0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sz="1800" b="0" i="1" dirty="0" smtClean="0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p>
                                    <m:r>
                                      <a:rPr lang="en-GB" sz="1800" b="0" i="1" dirty="0" smtClean="0"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US" sz="1800" dirty="0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sz="1800" b="0" i="1" dirty="0" smtClean="0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  <m:sSup>
                                  <m:sSupPr>
                                    <m:ctrlPr>
                                      <a:rPr lang="en-GB" sz="1800" b="0" i="1" dirty="0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sz="1800" b="0" i="1" dirty="0" smtClean="0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p>
                                    <m:r>
                                      <a:rPr lang="en-GB" sz="1800" b="0" i="1" dirty="0" smtClean="0"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  <m:r>
                                      <a:rPr lang="en-GB" sz="1800" b="0" i="1" dirty="0" smtClean="0">
                                        <a:latin typeface="Cambria Math" panose="02040503050406030204" pitchFamily="18" charset="0"/>
                                      </a:rPr>
                                      <m:t>−1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US" sz="1800" dirty="0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GB" sz="18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GB" sz="1800" b="0" i="0" smtClean="0">
                                        <a:latin typeface="Cambria Math" panose="02040503050406030204" pitchFamily="18" charset="0"/>
                                      </a:rPr>
                                      <m:t>e</m:t>
                                    </m:r>
                                  </m:e>
                                  <m:sup>
                                    <m:r>
                                      <a:rPr lang="en-GB" sz="1800" b="0" i="1" smtClean="0">
                                        <a:latin typeface="Cambria Math" panose="02040503050406030204" pitchFamily="18" charset="0"/>
                                      </a:rPr>
                                      <m:t>𝑘𝑥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US" sz="1800" dirty="0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GB" sz="1800" b="0" i="1" dirty="0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sz="1800" b="0" i="1" dirty="0" smtClean="0">
                                        <a:latin typeface="Cambria Math" panose="02040503050406030204" pitchFamily="18" charset="0"/>
                                      </a:rPr>
                                      <m:t>𝑘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en-GB" sz="1800" b="0" i="0" dirty="0" smtClean="0">
                                        <a:latin typeface="Cambria Math" panose="02040503050406030204" pitchFamily="18" charset="0"/>
                                      </a:rPr>
                                      <m:t>e</m:t>
                                    </m:r>
                                  </m:e>
                                  <m:sup>
                                    <m:r>
                                      <a:rPr lang="en-GB" sz="1800" b="0" i="1" dirty="0" smtClean="0">
                                        <a:latin typeface="Cambria Math" panose="02040503050406030204" pitchFamily="18" charset="0"/>
                                      </a:rPr>
                                      <m:t>𝑘𝑥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US" sz="1800" dirty="0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le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06068169"/>
                  </p:ext>
                </p:extLst>
              </p:nvPr>
            </p:nvGraphicFramePr>
            <p:xfrm>
              <a:off x="1907704" y="2780928"/>
              <a:ext cx="5334000" cy="2656840"/>
            </p:xfrm>
            <a:graphic>
              <a:graphicData uri="http://schemas.openxmlformats.org/drawingml/2006/table">
                <a:tbl>
                  <a:tblPr firstRow="1" bandRow="1">
                    <a:tableStyleId>{5A111915-BE36-4E01-A7E5-04B1672EAD32}</a:tableStyleId>
                  </a:tblPr>
                  <a:tblGrid>
                    <a:gridCol w="27432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5908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345440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GB" sz="1800" b="1" i="0" dirty="0">
                              <a:solidFill>
                                <a:srgbClr val="000000"/>
                              </a:solidFill>
                              <a:latin typeface="+mj-lt"/>
                            </a:rPr>
                            <a:t>Function</a:t>
                          </a:r>
                          <a:endParaRPr lang="en-US" sz="18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>
                              <a:solidFill>
                                <a:srgbClr val="000000"/>
                              </a:solidFill>
                            </a:rPr>
                            <a:t>Differential 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8534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t="-46429" r="-94457" b="-1721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06118" t="-46429" r="-235" b="-17214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t="-336066" r="-94457" b="-29508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06118" t="-336066" r="-235" b="-29508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t="-436066" r="-94457" b="-19508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06118" t="-436066" r="-235" b="-19508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t="-536066" r="-94457" b="-9508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06118" t="-536066" r="-235" b="-9508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3454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t="-680702" r="-94457" b="-175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06118" t="-680702" r="-235" b="-175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Differentiation example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57200" y="1512000"/>
                <a:ext cx="8229600" cy="4581296"/>
              </a:xfrm>
            </p:spPr>
            <p:txBody>
              <a:bodyPr/>
              <a:lstStyle/>
              <a:p>
                <a:r>
                  <a:rPr lang="en-US" dirty="0"/>
                  <a:t>Differentiate </a:t>
                </a:r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GB" b="0" i="1" smtClean="0">
                        <a:latin typeface="Cambria Math" panose="02040503050406030204" pitchFamily="18" charset="0"/>
                      </a:rPr>
                      <m:t>=5</m:t>
                    </m:r>
                    <m:sSup>
                      <m:sSupPr>
                        <m:ctrlPr>
                          <a:rPr lang="en-GB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GB" b="0" i="1" smtClean="0">
                        <a:latin typeface="Cambria Math" panose="02040503050406030204" pitchFamily="18" charset="0"/>
                      </a:rPr>
                      <m:t>+3</m:t>
                    </m:r>
                    <m:r>
                      <a:rPr lang="en-GB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GB" b="0" i="1" smtClean="0">
                        <a:latin typeface="Cambria Math" panose="02040503050406030204" pitchFamily="18" charset="0"/>
                      </a:rPr>
                      <m:t>−4</m:t>
                    </m:r>
                  </m:oMath>
                </a14:m>
                <a:r>
                  <a:rPr lang="en-US" dirty="0"/>
                  <a:t> with respect to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endParaRPr lang="en-US" dirty="0"/>
              </a:p>
              <a:p>
                <a:endParaRPr lang="en-US" dirty="0"/>
              </a:p>
              <a:p>
                <a:r>
                  <a:rPr lang="en-US" b="1" dirty="0"/>
                  <a:t>Solution </a:t>
                </a:r>
              </a:p>
              <a:p>
                <a:endParaRPr lang="en-GB" i="1" dirty="0">
                  <a:latin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en-US" i="0" smtClean="0">
                              <a:latin typeface="Cambria Math" panose="02040503050406030204" pitchFamily="18" charset="0"/>
                            </a:rPr>
                            <m:t>d</m:t>
                          </m:r>
                          <m:r>
                            <a:rPr lang="en-US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num>
                        <m:den>
                          <m:r>
                            <m:rPr>
                              <m:sty m:val="p"/>
                            </m:rPr>
                            <a:rPr lang="en-US" i="0" smtClean="0">
                              <a:latin typeface="Cambria Math" panose="02040503050406030204" pitchFamily="18" charset="0"/>
                            </a:rPr>
                            <m:t>d</m:t>
                          </m:r>
                          <m:r>
                            <a:rPr lang="en-US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den>
                      </m:f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=10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+3</m:t>
                      </m:r>
                    </m:oMath>
                  </m:oMathPara>
                </a14:m>
                <a:endParaRPr lang="en-US" dirty="0"/>
              </a:p>
              <a:p>
                <a:endParaRPr lang="en-US" dirty="0"/>
              </a:p>
              <a:p>
                <a:r>
                  <a:rPr lang="en-US" dirty="0"/>
                  <a:t>This gives the gradient function. If we want to know the gradient when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=4, </m:t>
                    </m:r>
                  </m:oMath>
                </a14:m>
                <a:r>
                  <a:rPr lang="en-US" dirty="0"/>
                  <a:t>we substitute this value into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10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+3</m:t>
                    </m:r>
                    <m:r>
                      <a:rPr lang="en-GB" b="0" i="0" dirty="0" smtClean="0">
                        <a:latin typeface="Cambria Math" panose="02040503050406030204" pitchFamily="18" charset="0"/>
                      </a:rPr>
                      <m:t>. </m:t>
                    </m:r>
                  </m:oMath>
                </a14:m>
                <a:endParaRPr lang="en-US" dirty="0"/>
              </a:p>
              <a:p>
                <a:r>
                  <a:rPr lang="en-US" dirty="0"/>
                  <a:t>So, when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=4</m:t>
                    </m:r>
                  </m:oMath>
                </a14:m>
                <a:r>
                  <a:rPr lang="en-US" dirty="0"/>
                  <a:t>,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i="0" smtClean="0">
                            <a:latin typeface="Cambria Math" panose="02040503050406030204" pitchFamily="18" charset="0"/>
                          </a:rPr>
                          <m:t>d</m:t>
                        </m:r>
                        <m:r>
                          <a:rPr lang="en-US" i="1" smtClean="0">
                            <a:latin typeface="Cambria Math" panose="02040503050406030204" pitchFamily="18" charset="0"/>
                          </a:rPr>
                          <m:t>𝑦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i="0" smtClean="0">
                            <a:latin typeface="Cambria Math" panose="02040503050406030204" pitchFamily="18" charset="0"/>
                          </a:rPr>
                          <m:t>d</m:t>
                        </m:r>
                        <m:r>
                          <a:rPr lang="en-US" i="1" smtClean="0">
                            <a:latin typeface="Cambria Math" panose="02040503050406030204" pitchFamily="18" charset="0"/>
                          </a:rPr>
                          <m:t>𝑥</m:t>
                        </m:r>
                      </m:den>
                    </m:f>
                    <m:r>
                      <a:rPr lang="en-GB" b="0" i="1" smtClean="0">
                        <a:latin typeface="Cambria Math" panose="02040503050406030204" pitchFamily="18" charset="0"/>
                      </a:rPr>
                      <m:t>=10</m:t>
                    </m:r>
                    <m:r>
                      <a:rPr lang="en-GB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×4+3=</m:t>
                    </m:r>
                    <m:r>
                      <a:rPr lang="en-GB" b="0" i="1" smtClean="0">
                        <a:latin typeface="Cambria Math" panose="02040503050406030204" pitchFamily="18" charset="0"/>
                      </a:rPr>
                      <m:t>43.</m:t>
                    </m:r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57200" y="1512000"/>
                <a:ext cx="8229600" cy="4581296"/>
              </a:xfrm>
              <a:blipFill>
                <a:blip r:embed="rId2"/>
                <a:stretch>
                  <a:fillRect l="-1852" t="-159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5">
            <a:extLst>
              <a:ext uri="{FF2B5EF4-FFF2-40B4-BE49-F238E27FC236}">
                <a16:creationId xmlns:a16="http://schemas.microsoft.com/office/drawing/2014/main" id="{99B9AF6A-6D49-4903-9C62-8483B00BB8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3968" y="2132856"/>
            <a:ext cx="3967641" cy="2016224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Practical applications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57200" y="1512000"/>
                <a:ext cx="8435280" cy="4797320"/>
              </a:xfrm>
            </p:spPr>
            <p:txBody>
              <a:bodyPr/>
              <a:lstStyle/>
              <a:p>
                <a:r>
                  <a:rPr lang="en-US" dirty="0"/>
                  <a:t>The following differential relationships are commonly used in engineering. </a:t>
                </a:r>
                <a:br>
                  <a:rPr lang="en-US" dirty="0"/>
                </a:br>
                <a:endParaRPr lang="en-US" dirty="0"/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US" dirty="0"/>
                  <a:t>Velocity is the rate of change of position with respect to time. 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US" dirty="0"/>
                  <a:t>Acceleration is the rate of change of velocity with respect to time.</a:t>
                </a:r>
                <a:br>
                  <a:rPr lang="en-US" dirty="0"/>
                </a:br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𝑠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f</m:t>
                      </m:r>
                      <m:d>
                        <m:d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</m:oMath>
                  </m:oMathPara>
                </a14:m>
                <a:endParaRPr lang="en-GB" b="0" dirty="0"/>
              </a:p>
              <a:p>
                <a:endParaRPr lang="en-GB" b="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𝑣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d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num>
                        <m:den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d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den>
                      </m:f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, 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𝑣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f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′(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  <a:p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d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𝑣</m:t>
                          </m:r>
                        </m:num>
                        <m:den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d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den>
                      </m:f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GB" b="0" i="0" smtClean="0">
                                  <a:latin typeface="Cambria Math" panose="02040503050406030204" pitchFamily="18" charset="0"/>
                                </a:rPr>
                                <m:t>d</m:t>
                              </m:r>
                            </m:e>
                            <m:sup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num>
                        <m:den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d</m:t>
                          </m:r>
                          <m:sSup>
                            <m:sSup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  <m:sup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, 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f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′′(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57200" y="1512000"/>
                <a:ext cx="8435280" cy="4797320"/>
              </a:xfrm>
              <a:blipFill>
                <a:blip r:embed="rId3"/>
                <a:stretch>
                  <a:fillRect l="-1806" t="-1525" r="-50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Example</a:t>
            </a:r>
            <a:r>
              <a:rPr lang="en-US" dirty="0"/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/>
            <p:txBody>
              <a:bodyPr/>
              <a:lstStyle/>
              <a:p>
                <a:r>
                  <a:rPr lang="en-US" sz="1800" dirty="0"/>
                  <a:t>A body moves in a straight line such that 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1800" b="0" i="1" smtClean="0">
                          <a:latin typeface="Cambria Math" panose="02040503050406030204" pitchFamily="18" charset="0"/>
                        </a:rPr>
                        <m:t>𝑠</m:t>
                      </m:r>
                      <m:r>
                        <a:rPr lang="en-GB" sz="1800" b="0" i="1" smtClean="0">
                          <a:latin typeface="Cambria Math" panose="02040503050406030204" pitchFamily="18" charset="0"/>
                        </a:rPr>
                        <m:t>=2</m:t>
                      </m:r>
                      <m:rad>
                        <m:radPr>
                          <m:degHide m:val="on"/>
                          <m:ctrlPr>
                            <a:rPr lang="en-GB" sz="1800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GB" sz="18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rad>
                      <m:r>
                        <a:rPr lang="en-GB" sz="1800" b="0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GB" sz="1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18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en-GB" sz="18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den>
                      </m:f>
                      <m:r>
                        <a:rPr lang="en-GB" sz="1800" b="0" i="1" smtClean="0">
                          <a:latin typeface="Cambria Math" panose="02040503050406030204" pitchFamily="18" charset="0"/>
                        </a:rPr>
                        <m:t>+4</m:t>
                      </m:r>
                      <m:r>
                        <a:rPr lang="en-GB" sz="1800" b="0" i="1" smtClean="0"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en-GB" sz="1800" b="0" i="1" smtClean="0">
                          <a:latin typeface="Cambria Math" panose="02040503050406030204" pitchFamily="18" charset="0"/>
                        </a:rPr>
                        <m:t>−2</m:t>
                      </m:r>
                    </m:oMath>
                  </m:oMathPara>
                </a14:m>
                <a:endParaRPr lang="en-US" sz="1800" dirty="0"/>
              </a:p>
              <a:p>
                <a:r>
                  <a:rPr lang="en-US" sz="1800" dirty="0"/>
                  <a:t>Find the velocity of the body when 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sz="1800" i="1" dirty="0" smtClean="0">
                        <a:latin typeface="Cambria Math" panose="02040503050406030204" pitchFamily="18" charset="0"/>
                      </a:rPr>
                      <m:t>=4</m:t>
                    </m:r>
                  </m:oMath>
                </a14:m>
                <a:r>
                  <a:rPr lang="en-US" sz="1800" dirty="0"/>
                  <a:t>. </a:t>
                </a:r>
              </a:p>
              <a:p>
                <a:r>
                  <a:rPr lang="en-US" sz="1800" b="1" dirty="0"/>
                  <a:t>Solution</a:t>
                </a:r>
                <a:endParaRPr lang="en-GB" sz="1800" i="1" dirty="0">
                  <a:latin typeface="Cambria Math" panose="02040503050406030204" pitchFamily="18" charset="0"/>
                </a:endParaRP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1800" b="0" i="1" smtClean="0">
                          <a:latin typeface="Cambria Math" panose="02040503050406030204" pitchFamily="18" charset="0"/>
                        </a:rPr>
                        <m:t>𝑠</m:t>
                      </m:r>
                      <m:r>
                        <a:rPr lang="en-GB" sz="1800" b="0" i="1" smtClean="0">
                          <a:latin typeface="Cambria Math" panose="02040503050406030204" pitchFamily="18" charset="0"/>
                        </a:rPr>
                        <m:t>=2</m:t>
                      </m:r>
                      <m:sSup>
                        <m:sSupPr>
                          <m:ctrlPr>
                            <a:rPr lang="en-GB" sz="18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sz="18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  <m:sup>
                          <m:f>
                            <m:fPr>
                              <m:ctrlPr>
                                <a:rPr lang="en-GB" sz="18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GB" sz="18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GB" sz="18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</m:sup>
                      </m:sSup>
                      <m:r>
                        <a:rPr lang="en-GB" sz="1800" b="0" i="1" smtClean="0">
                          <a:latin typeface="Cambria Math" panose="02040503050406030204" pitchFamily="18" charset="0"/>
                        </a:rPr>
                        <m:t>+6</m:t>
                      </m:r>
                      <m:sSup>
                        <m:sSupPr>
                          <m:ctrlPr>
                            <a:rPr lang="en-GB" sz="18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sz="18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  <m:sup>
                          <m:r>
                            <a:rPr lang="en-GB" sz="1800" b="0" i="1" smtClean="0"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</m:sSup>
                      <m:r>
                        <a:rPr lang="en-GB" sz="1800" b="0" i="1" smtClean="0">
                          <a:latin typeface="Cambria Math" panose="02040503050406030204" pitchFamily="18" charset="0"/>
                        </a:rPr>
                        <m:t>+4</m:t>
                      </m:r>
                      <m:r>
                        <a:rPr lang="en-GB" sz="1800" b="0" i="1" smtClean="0"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en-GB" sz="1800" b="0" i="1" smtClean="0">
                          <a:latin typeface="Cambria Math" panose="02040503050406030204" pitchFamily="18" charset="0"/>
                        </a:rPr>
                        <m:t>−2</m:t>
                      </m:r>
                    </m:oMath>
                  </m:oMathPara>
                </a14:m>
                <a:endParaRPr lang="en-US" sz="1800" i="1" dirty="0">
                  <a:latin typeface="Cambria Math" panose="02040503050406030204" pitchFamily="18" charset="0"/>
                </a:endParaRP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18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en-GB" sz="1800" b="0" i="0" smtClean="0">
                              <a:latin typeface="Cambria Math" panose="02040503050406030204" pitchFamily="18" charset="0"/>
                            </a:rPr>
                            <m:t>d</m:t>
                          </m:r>
                          <m:r>
                            <a:rPr lang="en-GB" sz="1800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num>
                        <m:den>
                          <m:r>
                            <m:rPr>
                              <m:sty m:val="p"/>
                            </m:rPr>
                            <a:rPr lang="en-GB" sz="1800" b="0" i="0" smtClean="0">
                              <a:latin typeface="Cambria Math" panose="02040503050406030204" pitchFamily="18" charset="0"/>
                            </a:rPr>
                            <m:t>d</m:t>
                          </m:r>
                          <m:r>
                            <a:rPr lang="en-GB" sz="18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den>
                      </m:f>
                      <m:r>
                        <a:rPr lang="en-GB" sz="1800" b="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GB" sz="18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sz="18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  <m:sup>
                          <m:r>
                            <a:rPr lang="en-GB" sz="1800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f>
                            <m:fPr>
                              <m:ctrlPr>
                                <a:rPr lang="en-GB" sz="18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GB" sz="18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GB" sz="18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</m:sup>
                      </m:sSup>
                      <m:r>
                        <a:rPr lang="en-GB" sz="1800" b="0" i="1" smtClean="0">
                          <a:latin typeface="Cambria Math" panose="02040503050406030204" pitchFamily="18" charset="0"/>
                        </a:rPr>
                        <m:t>−6</m:t>
                      </m:r>
                      <m:sSup>
                        <m:sSupPr>
                          <m:ctrlPr>
                            <a:rPr lang="en-GB" sz="18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sz="18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  <m:sup>
                          <m:r>
                            <a:rPr lang="en-GB" sz="1800" b="0" i="1" smtClean="0">
                              <a:latin typeface="Cambria Math" panose="02040503050406030204" pitchFamily="18" charset="0"/>
                            </a:rPr>
                            <m:t>−2</m:t>
                          </m:r>
                        </m:sup>
                      </m:sSup>
                      <m:r>
                        <a:rPr lang="en-GB" sz="1800" b="0" i="1" smtClean="0">
                          <a:latin typeface="Cambria Math" panose="02040503050406030204" pitchFamily="18" charset="0"/>
                        </a:rPr>
                        <m:t>+4</m:t>
                      </m:r>
                    </m:oMath>
                  </m:oMathPara>
                </a14:m>
                <a:endParaRPr lang="en-US" sz="1800" dirty="0"/>
              </a:p>
              <a:p>
                <a:pPr>
                  <a:lnSpc>
                    <a:spcPct val="150000"/>
                  </a:lnSpc>
                </a:pPr>
                <a:r>
                  <a:rPr lang="en-US" sz="1800" dirty="0"/>
                  <a:t>When 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sz="1800" i="1" dirty="0" smtClean="0">
                        <a:latin typeface="Cambria Math" panose="02040503050406030204" pitchFamily="18" charset="0"/>
                      </a:rPr>
                      <m:t>=4</m:t>
                    </m:r>
                  </m:oMath>
                </a14:m>
                <a:r>
                  <a:rPr lang="en-US" sz="1800" dirty="0"/>
                  <a:t>          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1800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GB" sz="1800" b="0" i="0" dirty="0" smtClean="0">
                            <a:latin typeface="Cambria Math" panose="02040503050406030204" pitchFamily="18" charset="0"/>
                          </a:rPr>
                          <m:t>d</m:t>
                        </m:r>
                        <m:r>
                          <a:rPr lang="en-GB" sz="1800" b="0" i="1" dirty="0" smtClean="0">
                            <a:latin typeface="Cambria Math" panose="02040503050406030204" pitchFamily="18" charset="0"/>
                          </a:rPr>
                          <m:t>𝑠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GB" sz="1800" b="0" i="0" dirty="0" smtClean="0">
                            <a:latin typeface="Cambria Math" panose="02040503050406030204" pitchFamily="18" charset="0"/>
                          </a:rPr>
                          <m:t>d</m:t>
                        </m:r>
                        <m:r>
                          <a:rPr lang="en-GB" sz="1800" b="0" i="1" dirty="0" smtClean="0">
                            <a:latin typeface="Cambria Math" panose="02040503050406030204" pitchFamily="18" charset="0"/>
                          </a:rPr>
                          <m:t>𝑡</m:t>
                        </m:r>
                      </m:den>
                    </m:f>
                    <m:r>
                      <a:rPr lang="en-GB" sz="1800" b="0" i="1" dirty="0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GB" sz="1800" b="0" i="1" dirty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GB" sz="1800" b="0" i="1" dirty="0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GB" sz="1800" b="0" i="1" dirty="0" smtClean="0">
                                <a:latin typeface="Cambria Math" panose="02040503050406030204" pitchFamily="18" charset="0"/>
                              </a:rPr>
                              <m:t>4</m:t>
                            </m:r>
                          </m:e>
                        </m:d>
                      </m:e>
                      <m:sup>
                        <m:r>
                          <a:rPr lang="en-GB" sz="1800" b="0" i="1" dirty="0" smtClean="0">
                            <a:latin typeface="Cambria Math" panose="020405030504060302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en-GB" sz="1800" b="0" i="1" dirty="0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GB" sz="1800" b="0" i="1" dirty="0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GB" sz="1800" b="0" i="1" dirty="0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</m:sup>
                    </m:sSup>
                    <m:r>
                      <a:rPr lang="en-GB" sz="1800" b="0" i="1" dirty="0" smtClean="0">
                        <a:latin typeface="Cambria Math" panose="02040503050406030204" pitchFamily="18" charset="0"/>
                      </a:rPr>
                      <m:t>−6</m:t>
                    </m:r>
                    <m:sSup>
                      <m:sSupPr>
                        <m:ctrlPr>
                          <a:rPr lang="en-GB" sz="1800" b="0" i="1" dirty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GB" sz="1800" b="0" i="1" dirty="0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GB" sz="1800" b="0" i="1" dirty="0" smtClean="0">
                                <a:latin typeface="Cambria Math" panose="02040503050406030204" pitchFamily="18" charset="0"/>
                              </a:rPr>
                              <m:t>4</m:t>
                            </m:r>
                          </m:e>
                        </m:d>
                      </m:e>
                      <m:sup>
                        <m:r>
                          <a:rPr lang="en-GB" sz="1800" b="0" i="1" dirty="0" smtClean="0">
                            <a:latin typeface="Cambria Math" panose="02040503050406030204" pitchFamily="18" charset="0"/>
                          </a:rPr>
                          <m:t>−2</m:t>
                        </m:r>
                      </m:sup>
                    </m:sSup>
                    <m:r>
                      <a:rPr lang="en-GB" sz="1800" b="0" i="1" dirty="0" smtClean="0">
                        <a:latin typeface="Cambria Math" panose="02040503050406030204" pitchFamily="18" charset="0"/>
                      </a:rPr>
                      <m:t>+4=4.125 </m:t>
                    </m:r>
                    <m:r>
                      <m:rPr>
                        <m:sty m:val="p"/>
                      </m:rPr>
                      <a:rPr lang="en-GB" sz="1800" b="0" i="0" dirty="0" smtClean="0">
                        <a:latin typeface="Cambria Math" panose="02040503050406030204" pitchFamily="18" charset="0"/>
                      </a:rPr>
                      <m:t>m</m:t>
                    </m:r>
                    <m:sSup>
                      <m:sSupPr>
                        <m:ctrlPr>
                          <a:rPr lang="en-GB" sz="1800" b="0" i="1" dirty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GB" sz="1800" b="0" i="0" dirty="0" smtClean="0">
                            <a:latin typeface="Cambria Math" panose="02040503050406030204" pitchFamily="18" charset="0"/>
                          </a:rPr>
                          <m:t>s</m:t>
                        </m:r>
                      </m:e>
                      <m:sup>
                        <m:r>
                          <a:rPr lang="en-GB" sz="1800" b="0" i="0" dirty="0" smtClean="0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p>
                  </m:oMath>
                </a14:m>
                <a:endParaRPr lang="en-US" sz="1800" dirty="0"/>
              </a:p>
              <a:p>
                <a:pPr>
                  <a:lnSpc>
                    <a:spcPct val="150000"/>
                  </a:lnSpc>
                </a:pPr>
                <a:endParaRPr lang="en-US" sz="18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blipFill>
                <a:blip r:embed="rId2"/>
                <a:stretch>
                  <a:fillRect l="-1704" t="-1578" b="-430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Integration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463770"/>
            <a:ext cx="8229600" cy="4248000"/>
          </a:xfrm>
        </p:spPr>
        <p:txBody>
          <a:bodyPr/>
          <a:lstStyle/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sz="1600" dirty="0"/>
              <a:t>Integration is the reverse of differentiation. </a:t>
            </a:r>
          </a:p>
          <a:p>
            <a:pPr>
              <a:lnSpc>
                <a:spcPct val="100000"/>
              </a:lnSpc>
            </a:pPr>
            <a:r>
              <a:rPr lang="en-US" sz="1600" dirty="0"/>
              <a:t>As with differentiation, you are given a list of standard integrals.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le 3">
                <a:extLst>
                  <a:ext uri="{FF2B5EF4-FFF2-40B4-BE49-F238E27FC236}">
                    <a16:creationId xmlns:a16="http://schemas.microsoft.com/office/drawing/2014/main" id="{549A8342-0F0F-4341-85D9-FD6E692DDFB9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58304385"/>
                  </p:ext>
                </p:extLst>
              </p:nvPr>
            </p:nvGraphicFramePr>
            <p:xfrm>
              <a:off x="480526" y="2204864"/>
              <a:ext cx="5334000" cy="4130040"/>
            </p:xfrm>
            <a:graphic>
              <a:graphicData uri="http://schemas.openxmlformats.org/drawingml/2006/table">
                <a:tbl>
                  <a:tblPr firstRow="1" bandRow="1">
                    <a:tableStyleId>{5A111915-BE36-4E01-A7E5-04B1672EAD32}</a:tableStyleId>
                  </a:tblPr>
                  <a:tblGrid>
                    <a:gridCol w="27432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5908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149860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GB" sz="1800" b="1" i="0" dirty="0">
                              <a:solidFill>
                                <a:srgbClr val="000000"/>
                              </a:solidFill>
                              <a:latin typeface="+mj-lt"/>
                            </a:rPr>
                            <a:t>Function</a:t>
                          </a:r>
                          <a:endParaRPr lang="en-US" sz="18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>
                              <a:solidFill>
                                <a:srgbClr val="000000"/>
                              </a:solidFill>
                            </a:rPr>
                            <a:t>Integral 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sz="1800" b="1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𝒚</m:t>
                                </m:r>
                                <m:r>
                                  <a:rPr lang="en-GB" sz="1800" b="1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r>
                                  <a:rPr lang="en-GB" sz="1800" b="1" i="0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𝐟</m:t>
                                </m:r>
                                <m:r>
                                  <a:rPr lang="en-GB" sz="1800" b="1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en-GB" sz="1800" b="1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𝒙</m:t>
                                </m:r>
                                <m:r>
                                  <a:rPr lang="en-GB" sz="1800" b="1" i="1" smtClean="0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 sz="18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endParaRPr lang="en-US" sz="1800" b="1" i="1" dirty="0">
                            <a:latin typeface="Cambria Math" panose="02040503050406030204" pitchFamily="18" charset="0"/>
                          </a:endParaRPr>
                        </a:p>
                        <a:p>
                          <a:pPr lvl="0" algn="ctr">
                            <a:lnSpc>
                              <a:spcPts val="2000"/>
                            </a:lnSpc>
                          </a:pPr>
                          <a:endParaRPr lang="en-GB" sz="1800" b="1" i="1" dirty="0">
                            <a:latin typeface="Cambria Math" panose="02040503050406030204" pitchFamily="18" charset="0"/>
                          </a:endParaRPr>
                        </a:p>
                        <a:p>
                          <a:pPr lvl="0" algn="ctr">
                            <a:lnSpc>
                              <a:spcPts val="2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nary>
                                  <m:naryPr>
                                    <m:limLoc m:val="undOvr"/>
                                    <m:subHide m:val="on"/>
                                    <m:supHide m:val="on"/>
                                    <m:ctrlPr>
                                      <a:rPr lang="en-GB" sz="1800" b="1" i="1" dirty="0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naryPr>
                                  <m:sub/>
                                  <m:sup/>
                                  <m:e>
                                    <m:r>
                                      <a:rPr lang="en-GB" sz="1800" b="1" i="0" dirty="0" smtClean="0">
                                        <a:latin typeface="Cambria Math" panose="02040503050406030204" pitchFamily="18" charset="0"/>
                                      </a:rPr>
                                      <m:t>𝐟</m:t>
                                    </m:r>
                                    <m:d>
                                      <m:dPr>
                                        <m:ctrlPr>
                                          <a:rPr lang="en-GB" sz="1800" b="1" i="1" dirty="0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GB" sz="1800" b="1" i="1" dirty="0" smtClean="0">
                                            <a:latin typeface="Cambria Math" panose="02040503050406030204" pitchFamily="18" charset="0"/>
                                          </a:rPr>
                                          <m:t>𝒙</m:t>
                                        </m:r>
                                      </m:e>
                                    </m:d>
                                    <m:r>
                                      <a:rPr lang="en-GB" sz="1800" b="1" i="0" dirty="0" smtClean="0">
                                        <a:latin typeface="Cambria Math" panose="02040503050406030204" pitchFamily="18" charset="0"/>
                                      </a:rPr>
                                      <m:t>𝐝</m:t>
                                    </m:r>
                                    <m:r>
                                      <a:rPr lang="en-GB" sz="1800" b="1" i="1" dirty="0" smtClean="0">
                                        <a:latin typeface="Cambria Math" panose="02040503050406030204" pitchFamily="18" charset="0"/>
                                      </a:rPr>
                                      <m:t>𝒙</m:t>
                                    </m:r>
                                  </m:e>
                                </m:nary>
                              </m:oMath>
                            </m:oMathPara>
                          </a14:m>
                          <a:endParaRPr lang="en-GB" sz="1800" b="1" dirty="0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sz="1800" b="0" i="1" smtClean="0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oMath>
                            </m:oMathPara>
                          </a14:m>
                          <a:endParaRPr lang="en-US" sz="1800" dirty="0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sz="1800" b="0" i="1" dirty="0" smtClean="0">
                                    <a:latin typeface="Cambria Math" panose="02040503050406030204" pitchFamily="18" charset="0"/>
                                  </a:rPr>
                                  <m:t>𝑘𝑥</m:t>
                                </m:r>
                                <m:r>
                                  <a:rPr lang="en-GB" sz="1800" b="0" i="1" dirty="0" smtClean="0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a:rPr lang="en-GB" sz="1800" b="0" i="1" dirty="0" smtClean="0"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</m:oMath>
                            </m:oMathPara>
                          </a14:m>
                          <a:endParaRPr lang="en-US" sz="1800" dirty="0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800" i="1" dirty="0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oMath>
                            </m:oMathPara>
                          </a14:m>
                          <a:endParaRPr lang="en-US" sz="1800" dirty="0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endParaRPr lang="en-US" sz="1800" i="1" dirty="0">
                            <a:latin typeface="Cambria Math" panose="02040503050406030204" pitchFamily="18" charset="0"/>
                          </a:endParaRPr>
                        </a:p>
                        <a:p>
                          <a:pPr lvl="0" algn="ctr">
                            <a:lnSpc>
                              <a:spcPts val="2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US" sz="18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GB" sz="1800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GB" sz="1800" b="0" i="1" smtClean="0"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  <m:r>
                                      <a:rPr lang="en-GB" sz="1800" b="0" i="1" smtClean="0">
                                        <a:latin typeface="Cambria Math" panose="02040503050406030204" pitchFamily="18" charset="0"/>
                                      </a:rPr>
                                      <m:t>+1</m:t>
                                    </m:r>
                                  </m:den>
                                </m:f>
                                <m:sSup>
                                  <m:sSupPr>
                                    <m:ctrlPr>
                                      <a:rPr lang="en-GB" sz="18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sz="1800" b="0" i="1" smtClean="0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p>
                                    <m:r>
                                      <a:rPr lang="en-GB" sz="1800" b="0" i="1" smtClean="0"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  <m:r>
                                      <a:rPr lang="en-GB" sz="1800" b="0" i="1" smtClean="0">
                                        <a:latin typeface="Cambria Math" panose="02040503050406030204" pitchFamily="18" charset="0"/>
                                      </a:rPr>
                                      <m:t>+1</m:t>
                                    </m:r>
                                  </m:sup>
                                </m:sSup>
                                <m:r>
                                  <a:rPr lang="en-GB" sz="1800" b="0" i="1" smtClean="0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a:rPr lang="en-GB" sz="1800" b="0" i="1" smtClean="0"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</m:oMath>
                            </m:oMathPara>
                          </a14:m>
                          <a:endParaRPr lang="en-GB" sz="1800" b="0" dirty="0"/>
                        </a:p>
                        <a:p>
                          <a:pPr lvl="0" algn="ctr">
                            <a:lnSpc>
                              <a:spcPts val="2000"/>
                            </a:lnSpc>
                          </a:pPr>
                          <a:endParaRPr lang="en-US" sz="1800" dirty="0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endParaRPr lang="en-GB" sz="1800" b="0" i="1" dirty="0">
                            <a:latin typeface="Cambria Math" panose="02040503050406030204" pitchFamily="18" charset="0"/>
                          </a:endParaRPr>
                        </a:p>
                        <a:p>
                          <a:pPr lvl="0" algn="ctr">
                            <a:lnSpc>
                              <a:spcPts val="2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GB" sz="1800" b="0" i="1" dirty="0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GB" sz="1800" b="0" i="1" dirty="0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GB" sz="1800" b="0" i="1" dirty="0" smtClean="0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den>
                                </m:f>
                                <m:r>
                                  <a:rPr lang="en-GB" sz="1800" b="0" i="1" dirty="0" smtClean="0"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sSup>
                                  <m:sSupPr>
                                    <m:ctrlPr>
                                      <a:rPr lang="en-GB" sz="1800" b="0" i="1" dirty="0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sz="1800" b="0" i="1" dirty="0" smtClean="0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p>
                                    <m:r>
                                      <a:rPr lang="en-GB" sz="1800" b="0" i="1" dirty="0" smtClean="0">
                                        <a:latin typeface="Cambria Math" panose="02040503050406030204" pitchFamily="18" charset="0"/>
                                      </a:rPr>
                                      <m:t>−1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US" sz="1800" dirty="0"/>
                        </a:p>
                        <a:p>
                          <a:pPr lvl="0" algn="ctr">
                            <a:lnSpc>
                              <a:spcPts val="2000"/>
                            </a:lnSpc>
                          </a:pPr>
                          <a:endParaRPr lang="en-US" sz="1800" dirty="0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unc>
                                  <m:funcPr>
                                    <m:ctrlPr>
                                      <a:rPr lang="en-GB" sz="1800" b="0" i="1" dirty="0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GB" sz="1800" b="0" i="0" dirty="0" smtClean="0">
                                        <a:latin typeface="Cambria Math" panose="02040503050406030204" pitchFamily="18" charset="0"/>
                                      </a:rPr>
                                      <m:t>ln</m:t>
                                    </m:r>
                                  </m:fName>
                                  <m:e>
                                    <m:r>
                                      <a:rPr lang="en-GB" sz="1800" b="0" i="1" dirty="0" smtClean="0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</m:func>
                                <m:r>
                                  <a:rPr lang="en-GB" sz="1800" b="0" i="1" dirty="0" smtClean="0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a:rPr lang="en-GB" sz="1800" b="0" i="1" dirty="0" smtClean="0"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</m:oMath>
                            </m:oMathPara>
                          </a14:m>
                          <a:endParaRPr lang="en-US" sz="1800" dirty="0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GB" sz="18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GB" sz="1800" b="0" i="0" smtClean="0">
                                        <a:latin typeface="Cambria Math" panose="02040503050406030204" pitchFamily="18" charset="0"/>
                                      </a:rPr>
                                      <m:t>e</m:t>
                                    </m:r>
                                  </m:e>
                                  <m:sup>
                                    <m:r>
                                      <a:rPr lang="en-GB" sz="1800" b="0" i="1" smtClean="0">
                                        <a:latin typeface="Cambria Math" panose="02040503050406030204" pitchFamily="18" charset="0"/>
                                      </a:rPr>
                                      <m:t>𝑘𝑥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US" sz="1800" dirty="0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endParaRPr lang="en-GB" sz="1800" b="0" i="1" dirty="0">
                            <a:latin typeface="Cambria Math" panose="02040503050406030204" pitchFamily="18" charset="0"/>
                          </a:endParaRPr>
                        </a:p>
                        <a:p>
                          <a:pPr lvl="0" algn="ctr">
                            <a:lnSpc>
                              <a:spcPts val="2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GB" sz="1800" b="0" i="1" dirty="0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f>
                                      <m:fPr>
                                        <m:ctrlPr>
                                          <a:rPr lang="en-GB" sz="1800" b="0" i="1" dirty="0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GB" sz="1800" b="0" i="1" dirty="0" smtClean="0"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num>
                                      <m:den>
                                        <m:r>
                                          <a:rPr lang="en-GB" sz="1800" b="0" i="1" dirty="0" smtClean="0">
                                            <a:latin typeface="Cambria Math" panose="02040503050406030204" pitchFamily="18" charset="0"/>
                                          </a:rPr>
                                          <m:t>𝑘</m:t>
                                        </m:r>
                                      </m:den>
                                    </m:f>
                                    <m:r>
                                      <m:rPr>
                                        <m:sty m:val="p"/>
                                      </m:rPr>
                                      <a:rPr lang="en-GB" sz="1800" b="0" i="0" dirty="0" smtClean="0">
                                        <a:latin typeface="Cambria Math" panose="02040503050406030204" pitchFamily="18" charset="0"/>
                                      </a:rPr>
                                      <m:t>e</m:t>
                                    </m:r>
                                  </m:e>
                                  <m:sup>
                                    <m:r>
                                      <a:rPr lang="en-GB" sz="1800" b="0" i="1" dirty="0" smtClean="0">
                                        <a:latin typeface="Cambria Math" panose="02040503050406030204" pitchFamily="18" charset="0"/>
                                      </a:rPr>
                                      <m:t>𝑘𝑥</m:t>
                                    </m:r>
                                  </m:sup>
                                </m:sSup>
                                <m:r>
                                  <a:rPr lang="en-GB" sz="1800" b="0" i="1" dirty="0" smtClean="0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a:rPr lang="en-GB" sz="1800" b="0" i="1" dirty="0" smtClean="0"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</m:oMath>
                            </m:oMathPara>
                          </a14:m>
                          <a:endParaRPr lang="en-GB" sz="1800" b="0" dirty="0"/>
                        </a:p>
                        <a:p>
                          <a:pPr lvl="0" algn="ctr">
                            <a:lnSpc>
                              <a:spcPts val="2000"/>
                            </a:lnSpc>
                          </a:pPr>
                          <a:endParaRPr lang="en-US" sz="1800" dirty="0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le 3">
                <a:extLst>
                  <a:ext uri="{FF2B5EF4-FFF2-40B4-BE49-F238E27FC236}">
                    <a16:creationId xmlns:a16="http://schemas.microsoft.com/office/drawing/2014/main" id="{549A8342-0F0F-4341-85D9-FD6E692DDFB9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58304385"/>
                  </p:ext>
                </p:extLst>
              </p:nvPr>
            </p:nvGraphicFramePr>
            <p:xfrm>
              <a:off x="480526" y="2204864"/>
              <a:ext cx="5334000" cy="4130040"/>
            </p:xfrm>
            <a:graphic>
              <a:graphicData uri="http://schemas.openxmlformats.org/drawingml/2006/table">
                <a:tbl>
                  <a:tblPr firstRow="1" bandRow="1">
                    <a:tableStyleId>{5A111915-BE36-4E01-A7E5-04B1672EAD32}</a:tableStyleId>
                  </a:tblPr>
                  <a:tblGrid>
                    <a:gridCol w="27432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5908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345440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GB" sz="1800" b="1" i="0" dirty="0">
                              <a:solidFill>
                                <a:srgbClr val="000000"/>
                              </a:solidFill>
                              <a:latin typeface="+mj-lt"/>
                            </a:rPr>
                            <a:t>Function</a:t>
                          </a:r>
                          <a:endParaRPr lang="en-US" sz="18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>
                              <a:solidFill>
                                <a:srgbClr val="000000"/>
                              </a:solidFill>
                            </a:rPr>
                            <a:t>Integral 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8534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t="-112857" r="-94457" b="-345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06118" t="-112857" r="-235" b="-345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t="-488525" r="-94457" b="-69180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06118" t="-488525" r="-235" b="-69180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8534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t="-256429" r="-94457" b="-20142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06118" t="-256429" r="-235" b="-20142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8534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t="-353901" r="-94457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06118" t="-353901" r="-235" b="-100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8534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t="-457143" r="-94457" b="-71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06118" t="-457143" r="-235" b="-71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5" name="Right Brace 4">
            <a:extLst>
              <a:ext uri="{FF2B5EF4-FFF2-40B4-BE49-F238E27FC236}">
                <a16:creationId xmlns:a16="http://schemas.microsoft.com/office/drawing/2014/main" id="{07E3908F-5C2C-486D-B757-2CBCA6823D51}"/>
              </a:ext>
            </a:extLst>
          </p:cNvPr>
          <p:cNvSpPr/>
          <p:nvPr/>
        </p:nvSpPr>
        <p:spPr>
          <a:xfrm>
            <a:off x="6115810" y="3448473"/>
            <a:ext cx="338742" cy="1023735"/>
          </a:xfrm>
          <a:prstGeom prst="righ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E88C033-D1CC-4F76-BE5F-375CD405C577}"/>
              </a:ext>
            </a:extLst>
          </p:cNvPr>
          <p:cNvSpPr txBox="1"/>
          <p:nvPr/>
        </p:nvSpPr>
        <p:spPr>
          <a:xfrm>
            <a:off x="6625377" y="3621738"/>
            <a:ext cx="22322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‘Add 1 to the power and divide by the new power’.</a:t>
            </a:r>
          </a:p>
        </p:txBody>
      </p:sp>
      <p:sp>
        <p:nvSpPr>
          <p:cNvPr id="7" name="Right Brace 6">
            <a:extLst>
              <a:ext uri="{FF2B5EF4-FFF2-40B4-BE49-F238E27FC236}">
                <a16:creationId xmlns:a16="http://schemas.microsoft.com/office/drawing/2014/main" id="{85FF147D-321D-4BBC-804F-26E1EA86F94D}"/>
              </a:ext>
            </a:extLst>
          </p:cNvPr>
          <p:cNvSpPr/>
          <p:nvPr/>
        </p:nvSpPr>
        <p:spPr>
          <a:xfrm>
            <a:off x="6145020" y="4780262"/>
            <a:ext cx="298376" cy="1512168"/>
          </a:xfrm>
          <a:prstGeom prst="righ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01C57CE-934C-4381-9DBA-5D84240E157E}"/>
              </a:ext>
            </a:extLst>
          </p:cNvPr>
          <p:cNvSpPr txBox="1"/>
          <p:nvPr/>
        </p:nvSpPr>
        <p:spPr>
          <a:xfrm>
            <a:off x="6633491" y="5367069"/>
            <a:ext cx="22322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Special cases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+ </a:t>
            </a:r>
            <a:r>
              <a:rPr lang="en-US" i="1" dirty="0"/>
              <a:t>c</a:t>
            </a:r>
            <a:r>
              <a:rPr lang="en-US" dirty="0"/>
              <a:t>?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/>
            <p:txBody>
              <a:bodyPr/>
              <a:lstStyle/>
              <a:p>
                <a:r>
                  <a:rPr lang="en-US" dirty="0"/>
                  <a:t>Differentiate the following functions. 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f</m:t>
                      </m:r>
                      <m:d>
                        <m:d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=4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+5</m:t>
                      </m:r>
                    </m:oMath>
                  </m:oMathPara>
                </a14:m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f</m:t>
                      </m:r>
                      <m:d>
                        <m:d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=4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−3</m:t>
                      </m:r>
                    </m:oMath>
                  </m:oMathPara>
                </a14:m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f</m:t>
                      </m:r>
                      <m:d>
                        <m:d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=4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+10</m:t>
                      </m:r>
                    </m:oMath>
                  </m:oMathPara>
                </a14:m>
                <a:endParaRPr lang="en-US" dirty="0"/>
              </a:p>
              <a:p>
                <a:r>
                  <a:rPr lang="en-US" dirty="0"/>
                  <a:t>All the values of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GB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GB" b="0" i="0" smtClean="0">
                            <a:latin typeface="Cambria Math" panose="02040503050406030204" pitchFamily="18" charset="0"/>
                          </a:rPr>
                          <m:t>f</m:t>
                        </m:r>
                      </m:e>
                      <m:sup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en-GB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GB" b="0" i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/>
                  <a:t>are 4, so when we integrate 4, we do not know which function it will return to. We need extra information. </a:t>
                </a:r>
              </a:p>
              <a:p>
                <a:r>
                  <a:rPr lang="en-US" dirty="0"/>
                  <a:t>So, we write </a:t>
                </a:r>
                <a14:m>
                  <m:oMath xmlns:m="http://schemas.openxmlformats.org/officeDocument/2006/math">
                    <m:nary>
                      <m:naryPr>
                        <m:limLoc m:val="undOvr"/>
                        <m:subHide m:val="on"/>
                        <m:supHide m:val="on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naryPr>
                      <m:sub/>
                      <m:sup/>
                      <m:e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e>
                    </m:nary>
                    <m:r>
                      <a:rPr lang="en-GB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GB" b="0" i="0" smtClean="0">
                        <a:latin typeface="Cambria Math" panose="02040503050406030204" pitchFamily="18" charset="0"/>
                      </a:rPr>
                      <m:t>d</m:t>
                    </m:r>
                    <m:r>
                      <a:rPr lang="en-GB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GB" b="0" i="1" smtClean="0">
                        <a:latin typeface="Cambria Math" panose="02040503050406030204" pitchFamily="18" charset="0"/>
                      </a:rPr>
                      <m:t>=4</m:t>
                    </m:r>
                    <m:r>
                      <a:rPr lang="en-GB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GB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GB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𝑐</m:t>
                    </m:r>
                  </m:oMath>
                </a14:m>
                <a:endParaRPr lang="en-US" dirty="0"/>
              </a:p>
              <a:p>
                <a:r>
                  <a:rPr lang="en-US" dirty="0"/>
                  <a:t>Because we do not know the value of the constant, we represent it in algebraic form. i.e. </a:t>
                </a:r>
                <a14:m>
                  <m:oMath xmlns:m="http://schemas.openxmlformats.org/officeDocument/2006/math">
                    <m:r>
                      <a:rPr lang="en-US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GB" b="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𝑐</m:t>
                    </m:r>
                  </m:oMath>
                </a14:m>
                <a:r>
                  <a:rPr lang="en-US" dirty="0"/>
                  <a:t>. 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blipFill>
                <a:blip r:embed="rId2"/>
                <a:stretch>
                  <a:fillRect l="-1852" t="-172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8AF071A-8EFF-4DC2-9186-AABD1AC91212}">
  <ds:schemaRefs>
    <ds:schemaRef ds:uri="b461a341-6040-4841-94a8-bc3e8908b04d"/>
    <ds:schemaRef ds:uri="http://www.w3.org/XML/1998/namespace"/>
    <ds:schemaRef ds:uri="http://schemas.microsoft.com/office/2006/documentManagement/types"/>
    <ds:schemaRef ds:uri="http://purl.org/dc/dcmitype/"/>
    <ds:schemaRef ds:uri="http://schemas.microsoft.com/office/2006/metadata/properties"/>
    <ds:schemaRef ds:uri="http://purl.org/dc/terms/"/>
    <ds:schemaRef ds:uri="http://purl.org/dc/elements/1.1/"/>
    <ds:schemaRef ds:uri="http://schemas.microsoft.com/office/infopath/2007/PartnerControls"/>
    <ds:schemaRef ds:uri="http://schemas.openxmlformats.org/package/2006/metadata/core-properties"/>
  </ds:schemaRefs>
</ds:datastoreItem>
</file>

<file path=customXml/itemProps3.xml><?xml version="1.0" encoding="utf-8"?>
<ds:datastoreItem xmlns:ds="http://schemas.openxmlformats.org/officeDocument/2006/customXml" ds:itemID="{773A71AD-83D4-4E6D-B5FC-087F35CAB2F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461a341-6040-4841-94a8-bc3e8908b04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</TotalTime>
  <Words>804</Words>
  <Application>Microsoft Office PowerPoint</Application>
  <PresentationFormat>On-screen Show (4:3)</PresentationFormat>
  <Paragraphs>126</Paragraphs>
  <Slides>13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arial</vt:lpstr>
      <vt:lpstr>arial</vt:lpstr>
      <vt:lpstr>Cambria Math</vt:lpstr>
      <vt:lpstr>Lucida Grande</vt:lpstr>
      <vt:lpstr>Times New Roman</vt:lpstr>
      <vt:lpstr>Default Design</vt:lpstr>
      <vt:lpstr>PowerPoint 15: Differentiation and integration </vt:lpstr>
      <vt:lpstr>Differentiation </vt:lpstr>
      <vt:lpstr>PowerPoint Presentation</vt:lpstr>
      <vt:lpstr>Standard differentials </vt:lpstr>
      <vt:lpstr>Differentiation example</vt:lpstr>
      <vt:lpstr>Practical applications</vt:lpstr>
      <vt:lpstr>Example </vt:lpstr>
      <vt:lpstr>Integration</vt:lpstr>
      <vt:lpstr>Why + c? </vt:lpstr>
      <vt:lpstr>Example</vt:lpstr>
      <vt:lpstr>Example</vt:lpstr>
      <vt:lpstr>Practical applications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160</cp:revision>
  <dcterms:created xsi:type="dcterms:W3CDTF">2013-05-28T00:38:54Z</dcterms:created>
  <dcterms:modified xsi:type="dcterms:W3CDTF">2022-09-07T11:09:50Z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