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1"/>
  </p:notesMasterIdLst>
  <p:handoutMasterIdLst>
    <p:handoutMasterId r:id="rId32"/>
  </p:handoutMasterIdLst>
  <p:sldIdLst>
    <p:sldId id="256" r:id="rId5"/>
    <p:sldId id="328" r:id="rId6"/>
    <p:sldId id="341" r:id="rId7"/>
    <p:sldId id="331" r:id="rId8"/>
    <p:sldId id="342" r:id="rId9"/>
    <p:sldId id="343" r:id="rId10"/>
    <p:sldId id="344" r:id="rId11"/>
    <p:sldId id="349" r:id="rId12"/>
    <p:sldId id="332" r:id="rId13"/>
    <p:sldId id="346" r:id="rId14"/>
    <p:sldId id="347" r:id="rId15"/>
    <p:sldId id="350" r:id="rId16"/>
    <p:sldId id="348" r:id="rId17"/>
    <p:sldId id="351" r:id="rId18"/>
    <p:sldId id="352" r:id="rId19"/>
    <p:sldId id="353" r:id="rId20"/>
    <p:sldId id="339" r:id="rId21"/>
    <p:sldId id="355" r:id="rId22"/>
    <p:sldId id="360" r:id="rId23"/>
    <p:sldId id="354" r:id="rId24"/>
    <p:sldId id="356" r:id="rId25"/>
    <p:sldId id="357" r:id="rId26"/>
    <p:sldId id="358" r:id="rId27"/>
    <p:sldId id="359" r:id="rId28"/>
    <p:sldId id="361" r:id="rId29"/>
    <p:sldId id="267" r:id="rId30"/>
  </p:sldIdLst>
  <p:sldSz cx="9144000" cy="6858000" type="screen4x3"/>
  <p:notesSz cx="6858000" cy="9144000"/>
  <p:custDataLst>
    <p:tags r:id="rId3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D187395-0EEC-49E9-86A2-E44DF42E9E28}" v="1" dt="2022-08-24T15:28:42.1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18" autoAdjust="0"/>
    <p:restoredTop sz="93447" autoAdjust="0"/>
  </p:normalViewPr>
  <p:slideViewPr>
    <p:cSldViewPr showGuides="1">
      <p:cViewPr varScale="1">
        <p:scale>
          <a:sx n="62" d="100"/>
          <a:sy n="62" d="100"/>
        </p:scale>
        <p:origin x="149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gs" Target="tags/tag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4D187395-0EEC-49E9-86A2-E44DF42E9E28}"/>
    <pc:docChg chg="custSel modSld">
      <pc:chgData name="Caroline Prodger" userId="e4ef2e75-b60b-401b-8ebe-291bdcf405f4" providerId="ADAL" clId="{4D187395-0EEC-49E9-86A2-E44DF42E9E28}" dt="2022-08-24T15:33:48.061" v="23" actId="207"/>
      <pc:docMkLst>
        <pc:docMk/>
      </pc:docMkLst>
      <pc:sldChg chg="addSp delSp modSp mod">
        <pc:chgData name="Caroline Prodger" userId="e4ef2e75-b60b-401b-8ebe-291bdcf405f4" providerId="ADAL" clId="{4D187395-0EEC-49E9-86A2-E44DF42E9E28}" dt="2022-08-24T15:28:55.608" v="9" actId="14100"/>
        <pc:sldMkLst>
          <pc:docMk/>
          <pc:sldMk cId="0" sldId="256"/>
        </pc:sldMkLst>
        <pc:spChg chg="add mod">
          <ac:chgData name="Caroline Prodger" userId="e4ef2e75-b60b-401b-8ebe-291bdcf405f4" providerId="ADAL" clId="{4D187395-0EEC-49E9-86A2-E44DF42E9E28}" dt="2022-08-24T15:28:52.424" v="8" actId="1076"/>
          <ac:spMkLst>
            <pc:docMk/>
            <pc:sldMk cId="0" sldId="256"/>
            <ac:spMk id="2" creationId="{A64CFF5A-4718-0213-1372-08F9CA7E30B6}"/>
          </ac:spMkLst>
        </pc:spChg>
        <pc:spChg chg="mod">
          <ac:chgData name="Caroline Prodger" userId="e4ef2e75-b60b-401b-8ebe-291bdcf405f4" providerId="ADAL" clId="{4D187395-0EEC-49E9-86A2-E44DF42E9E28}" dt="2022-08-24T15:28:55.608" v="9" actId="14100"/>
          <ac:spMkLst>
            <pc:docMk/>
            <pc:sldMk cId="0" sldId="256"/>
            <ac:spMk id="2053" creationId="{00000000-0000-0000-0000-000000000000}"/>
          </ac:spMkLst>
        </pc:spChg>
        <pc:spChg chg="del mod">
          <ac:chgData name="Caroline Prodger" userId="e4ef2e75-b60b-401b-8ebe-291bdcf405f4" providerId="ADAL" clId="{4D187395-0EEC-49E9-86A2-E44DF42E9E28}" dt="2022-08-24T15:28:47.641" v="7" actId="478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29:27.853" v="13" actId="14100"/>
        <pc:sldMkLst>
          <pc:docMk/>
          <pc:sldMk cId="162857716" sldId="344"/>
        </pc:sldMkLst>
        <pc:spChg chg="mod">
          <ac:chgData name="Caroline Prodger" userId="e4ef2e75-b60b-401b-8ebe-291bdcf405f4" providerId="ADAL" clId="{4D187395-0EEC-49E9-86A2-E44DF42E9E28}" dt="2022-08-24T15:29:24.392" v="12" actId="14100"/>
          <ac:spMkLst>
            <pc:docMk/>
            <pc:sldMk cId="162857716" sldId="344"/>
            <ac:spMk id="5" creationId="{9DA7CAD1-7A47-4822-9EFE-144C2D6B4537}"/>
          </ac:spMkLst>
        </pc:spChg>
        <pc:spChg chg="mod">
          <ac:chgData name="Caroline Prodger" userId="e4ef2e75-b60b-401b-8ebe-291bdcf405f4" providerId="ADAL" clId="{4D187395-0EEC-49E9-86A2-E44DF42E9E28}" dt="2022-08-24T15:29:17.882" v="10" actId="14100"/>
          <ac:spMkLst>
            <pc:docMk/>
            <pc:sldMk cId="162857716" sldId="344"/>
            <ac:spMk id="16" creationId="{BC178F20-95A4-4558-9971-F11401A3AC04}"/>
          </ac:spMkLst>
        </pc:spChg>
        <pc:spChg chg="mod">
          <ac:chgData name="Caroline Prodger" userId="e4ef2e75-b60b-401b-8ebe-291bdcf405f4" providerId="ADAL" clId="{4D187395-0EEC-49E9-86A2-E44DF42E9E28}" dt="2022-08-24T15:29:27.853" v="13" actId="14100"/>
          <ac:spMkLst>
            <pc:docMk/>
            <pc:sldMk cId="162857716" sldId="344"/>
            <ac:spMk id="17" creationId="{24C39078-4FEE-4D3A-ACE9-0C120F2C3367}"/>
          </ac:spMkLst>
        </pc:spChg>
      </pc:sldChg>
      <pc:sldChg chg="modSp mod">
        <pc:chgData name="Caroline Prodger" userId="e4ef2e75-b60b-401b-8ebe-291bdcf405f4" providerId="ADAL" clId="{4D187395-0EEC-49E9-86A2-E44DF42E9E28}" dt="2022-08-24T15:30:09.786" v="17" actId="207"/>
        <pc:sldMkLst>
          <pc:docMk/>
          <pc:sldMk cId="2743950639" sldId="346"/>
        </pc:sldMkLst>
        <pc:spChg chg="mod">
          <ac:chgData name="Caroline Prodger" userId="e4ef2e75-b60b-401b-8ebe-291bdcf405f4" providerId="ADAL" clId="{4D187395-0EEC-49E9-86A2-E44DF42E9E28}" dt="2022-08-24T15:30:09.786" v="17" actId="207"/>
          <ac:spMkLst>
            <pc:docMk/>
            <pc:sldMk cId="2743950639" sldId="346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0:20.070" v="18" actId="1076"/>
        <pc:sldMkLst>
          <pc:docMk/>
          <pc:sldMk cId="3273638566" sldId="347"/>
        </pc:sldMkLst>
        <pc:picChg chg="mod">
          <ac:chgData name="Caroline Prodger" userId="e4ef2e75-b60b-401b-8ebe-291bdcf405f4" providerId="ADAL" clId="{4D187395-0EEC-49E9-86A2-E44DF42E9E28}" dt="2022-08-24T15:30:20.070" v="18" actId="1076"/>
          <ac:picMkLst>
            <pc:docMk/>
            <pc:sldMk cId="3273638566" sldId="347"/>
            <ac:picMk id="6" creationId="{F426C11D-DC76-48F9-9C43-DD33AC252083}"/>
          </ac:picMkLst>
        </pc:picChg>
      </pc:sldChg>
      <pc:sldChg chg="modSp mod">
        <pc:chgData name="Caroline Prodger" userId="e4ef2e75-b60b-401b-8ebe-291bdcf405f4" providerId="ADAL" clId="{4D187395-0EEC-49E9-86A2-E44DF42E9E28}" dt="2022-08-24T15:29:51.142" v="16" actId="14100"/>
        <pc:sldMkLst>
          <pc:docMk/>
          <pc:sldMk cId="156025810" sldId="349"/>
        </pc:sldMkLst>
        <pc:spChg chg="mod">
          <ac:chgData name="Caroline Prodger" userId="e4ef2e75-b60b-401b-8ebe-291bdcf405f4" providerId="ADAL" clId="{4D187395-0EEC-49E9-86A2-E44DF42E9E28}" dt="2022-08-24T15:29:41.389" v="14" actId="14100"/>
          <ac:spMkLst>
            <pc:docMk/>
            <pc:sldMk cId="156025810" sldId="349"/>
            <ac:spMk id="5" creationId="{9DA7CAD1-7A47-4822-9EFE-144C2D6B4537}"/>
          </ac:spMkLst>
        </pc:spChg>
        <pc:spChg chg="mod">
          <ac:chgData name="Caroline Prodger" userId="e4ef2e75-b60b-401b-8ebe-291bdcf405f4" providerId="ADAL" clId="{4D187395-0EEC-49E9-86A2-E44DF42E9E28}" dt="2022-08-24T15:29:51.142" v="16" actId="14100"/>
          <ac:spMkLst>
            <pc:docMk/>
            <pc:sldMk cId="156025810" sldId="349"/>
            <ac:spMk id="16" creationId="{BC178F20-95A4-4558-9971-F11401A3AC04}"/>
          </ac:spMkLst>
        </pc:spChg>
        <pc:spChg chg="mod">
          <ac:chgData name="Caroline Prodger" userId="e4ef2e75-b60b-401b-8ebe-291bdcf405f4" providerId="ADAL" clId="{4D187395-0EEC-49E9-86A2-E44DF42E9E28}" dt="2022-08-24T15:29:46.862" v="15" actId="14100"/>
          <ac:spMkLst>
            <pc:docMk/>
            <pc:sldMk cId="156025810" sldId="349"/>
            <ac:spMk id="17" creationId="{24C39078-4FEE-4D3A-ACE9-0C120F2C3367}"/>
          </ac:spMkLst>
        </pc:spChg>
      </pc:sldChg>
      <pc:sldChg chg="modSp mod">
        <pc:chgData name="Caroline Prodger" userId="e4ef2e75-b60b-401b-8ebe-291bdcf405f4" providerId="ADAL" clId="{4D187395-0EEC-49E9-86A2-E44DF42E9E28}" dt="2022-08-24T15:32:35.765" v="19" actId="207"/>
        <pc:sldMkLst>
          <pc:docMk/>
          <pc:sldMk cId="2130547959" sldId="350"/>
        </pc:sldMkLst>
        <pc:spChg chg="mod">
          <ac:chgData name="Caroline Prodger" userId="e4ef2e75-b60b-401b-8ebe-291bdcf405f4" providerId="ADAL" clId="{4D187395-0EEC-49E9-86A2-E44DF42E9E28}" dt="2022-08-24T15:32:35.765" v="19" actId="207"/>
          <ac:spMkLst>
            <pc:docMk/>
            <pc:sldMk cId="2130547959" sldId="350"/>
            <ac:spMk id="3074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40.352" v="22" actId="207"/>
        <pc:sldMkLst>
          <pc:docMk/>
          <pc:sldMk cId="1646856621" sldId="356"/>
        </pc:sldMkLst>
        <pc:spChg chg="mod">
          <ac:chgData name="Caroline Prodger" userId="e4ef2e75-b60b-401b-8ebe-291bdcf405f4" providerId="ADAL" clId="{4D187395-0EEC-49E9-86A2-E44DF42E9E28}" dt="2022-08-24T15:33:40.352" v="22" actId="207"/>
          <ac:spMkLst>
            <pc:docMk/>
            <pc:sldMk cId="1646856621" sldId="356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29.641" v="21" actId="207"/>
        <pc:sldMkLst>
          <pc:docMk/>
          <pc:sldMk cId="3685457123" sldId="357"/>
        </pc:sldMkLst>
        <pc:spChg chg="mod">
          <ac:chgData name="Caroline Prodger" userId="e4ef2e75-b60b-401b-8ebe-291bdcf405f4" providerId="ADAL" clId="{4D187395-0EEC-49E9-86A2-E44DF42E9E28}" dt="2022-08-24T15:33:29.641" v="21" actId="207"/>
          <ac:spMkLst>
            <pc:docMk/>
            <pc:sldMk cId="3685457123" sldId="357"/>
            <ac:spMk id="2" creationId="{D760D8AD-32B4-618D-5F87-3B5A3A04C031}"/>
          </ac:spMkLst>
        </pc:spChg>
      </pc:sldChg>
      <pc:sldChg chg="modSp mod">
        <pc:chgData name="Caroline Prodger" userId="e4ef2e75-b60b-401b-8ebe-291bdcf405f4" providerId="ADAL" clId="{4D187395-0EEC-49E9-86A2-E44DF42E9E28}" dt="2022-08-24T15:33:48.061" v="23" actId="207"/>
        <pc:sldMkLst>
          <pc:docMk/>
          <pc:sldMk cId="287118" sldId="359"/>
        </pc:sldMkLst>
        <pc:spChg chg="mod">
          <ac:chgData name="Caroline Prodger" userId="e4ef2e75-b60b-401b-8ebe-291bdcf405f4" providerId="ADAL" clId="{4D187395-0EEC-49E9-86A2-E44DF42E9E28}" dt="2022-08-24T15:33:48.061" v="23" actId="207"/>
          <ac:spMkLst>
            <pc:docMk/>
            <pc:sldMk cId="287118" sldId="359"/>
            <ac:spMk id="2" creationId="{00000000-0000-0000-0000-000000000000}"/>
          </ac:spMkLst>
        </pc:spChg>
      </pc:sldChg>
      <pc:sldChg chg="modSp mod">
        <pc:chgData name="Caroline Prodger" userId="e4ef2e75-b60b-401b-8ebe-291bdcf405f4" providerId="ADAL" clId="{4D187395-0EEC-49E9-86A2-E44DF42E9E28}" dt="2022-08-24T15:33:01.225" v="20" actId="14100"/>
        <pc:sldMkLst>
          <pc:docMk/>
          <pc:sldMk cId="83916502" sldId="360"/>
        </pc:sldMkLst>
        <pc:spChg chg="mod">
          <ac:chgData name="Caroline Prodger" userId="e4ef2e75-b60b-401b-8ebe-291bdcf405f4" providerId="ADAL" clId="{4D187395-0EEC-49E9-86A2-E44DF42E9E28}" dt="2022-08-24T15:33:01.225" v="20" actId="14100"/>
          <ac:spMkLst>
            <pc:docMk/>
            <pc:sldMk cId="83916502" sldId="360"/>
            <ac:spMk id="5" creationId="{0B8B4814-2E73-4B04-A0CB-B997605304D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8834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… represents 1 missing term in the sequence. Each term is separated by a comma.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337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Students may ask where n=10 comes from as the time is stated as 5 hours. It is because the time is measured in 30 minute intervals and so 5 hours has 10 of these measurements.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0332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26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406373" y="6059103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0.png"/><Relationship Id="rId7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0.png"/><Relationship Id="rId4" Type="http://schemas.openxmlformats.org/officeDocument/2006/relationships/image" Target="../media/image170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0.png"/><Relationship Id="rId4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3400" y="3280013"/>
            <a:ext cx="80772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11: Arithmetic and geometric progressions </a:t>
            </a:r>
          </a:p>
        </p:txBody>
      </p:sp>
      <p:sp>
        <p:nvSpPr>
          <p:cNvPr id="2" name="TextBox 9">
            <a:extLst>
              <a:ext uri="{FF2B5EF4-FFF2-40B4-BE49-F238E27FC236}">
                <a16:creationId xmlns:a16="http://schemas.microsoft.com/office/drawing/2014/main" id="{A64CFF5A-4718-0213-1372-08F9CA7E3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09799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Solution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Calculate the height of 10 layers. 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=40,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=36,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=10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=40+(10−1)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×36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=364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cm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r>
                  <a:rPr lang="en-US" dirty="0"/>
                  <a:t>Determine the maximum number of layers that can be stored.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=40,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=36,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?,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=1100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1100=40+(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−1)×36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1100=40+36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−36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1096=36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=30.4444 …</m:t>
                      </m:r>
                    </m:oMath>
                  </m:oMathPara>
                </a14:m>
                <a:endParaRPr lang="en-US" dirty="0"/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30 layers</a:t>
                </a:r>
              </a:p>
              <a:p>
                <a:endParaRPr lang="en-US" b="0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/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  <a:blipFill>
                <a:blip r:embed="rId2"/>
                <a:stretch>
                  <a:fillRect l="-1852" t="-13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439506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in context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2069546"/>
            <a:ext cx="4186808" cy="433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 laser cutter can work at a speed of 1.7 m/min.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It is required to cut out a section of aluminium that has a perimeter of 12.2 metres.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How much aluminium is left to cut after the laser has worked for 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6 minutes?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26C11D-DC76-48F9-9C43-DD33AC252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288" y="2259414"/>
            <a:ext cx="3508758" cy="2339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36385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Solution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Calculate the height of 10 layers.  </a:t>
                </a: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=12.2,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=−1.7,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=7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6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=12.2+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7−1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×−1.7</m:t>
                      </m:r>
                    </m:oMath>
                  </m:oMathPara>
                </a14:m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6</m:t>
                          </m:r>
                        </m:sub>
                      </m:sSub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=2</m:t>
                      </m:r>
                      <m: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US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m</m:t>
                      </m:r>
                      <m:r>
                        <a:rPr lang="en-US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  </m:t>
                      </m:r>
                    </m:oMath>
                  </m:oMathPara>
                </a14:m>
                <a:endParaRPr lang="en-US" dirty="0">
                  <a:solidFill>
                    <a:srgbClr val="FF0000"/>
                  </a:solidFill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b="0" dirty="0"/>
              </a:p>
              <a:p>
                <a:r>
                  <a:rPr lang="en-US" dirty="0"/>
                  <a:t>Note: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/>
                  <a:t> = 7 in this case because the question states that the laser has worked for 6 minutes, so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/>
                  <a:t> would be in the 7</a:t>
                </a:r>
                <a:r>
                  <a:rPr lang="en-US" baseline="30000" dirty="0"/>
                  <a:t>th</a:t>
                </a:r>
                <a:r>
                  <a:rPr lang="en-US" dirty="0"/>
                  <a:t> minute. </a:t>
                </a:r>
              </a:p>
              <a:p>
                <a:endParaRPr lang="en-US" dirty="0"/>
              </a:p>
              <a:p>
                <a:pPr marL="0" indent="0"/>
                <a:endParaRPr lang="en-US" b="0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2197" y="1384028"/>
                <a:ext cx="8229600" cy="5285331"/>
              </a:xfrm>
              <a:blipFill>
                <a:blip r:embed="rId2"/>
                <a:stretch>
                  <a:fillRect l="-1852" t="-13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3054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Geometric progressions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Each term of a geometric progression is found by multiplying the previous term by a fixed (non-zero) number called the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common ratio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Which of the following sequences are geometric?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they are, state the value of the common ratio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 , 6 , 9 , 13.5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 , −4 , −8 , −16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 , 10 , 15 , 20 ,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 , −3 , 9 , −27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3098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Geometric progressions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A geometric progression is one where the next term is found by multiplying the previous term by a fixed (non-zero) number called the </a:t>
                </a:r>
                <a:r>
                  <a:rPr lang="en-GB" b="1" dirty="0">
                    <a:ea typeface="ＭＳ Ｐゴシック" pitchFamily="-105" charset="-128"/>
                    <a:cs typeface="ＭＳ Ｐゴシック" pitchFamily="-105" charset="-128"/>
                  </a:rPr>
                  <a:t>common ratio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Which of the following sequences are geometric? </a:t>
                </a:r>
              </a:p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If they are, state the value of the common ratio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 , 6 , 9 , 13.5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0C924376-21F2-40F7-B540-C81F4EAB1E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 , −4 , −8 , −16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50F2BF43-CEC7-4AAA-913A-36D1257A5B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5 , 10 , 15 , 20 ,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C24CF8C5-BD26-47D7-9922-F44CC31EC0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 , −3 , 9 , −27 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B1B5E6F2-3D83-43F1-8AFE-F9B176028E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21A4F364-82EE-4795-AE8E-8BE6E671E7CD}"/>
              </a:ext>
            </a:extLst>
          </p:cNvPr>
          <p:cNvSpPr txBox="1"/>
          <p:nvPr/>
        </p:nvSpPr>
        <p:spPr>
          <a:xfrm>
            <a:off x="3021957" y="373177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94A712E-918F-45D2-8AAB-A64BE286C485}"/>
              </a:ext>
            </a:extLst>
          </p:cNvPr>
          <p:cNvSpPr txBox="1"/>
          <p:nvPr/>
        </p:nvSpPr>
        <p:spPr>
          <a:xfrm>
            <a:off x="6870963" y="380813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6C81EE-A83A-4392-9EAA-E714E89CD47D}"/>
                  </a:ext>
                </a:extLst>
              </p:cNvPr>
              <p:cNvSpPr txBox="1"/>
              <p:nvPr/>
            </p:nvSpPr>
            <p:spPr>
              <a:xfrm>
                <a:off x="1941837" y="4425523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1.5</a:t>
                </a: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E6C81EE-A83A-4392-9EAA-E714E89CD4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837" y="4425523"/>
                <a:ext cx="1080120" cy="400110"/>
              </a:xfrm>
              <a:prstGeom prst="rect">
                <a:avLst/>
              </a:prstGeom>
              <a:blipFill>
                <a:blip r:embed="rId7"/>
                <a:stretch>
                  <a:fillRect t="-7576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B9D7AC-AA1C-4BA8-A17B-20F8A5EB7720}"/>
                  </a:ext>
                </a:extLst>
              </p:cNvPr>
              <p:cNvSpPr txBox="1"/>
              <p:nvPr/>
            </p:nvSpPr>
            <p:spPr>
              <a:xfrm>
                <a:off x="5552581" y="4459071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2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2B9D7AC-AA1C-4BA8-A17B-20F8A5EB7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581" y="4459071"/>
                <a:ext cx="1080120" cy="400110"/>
              </a:xfrm>
              <a:prstGeom prst="rect">
                <a:avLst/>
              </a:prstGeom>
              <a:blipFill>
                <a:blip r:embed="rId8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7BFF0B8-EF69-4DF4-8FD1-0E67307EAF04}"/>
                  </a:ext>
                </a:extLst>
              </p:cNvPr>
              <p:cNvSpPr txBox="1"/>
              <p:nvPr/>
            </p:nvSpPr>
            <p:spPr>
              <a:xfrm>
                <a:off x="5552581" y="5860683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 = −3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7BFF0B8-EF69-4DF4-8FD1-0E67307EAF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2581" y="5860683"/>
                <a:ext cx="1080120" cy="400110"/>
              </a:xfrm>
              <a:prstGeom prst="rect">
                <a:avLst/>
              </a:prstGeom>
              <a:blipFill>
                <a:blip r:embed="rId9"/>
                <a:stretch>
                  <a:fillRect t="-6061" b="-272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21">
            <a:extLst>
              <a:ext uri="{FF2B5EF4-FFF2-40B4-BE49-F238E27FC236}">
                <a16:creationId xmlns:a16="http://schemas.microsoft.com/office/drawing/2014/main" id="{5EE2CCC8-852A-45E6-A1BA-A9EE66C41ECD}"/>
              </a:ext>
            </a:extLst>
          </p:cNvPr>
          <p:cNvSpPr txBox="1"/>
          <p:nvPr/>
        </p:nvSpPr>
        <p:spPr>
          <a:xfrm>
            <a:off x="6891346" y="508706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2845248-9754-47EB-A6AF-1C4CF1FF1D59}"/>
              </a:ext>
            </a:extLst>
          </p:cNvPr>
          <p:cNvSpPr txBox="1"/>
          <p:nvPr/>
        </p:nvSpPr>
        <p:spPr>
          <a:xfrm>
            <a:off x="3311160" y="508706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E30613"/>
                </a:solidFill>
                <a:sym typeface="Wingdings" panose="05000000000000000000" pitchFamily="2" charset="2"/>
              </a:rPr>
              <a:t></a:t>
            </a:r>
            <a:endParaRPr lang="en-GB" sz="8800" dirty="0">
              <a:solidFill>
                <a:srgbClr val="E3061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2491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first term in a sequence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common ratio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065666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term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Common ratio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oMath>
                          </a14:m>
                          <a:endParaRPr lang="en-US" sz="1800" dirty="0">
                            <a:solidFill>
                              <a:srgbClr val="000000"/>
                            </a:solidFill>
                          </a:endParaRP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16,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 , … , … , ….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ts val="2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8, 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32,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… 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3, … , …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02065666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351" t="-14035" r="-374386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4"/>
                          <a:stretch>
                            <a:fillRect l="-69082" t="-14035" r="-157729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16,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 , … , … , ….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ts val="2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8, … , </a:t>
                          </a: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32,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… , … , …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… , … , 3, … , …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5499877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geometric sequences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first term in a sequence is known as </a:t>
                </a:r>
                <a14:m>
                  <m:oMath xmlns:m="http://schemas.openxmlformats.org/officeDocument/2006/math">
                    <m:r>
                      <a:rPr lang="en-GB" sz="2000" b="0" i="1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common ratio is known as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810370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term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Common ratio (</a:t>
                          </a:r>
                          <a14:m>
                            <m:oMath xmlns:m="http://schemas.openxmlformats.org/officeDocument/2006/math">
                              <m:r>
                                <a:rPr lang="en-GB" sz="18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oMath>
                          </a14:m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)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3, 6, 12, 24, 48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36,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324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1, 4</a:t>
                          </a:r>
                          <a:r>
                            <a:rPr lang="en-US" sz="1800" dirty="0"/>
                            <a:t>, 16,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64, 256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500, 5000, 50 000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16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32,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1.2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7.2, 8.64, 10.368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0.48, 1.2</a:t>
                          </a:r>
                          <a:r>
                            <a:rPr lang="en-US" sz="1800" dirty="0"/>
                            <a:t>, 3,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7.5, 18.75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01310363-DFE0-46D5-ADA4-EC1D8A11280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61810370"/>
                  </p:ext>
                </p:extLst>
              </p:nvPr>
            </p:nvGraphicFramePr>
            <p:xfrm>
              <a:off x="457200" y="2564904"/>
              <a:ext cx="8229600" cy="3286760"/>
            </p:xfrm>
            <a:graphic>
              <a:graphicData uri="http://schemas.openxmlformats.org/drawingml/2006/table">
                <a:tbl>
                  <a:tblPr firstRow="1" bandRow="1">
                    <a:tableStyleId>{5A111915-BE36-4E01-A7E5-04B1672EAD32}</a:tableStyleId>
                  </a:tblPr>
                  <a:tblGrid>
                    <a:gridCol w="173853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52028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3970784">
                      <a:extLst>
                        <a:ext uri="{9D8B030D-6E8A-4147-A177-3AD203B41FA5}">
                          <a16:colId xmlns:a16="http://schemas.microsoft.com/office/drawing/2014/main" val="1018353330"/>
                        </a:ext>
                      </a:extLst>
                    </a:gridCol>
                  </a:tblGrid>
                  <a:tr h="3454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351" t="-14035" r="-374386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69082" t="-14035" r="-157729" b="-8719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000000"/>
                              </a:solidFill>
                            </a:rPr>
                            <a:t>First 5 terms of the sequence</a:t>
                          </a:r>
                        </a:p>
                      </a:txBody>
                      <a:tcPr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3, 6, 12, 24, 48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15, 15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lvl="0" indent="0" algn="ctr">
                            <a:lnSpc>
                              <a:spcPts val="2000"/>
                            </a:lnSpc>
                            <a:buFontTx/>
                            <a:buNone/>
                          </a:pPr>
                          <a:r>
                            <a:rPr lang="en-GB" dirty="0"/>
                            <a:t>−</a:t>
                          </a: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3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36,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324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1, 4</a:t>
                          </a:r>
                          <a:r>
                            <a:rPr lang="en-US" sz="1800" dirty="0"/>
                            <a:t>, 16,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64, 256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454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10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5, 50,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500, 5000, 50 000 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4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8,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16</a:t>
                          </a:r>
                          <a:r>
                            <a:rPr lang="en-US" sz="1800" dirty="0"/>
                            <a:t>, </a:t>
                          </a:r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−</a:t>
                          </a:r>
                          <a:r>
                            <a:rPr lang="en-US" sz="1800" dirty="0"/>
                            <a:t>32, </a:t>
                          </a:r>
                          <a:r>
                            <a:rPr lang="en-GB" dirty="0">
                              <a:solidFill>
                                <a:srgbClr val="FF0000"/>
                              </a:solidFill>
                            </a:rPr>
                            <a:t>−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64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1.2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5, 6,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7.2, 8.64, 10.368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/>
                            <a:t>2.5</a:t>
                          </a:r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lvl="0" algn="ctr">
                            <a:lnSpc>
                              <a:spcPts val="2000"/>
                            </a:lnSpc>
                          </a:pP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0.48, 1.2</a:t>
                          </a:r>
                          <a:r>
                            <a:rPr lang="en-US" sz="1800" dirty="0"/>
                            <a:t>, 3, </a:t>
                          </a:r>
                          <a:r>
                            <a:rPr lang="en-US" sz="1800" dirty="0">
                              <a:solidFill>
                                <a:srgbClr val="FF0000"/>
                              </a:solidFill>
                            </a:rPr>
                            <a:t>7.5, 18.75</a:t>
                          </a:r>
                          <a:endParaRPr lang="en-US" sz="1800" dirty="0"/>
                        </a:p>
                      </a:txBody>
                      <a:tcPr anchor="ctr">
                        <a:lnL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6350" cap="flat" cmpd="sng" algn="ctr">
                          <a:solidFill>
                            <a:scrgbClr r="0" g="0" b="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4674689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series – finding a specific term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As with arithmetic progressions, there is a formula for finding a specific term of a geometric sequence.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= first term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= common ratio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= term number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6D407235-1C34-4EE0-AB59-BB099980C11E}"/>
                  </a:ext>
                </a:extLst>
              </p:cNvPr>
              <p:cNvSpPr/>
              <p:nvPr/>
            </p:nvSpPr>
            <p:spPr>
              <a:xfrm>
                <a:off x="3095836" y="2636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6D407235-1C34-4EE0-AB59-BB099980C11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5836" y="2636912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specific term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1 </a:t>
                </a:r>
              </a:p>
              <a:p>
                <a:r>
                  <a:rPr lang="en-US" dirty="0"/>
                  <a:t>A geometric progression starts as follows: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6, 12, 24, 48, …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Find the value of the 15</a:t>
                </a:r>
                <a:r>
                  <a:rPr lang="en-US" baseline="30000" dirty="0"/>
                  <a:t>th</a:t>
                </a:r>
                <a:r>
                  <a:rPr lang="en-US" dirty="0"/>
                  <a:t> term.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14</m:t>
                          </m:r>
                        </m:sup>
                      </m:sSup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GB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=98 304</m:t>
                      </m:r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/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Pentagon 4">
            <a:extLst>
              <a:ext uri="{FF2B5EF4-FFF2-40B4-BE49-F238E27FC236}">
                <a16:creationId xmlns:a16="http://schemas.microsoft.com/office/drawing/2014/main" id="{0B8B4814-2E73-4B04-A0CB-B997605304DB}"/>
              </a:ext>
            </a:extLst>
          </p:cNvPr>
          <p:cNvSpPr/>
          <p:nvPr/>
        </p:nvSpPr>
        <p:spPr>
          <a:xfrm flipH="1">
            <a:off x="5436096" y="4149080"/>
            <a:ext cx="3034682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8742DA7-B838-4179-BAF1-F16954E0F240}"/>
              </a:ext>
            </a:extLst>
          </p:cNvPr>
          <p:cNvSpPr/>
          <p:nvPr/>
        </p:nvSpPr>
        <p:spPr>
          <a:xfrm>
            <a:off x="899592" y="5229200"/>
            <a:ext cx="266429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B994FDD-7DFE-D837-703D-D26223119E7C}"/>
                  </a:ext>
                </a:extLst>
              </p:cNvPr>
              <p:cNvSpPr/>
              <p:nvPr/>
            </p:nvSpPr>
            <p:spPr>
              <a:xfrm>
                <a:off x="5580112" y="1268760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9B994FDD-7DFE-D837-703D-D26223119E7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1268760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708737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a specific term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2</a:t>
                </a:r>
              </a:p>
              <a:p>
                <a:r>
                  <a:rPr lang="en-US" dirty="0"/>
                  <a:t>A geometric progression starts as follows: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−36, 18, −9, 4.5, … </m:t>
                      </m:r>
                    </m:oMath>
                  </m:oMathPara>
                </a14:m>
                <a:endParaRPr lang="en-GB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Find the value of the 20</a:t>
                </a:r>
                <a:r>
                  <a:rPr lang="en-US" baseline="30000" dirty="0"/>
                  <a:t>th</a:t>
                </a:r>
                <a:r>
                  <a:rPr lang="en-US" dirty="0"/>
                  <a:t> term correct to 3 significant figures. 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=−36,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=−0.5,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=20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=(−36)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19</m:t>
                          </m:r>
                        </m:sup>
                      </m:sSup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GB" dirty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=−0.000 068 7</m:t>
                      </m:r>
                    </m:oMath>
                  </m:oMathPara>
                </a14:m>
                <a:endParaRPr lang="en-GB" b="0" dirty="0">
                  <a:ea typeface="Cambria Math" panose="02040503050406030204" pitchFamily="18" charset="0"/>
                </a:endParaRP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581296"/>
              </a:xfrm>
              <a:blipFill>
                <a:blip r:embed="rId2"/>
                <a:stretch>
                  <a:fillRect l="-1852" t="-15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/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Arrow: Pentagon 3">
                <a:extLst>
                  <a:ext uri="{FF2B5EF4-FFF2-40B4-BE49-F238E27FC236}">
                    <a16:creationId xmlns:a16="http://schemas.microsoft.com/office/drawing/2014/main" id="{4D3A409F-A5E8-416F-A123-0A74720304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409" y="3429000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Arrow: Pentagon 4">
            <a:extLst>
              <a:ext uri="{FF2B5EF4-FFF2-40B4-BE49-F238E27FC236}">
                <a16:creationId xmlns:a16="http://schemas.microsoft.com/office/drawing/2014/main" id="{0B8B4814-2E73-4B04-A0CB-B997605304DB}"/>
              </a:ext>
            </a:extLst>
          </p:cNvPr>
          <p:cNvSpPr/>
          <p:nvPr/>
        </p:nvSpPr>
        <p:spPr>
          <a:xfrm flipH="1">
            <a:off x="6012297" y="4149080"/>
            <a:ext cx="2736167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F8742DA7-B838-4179-BAF1-F16954E0F240}"/>
              </a:ext>
            </a:extLst>
          </p:cNvPr>
          <p:cNvSpPr/>
          <p:nvPr/>
        </p:nvSpPr>
        <p:spPr>
          <a:xfrm>
            <a:off x="467409" y="5082862"/>
            <a:ext cx="266429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91EB3B5-FDB0-4FC8-3CD3-D4CF2421CD0B}"/>
                  </a:ext>
                </a:extLst>
              </p:cNvPr>
              <p:cNvSpPr/>
              <p:nvPr/>
            </p:nvSpPr>
            <p:spPr>
              <a:xfrm>
                <a:off x="5796136" y="1196752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𝑟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 ×</m:t>
                      </m:r>
                      <m:sSup>
                        <m:sSup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091EB3B5-FDB0-4FC8-3CD3-D4CF2421CD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1196752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3916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arithmetic progression is a sequence where the next term is determined by adding or subtracting a constant (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) to the previous term.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 following sequences are arithmetic?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If the sequence is arithmetic, then state the 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4, 7, 10, 13, 16,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−5, −1, 3, 7, 10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/>
              <p:nvPr/>
            </p:nvSpPr>
            <p:spPr>
              <a:xfrm>
                <a:off x="899592" y="4949956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9, 7, 5, 3, 1, −1…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949956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10, 12, 14, 15, 16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progressions in context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338000"/>
              </a:xfrm>
            </p:spPr>
            <p:txBody>
              <a:bodyPr/>
              <a:lstStyle/>
              <a:p>
                <a:r>
                  <a:rPr lang="en-US" b="1" dirty="0">
                    <a:solidFill>
                      <a:srgbClr val="0077E3"/>
                    </a:solidFill>
                  </a:rPr>
                  <a:t>Example 1 </a:t>
                </a:r>
              </a:p>
              <a:p>
                <a:r>
                  <a:rPr lang="en-US" dirty="0"/>
                  <a:t>The growth of an oil spill is recorded by measuring the area (in m</a:t>
                </a:r>
                <a:r>
                  <a:rPr lang="en-US" baseline="30000" dirty="0"/>
                  <a:t>2</a:t>
                </a:r>
                <a:r>
                  <a:rPr lang="en-US" dirty="0"/>
                  <a:t>) covered by the oil every 30 minutes.  </a:t>
                </a:r>
              </a:p>
              <a:p>
                <a:r>
                  <a:rPr lang="en-US" dirty="0"/>
                  <a:t>Measurements are taken for 2 hours, and it is thought that they form a geometric progression. </a:t>
                </a:r>
              </a:p>
              <a:p>
                <a:pPr algn="ctr"/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    1.2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1.92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3.072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GB" b="0" i="1" smtClean="0">
                        <a:latin typeface="Cambria Math" panose="02040503050406030204" pitchFamily="18" charset="0"/>
                      </a:rPr>
                      <m:t> , 4.9152 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, …</a:t>
                </a:r>
              </a:p>
              <a:p>
                <a:r>
                  <a:rPr lang="en-US" b="1" dirty="0"/>
                  <a:t>How big is the area 5 hours after the initial spillage? Give your answer to the nearest m</a:t>
                </a:r>
                <a:r>
                  <a:rPr lang="en-US" b="1" baseline="30000" dirty="0"/>
                  <a:t>2</a:t>
                </a:r>
                <a:r>
                  <a:rPr lang="en-US" b="1" dirty="0"/>
                  <a:t>. </a:t>
                </a:r>
              </a:p>
              <a:p>
                <a:r>
                  <a:rPr lang="en-US" b="1" dirty="0"/>
                  <a:t>The oil is spilt at 9am. At what time (to the nearest 30 minutes) does it reach an area of </a:t>
                </a:r>
                <a14:m>
                  <m:oMath xmlns:m="http://schemas.openxmlformats.org/officeDocument/2006/math">
                    <m:r>
                      <a:rPr lang="en-GB" b="1" i="1" smtClean="0">
                        <a:latin typeface="Cambria Math" panose="02040503050406030204" pitchFamily="18" charset="0"/>
                      </a:rPr>
                      <m:t>𝟏𝟎</m:t>
                    </m:r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GB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1" i="0" smtClean="0">
                            <a:latin typeface="Cambria Math" panose="02040503050406030204" pitchFamily="18" charset="0"/>
                          </a:rPr>
                          <m:t>𝐦</m:t>
                        </m:r>
                      </m:e>
                      <m:sup>
                        <m:r>
                          <a:rPr lang="en-GB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GB" b="1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b="1" dirty="0"/>
                  <a:t>? 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338000"/>
              </a:xfrm>
              <a:blipFill>
                <a:blip r:embed="rId2"/>
                <a:stretch>
                  <a:fillRect l="-1852" t="-1685" r="-2000" b="-323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628549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How big is the area 5 hours after the initial spillage?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=1.6,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 </m:t>
                      </m:r>
                    </m:oMath>
                  </m:oMathPara>
                </a14:m>
                <a:endParaRPr lang="en-US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9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=82.4633 … </m:t>
                      </m:r>
                    </m:oMath>
                  </m:oMathPara>
                </a14:m>
                <a:endParaRPr lang="en-GB" b="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82 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b="1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46856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340768"/>
                <a:ext cx="8229600" cy="5085352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en-US" dirty="0"/>
                  <a:t>The oil is spilt at 9am. At what time (to the nearest 30 minutes) does it reach an area of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10 </m:t>
                    </m:r>
                    <m:sSup>
                      <m:sSup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m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dirty="0"/>
                  <a:t>.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10&lt;1.2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1.2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f>
                            <m:f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10</m:t>
                              </m:r>
                            </m:num>
                            <m:den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1.2</m:t>
                              </m:r>
                            </m:den>
                          </m:f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&lt;</m:t>
                          </m:r>
                          <m:d>
                            <m:d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1.6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−1&gt;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f>
                                <m:fPr>
                                  <m:ctrlP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GB" b="0" i="1" smtClean="0">
                                      <a:latin typeface="Cambria Math" panose="02040503050406030204" pitchFamily="18" charset="0"/>
                                    </a:rPr>
                                    <m:t>1.2</m:t>
                                  </m:r>
                                </m:den>
                              </m:f>
                            </m:e>
                          </m:func>
                        </m:num>
                        <m:den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1.6</m:t>
                              </m:r>
                            </m:e>
                          </m:func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&gt;5.5111 …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so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=6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giving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a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time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of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 12 </m:t>
                      </m:r>
                      <m:r>
                        <m:rPr>
                          <m:sty m:val="p"/>
                        </m:rPr>
                        <a:rPr lang="en-GB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noon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. 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340768"/>
                <a:ext cx="8229600" cy="5085352"/>
              </a:xfrm>
              <a:blipFill>
                <a:blip r:embed="rId2"/>
                <a:stretch>
                  <a:fillRect l="-1852" t="-143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D760D8AD-32B4-618D-5F87-3B5A3A04C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58180"/>
            <a:ext cx="8229600" cy="382588"/>
          </a:xfrm>
        </p:spPr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854571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Geometric progressions in context</a:t>
            </a:r>
            <a:br>
              <a:rPr lang="en-US" dirty="0"/>
            </a:br>
            <a:r>
              <a:rPr lang="en-US" sz="2000" dirty="0"/>
              <a:t>Example 2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0381" y="1916832"/>
            <a:ext cx="8229600" cy="4248000"/>
          </a:xfrm>
        </p:spPr>
        <p:txBody>
          <a:bodyPr/>
          <a:lstStyle/>
          <a:p>
            <a:r>
              <a:rPr lang="en-US" dirty="0"/>
              <a:t>A company producing industrial shelving units records the time taken to install a set of shelving in a warehouse. </a:t>
            </a:r>
          </a:p>
          <a:p>
            <a:r>
              <a:rPr lang="en-US" dirty="0"/>
              <a:t>The first layer of shelving takes 15 minutes to assemble and then each subsequent shelf takes 20% longer. </a:t>
            </a:r>
          </a:p>
          <a:p>
            <a:endParaRPr lang="en-US" dirty="0"/>
          </a:p>
          <a:p>
            <a:r>
              <a:rPr lang="en-US" b="1" dirty="0"/>
              <a:t>How long does It take to assemble the 5</a:t>
            </a:r>
            <a:r>
              <a:rPr lang="en-US" b="1" baseline="30000" dirty="0"/>
              <a:t>th</a:t>
            </a:r>
            <a:r>
              <a:rPr lang="en-US" b="1" dirty="0"/>
              <a:t> shelf? </a:t>
            </a:r>
          </a:p>
          <a:p>
            <a:endParaRPr lang="en-US" b="1" dirty="0"/>
          </a:p>
          <a:p>
            <a:r>
              <a:rPr lang="en-US" b="1" dirty="0"/>
              <a:t>How many shelves can be assembled in a 4-hour period? </a:t>
            </a:r>
          </a:p>
        </p:txBody>
      </p:sp>
    </p:spTree>
    <p:extLst>
      <p:ext uri="{BB962C8B-B14F-4D97-AF65-F5344CB8AC3E}">
        <p14:creationId xmlns:p14="http://schemas.microsoft.com/office/powerpoint/2010/main" val="38232668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How long does It take to assemble the 5</a:t>
                </a:r>
                <a:r>
                  <a:rPr lang="en-US" baseline="30000" dirty="0"/>
                  <a:t>th</a:t>
                </a:r>
                <a:r>
                  <a:rPr lang="en-US" dirty="0"/>
                  <a:t> shelf?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15, 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=1.2, 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GB" b="0" i="0" smtClean="0">
                          <a:latin typeface="Cambria Math" panose="02040503050406030204" pitchFamily="18" charset="0"/>
                        </a:rPr>
                        <m:t>=5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i="1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i="1">
                          <a:latin typeface="Cambria Math" panose="02040503050406030204" pitchFamily="18" charset="0"/>
                        </a:rPr>
                        <m:t>=1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5</m:t>
                      </m:r>
                      <m:r>
                        <a:rPr lang="en-GB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1.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=31.104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algn="ctr"/>
                <a:r>
                  <a:rPr lang="en-US" dirty="0">
                    <a:solidFill>
                      <a:srgbClr val="FF0000"/>
                    </a:solidFill>
                  </a:rPr>
                  <a:t>31 minutes</a:t>
                </a:r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71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9850" y="1052736"/>
            <a:ext cx="8229600" cy="4248000"/>
          </a:xfrm>
        </p:spPr>
        <p:txBody>
          <a:bodyPr/>
          <a:lstStyle/>
          <a:p>
            <a:r>
              <a:rPr lang="en-US" dirty="0"/>
              <a:t>How many shelves can be assembled in a 4-hour period? </a:t>
            </a:r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15DF3A1-7C55-4FA6-A124-A86BBFEC10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978583"/>
                  </p:ext>
                </p:extLst>
              </p:nvPr>
            </p:nvGraphicFramePr>
            <p:xfrm>
              <a:off x="479850" y="1484784"/>
              <a:ext cx="8075240" cy="442923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8810">
                      <a:extLst>
                        <a:ext uri="{9D8B030D-6E8A-4147-A177-3AD203B41FA5}">
                          <a16:colId xmlns:a16="http://schemas.microsoft.com/office/drawing/2014/main" val="18500418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409458421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312643760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918185588"/>
                        </a:ext>
                      </a:extLst>
                    </a:gridCol>
                  </a:tblGrid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Shelf number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Calculation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Time taken (min)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Cumulative frequency (min)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89748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7846846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×1.2</m:t>
                                </m:r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6564400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21.6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54.6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6811924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25.92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80.52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1235882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31.10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111.62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783732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5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37.32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148.94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66161631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highlight>
                                      <a:srgbClr val="FFFF00"/>
                                    </a:highlight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highlight>
                                          <a:srgbClr val="FFFF00"/>
                                        </a:highlight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6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  <a:highlight>
                              <a:srgbClr val="FFFF00"/>
                            </a:highlight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44.79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193.73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6227848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  <m:r>
                                  <a:rPr lang="en-GB" b="0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sSup>
                                  <m:sSupPr>
                                    <m:ctrlP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1.2</m:t>
                                    </m:r>
                                  </m:e>
                                  <m:sup>
                                    <m:r>
                                      <a:rPr lang="en-GB" b="0" i="1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7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GB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53.75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247.48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04171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15DF3A1-7C55-4FA6-A124-A86BBFEC1079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46978583"/>
                  </p:ext>
                </p:extLst>
              </p:nvPr>
            </p:nvGraphicFramePr>
            <p:xfrm>
              <a:off x="479850" y="1484784"/>
              <a:ext cx="8075240" cy="442923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018810">
                      <a:extLst>
                        <a:ext uri="{9D8B030D-6E8A-4147-A177-3AD203B41FA5}">
                          <a16:colId xmlns:a16="http://schemas.microsoft.com/office/drawing/2014/main" val="18500418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4094584216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312643760"/>
                        </a:ext>
                      </a:extLst>
                    </a:gridCol>
                    <a:gridCol w="2018810">
                      <a:extLst>
                        <a:ext uri="{9D8B030D-6E8A-4147-A177-3AD203B41FA5}">
                          <a16:colId xmlns:a16="http://schemas.microsoft.com/office/drawing/2014/main" val="918185588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Shelf number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Calculation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Time taken (min)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Cumulative frequency (min)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89748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77846846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241026" r="-201511" b="-6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6564400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341026" r="-201511" b="-5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21.6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54.6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86811924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441026" r="-201511" b="-4012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25.92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80.52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1235882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548052" r="-201511" b="-3064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31.10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111.62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78373249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639744" r="-201511" b="-2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37.32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148.94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66161631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739744" r="-201511" b="-10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44.79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  <a:highlight>
                                <a:srgbClr val="FFFF00"/>
                              </a:highlight>
                            </a:rPr>
                            <a:t>193.73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26227848"/>
                      </a:ext>
                    </a:extLst>
                  </a:tr>
                  <a:tr h="47364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604" t="-839744" r="-201511" b="-25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53.75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>
                              <a:solidFill>
                                <a:schemeClr val="tx1"/>
                              </a:solidFill>
                            </a:rPr>
                            <a:t>247.48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679041710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001480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arithmetic progression is a sequence where the next term is determined by adding or subtracting a constant term (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) to the previous ter.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of the following sequences are arithmetic? 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If the sequence is arithmetic then state the value of </a:t>
            </a:r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dirty="0">
              <a:ea typeface="ＭＳ Ｐゴシック" pitchFamily="-105" charset="-128"/>
              <a:cs typeface="ＭＳ Ｐゴシック" pitchFamily="-105" charset="-128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/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4, 7, 10, 13, 16,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Rectangle: Rounded Corners 2">
                <a:extLst>
                  <a:ext uri="{FF2B5EF4-FFF2-40B4-BE49-F238E27FC236}">
                    <a16:creationId xmlns:a16="http://schemas.microsoft.com/office/drawing/2014/main" id="{1959A77C-D4CE-4C79-8025-46B66BB343D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3653979"/>
                <a:ext cx="2952328" cy="792088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/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−5, −1, 3, 7, 10 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0C016680-C147-44E1-8D16-1A41A506CE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3636000"/>
                <a:ext cx="2952328" cy="792088"/>
              </a:xfrm>
              <a:prstGeom prst="round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/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9, 7, 5, 3, 1, −1… 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7F21408-99EB-44B5-8D81-9E13BEE26A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8892" y="4961974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/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10, 12, 14, 15, 16 …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Rectangle: Rounded Corners 7">
                <a:extLst>
                  <a:ext uri="{FF2B5EF4-FFF2-40B4-BE49-F238E27FC236}">
                    <a16:creationId xmlns:a16="http://schemas.microsoft.com/office/drawing/2014/main" id="{36CADB7C-356C-442D-980B-9590512A85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6477" y="4967912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0D1E00E2-DCDE-4BB5-BC90-07EB4AD0E917}"/>
              </a:ext>
            </a:extLst>
          </p:cNvPr>
          <p:cNvSpPr txBox="1"/>
          <p:nvPr/>
        </p:nvSpPr>
        <p:spPr>
          <a:xfrm>
            <a:off x="3021957" y="373177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F07FC1-40AD-4FA3-8464-373197192F72}"/>
              </a:ext>
            </a:extLst>
          </p:cNvPr>
          <p:cNvSpPr txBox="1"/>
          <p:nvPr/>
        </p:nvSpPr>
        <p:spPr>
          <a:xfrm>
            <a:off x="3154079" y="5027747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E6281C-61E0-4E6B-B780-DE6DE50C9CFC}"/>
              </a:ext>
            </a:extLst>
          </p:cNvPr>
          <p:cNvSpPr txBox="1"/>
          <p:nvPr/>
        </p:nvSpPr>
        <p:spPr>
          <a:xfrm>
            <a:off x="6870963" y="3808130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00B050"/>
                </a:solidFill>
                <a:sym typeface="Wingdings" panose="05000000000000000000" pitchFamily="2" charset="2"/>
              </a:rPr>
              <a:t></a:t>
            </a:r>
            <a:endParaRPr lang="en-GB" sz="88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DD7C7A-7A51-4852-85A5-F24A84986573}"/>
              </a:ext>
            </a:extLst>
          </p:cNvPr>
          <p:cNvSpPr txBox="1"/>
          <p:nvPr/>
        </p:nvSpPr>
        <p:spPr>
          <a:xfrm>
            <a:off x="6870963" y="5036725"/>
            <a:ext cx="108012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dirty="0">
                <a:solidFill>
                  <a:srgbClr val="E30613"/>
                </a:solidFill>
                <a:sym typeface="Wingdings" panose="05000000000000000000" pitchFamily="2" charset="2"/>
              </a:rPr>
              <a:t></a:t>
            </a:r>
            <a:endParaRPr lang="en-GB" sz="8800" dirty="0">
              <a:solidFill>
                <a:srgbClr val="E30613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A4865E-4B85-4D40-8E28-AD8553A705F6}"/>
              </a:ext>
            </a:extLst>
          </p:cNvPr>
          <p:cNvSpPr txBox="1"/>
          <p:nvPr/>
        </p:nvSpPr>
        <p:spPr>
          <a:xfrm>
            <a:off x="1941837" y="446905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/>
              <a:t> =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6C07695-87D4-4A3B-B97B-383E4A13AB29}"/>
              </a:ext>
            </a:extLst>
          </p:cNvPr>
          <p:cNvSpPr txBox="1"/>
          <p:nvPr/>
        </p:nvSpPr>
        <p:spPr>
          <a:xfrm>
            <a:off x="5552581" y="4469050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GB" dirty="0"/>
              <a:t> =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CEE770-7726-4332-9368-C0F241473ABB}"/>
                  </a:ext>
                </a:extLst>
              </p:cNvPr>
              <p:cNvSpPr txBox="1"/>
              <p:nvPr/>
            </p:nvSpPr>
            <p:spPr>
              <a:xfrm>
                <a:off x="1941837" y="5825252"/>
                <a:ext cx="108012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i="1" dirty="0">
                    <a:latin typeface="Cambria Math" panose="02040503050406030204" pitchFamily="18" charset="0"/>
                    <a:ea typeface="Cambria Math" panose="02040503050406030204" pitchFamily="18" charset="0"/>
                    <a:cs typeface="ＭＳ Ｐゴシック" pitchFamily="-105" charset="-128"/>
                  </a:rPr>
                  <a:t>d</a:t>
                </a:r>
                <a:r>
                  <a:rPr lang="en-GB" dirty="0"/>
                  <a:t> =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dirty="0"/>
                  <a:t>2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2BCEE770-7726-4332-9368-C0F241473A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837" y="5825252"/>
                <a:ext cx="1080120" cy="400110"/>
              </a:xfrm>
              <a:prstGeom prst="rect">
                <a:avLst/>
              </a:prstGeom>
              <a:blipFill>
                <a:blip r:embed="rId6"/>
                <a:stretch>
                  <a:fillRect l="-6215" t="-9231" b="-2923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3766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first term in a sequence is known as </a:t>
            </a:r>
            <a:r>
              <a:rPr lang="en-US" i="1" dirty="0">
                <a:latin typeface="Times New Roman" panose="02020603050405020304" pitchFamily="18" charset="0"/>
                <a:ea typeface="ＭＳ Ｐゴシック" pitchFamily="-105" charset="-128"/>
                <a:cs typeface="Times New Roman" panose="02020603050405020304" pitchFamily="18" charset="0"/>
              </a:rPr>
              <a:t>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common difference is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10363-DFE0-46D5-ADA4-EC1D8A112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196396"/>
              </p:ext>
            </p:extLst>
          </p:nvPr>
        </p:nvGraphicFramePr>
        <p:xfrm>
          <a:off x="457200" y="2564904"/>
          <a:ext cx="82296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10744">
                  <a:extLst>
                    <a:ext uri="{9D8B030D-6E8A-4147-A177-3AD203B41FA5}">
                      <a16:colId xmlns:a16="http://schemas.microsoft.com/office/drawing/2014/main" val="10183533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term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Common difference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5 terms of the sequence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2000"/>
                        </a:lnSpc>
                        <a:buFontTx/>
                        <a:buNone/>
                      </a:pPr>
                      <a:r>
                        <a:rPr lang="en-US" sz="1800" dirty="0"/>
                        <a:t>−9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−2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… , 7 , … , 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0, 10, … , … , …. 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ts val="2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−8.3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−8, … , −7.4, …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 , 6 , … , … , …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… , … , 5 , … , 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arithmetic sequences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first term in a sequence is known as </a:t>
            </a:r>
            <a:r>
              <a:rPr lang="en-US" i="1" dirty="0">
                <a:latin typeface="Times New Roman" panose="02020603050405020304" pitchFamily="18" charset="0"/>
                <a:ea typeface="ＭＳ Ｐゴシック" pitchFamily="-105" charset="-128"/>
                <a:cs typeface="Times New Roman" panose="02020603050405020304" pitchFamily="18" charset="0"/>
              </a:rPr>
              <a:t>a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common difference is </a:t>
            </a:r>
            <a:r>
              <a:rPr lang="en-US" i="1" dirty="0">
                <a:latin typeface="Cambria Math" panose="02040503050406030204" pitchFamily="18" charset="0"/>
                <a:ea typeface="Cambria Math" panose="02040503050406030204" pitchFamily="18" charset="0"/>
                <a:cs typeface="ＭＳ Ｐゴシック" pitchFamily="-105" charset="-128"/>
              </a:rPr>
              <a:t>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310363-DFE0-46D5-ADA4-EC1D8A1128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2748"/>
              </p:ext>
            </p:extLst>
          </p:nvPr>
        </p:nvGraphicFramePr>
        <p:xfrm>
          <a:off x="457200" y="2564904"/>
          <a:ext cx="8229600" cy="328676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17385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82752">
                  <a:extLst>
                    <a:ext uri="{9D8B030D-6E8A-4147-A177-3AD203B41FA5}">
                      <a16:colId xmlns:a16="http://schemas.microsoft.com/office/drawing/2014/main" val="101835333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term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Common difference (</a:t>
                      </a:r>
                      <a:r>
                        <a:rPr lang="en-US" sz="1800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d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)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First 5 terms of the sequence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4, 10, 16, 22, 28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ts val="2000"/>
                        </a:lnSpc>
                        <a:buFontTx/>
                        <a:buNone/>
                      </a:pPr>
                      <a:r>
                        <a:rPr lang="en-US" sz="1800" dirty="0"/>
                        <a:t>−9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10, 1,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17,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−2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8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2, 6, 14, 22, 30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3</a:t>
                      </a:r>
                      <a:r>
                        <a:rPr lang="en-US" sz="1800" dirty="0"/>
                        <a:t>, 7,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11</a:t>
                      </a:r>
                      <a:r>
                        <a:rPr lang="en-US" sz="1800" dirty="0"/>
                        <a:t>, 15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10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0, 10,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20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30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40 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−8.3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0.3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8.3</a:t>
                      </a:r>
                      <a:r>
                        <a:rPr lang="en-US" sz="1800" dirty="0"/>
                        <a:t>, −8,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7.7</a:t>
                      </a:r>
                      <a:r>
                        <a:rPr lang="en-US" sz="1800" dirty="0"/>
                        <a:t>, -7.4,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7.1</a:t>
                      </a:r>
                      <a:endParaRPr lang="en-US" sz="1800" dirty="0"/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/>
                        <a:t>5, 6,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8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9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6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7</a:t>
                      </a:r>
                      <a:r>
                        <a:rPr lang="en-US" sz="1800" dirty="0"/>
                        <a:t>, 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</a:rPr>
                        <a:t>−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</a:t>
                      </a:r>
                      <a:r>
                        <a:rPr lang="en-US" sz="1800" dirty="0"/>
                        <a:t>, 5, </a:t>
                      </a:r>
                      <a:r>
                        <a:rPr lang="en-US" sz="1800" dirty="0">
                          <a:solidFill>
                            <a:srgbClr val="E30613"/>
                          </a:solidFill>
                        </a:rPr>
                        <a:t>11</a:t>
                      </a:r>
                      <a:r>
                        <a:rPr lang="en-US" sz="1800" dirty="0"/>
                        <a:t>, 17</a:t>
                      </a:r>
                    </a:p>
                  </a:txBody>
                  <a:tcPr anchor="ctr">
                    <a:lnL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34153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Arithmetic progression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</p:spPr>
            <p:txBody>
              <a:bodyPr/>
              <a:lstStyle/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It is often useful to be able to find specific terms of a sequence or the sum of the first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terms of a sequence. These will be put into context in later slides. </a:t>
                </a:r>
              </a:p>
              <a:p>
                <a:pPr marL="0" indent="0"/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formulae are </a:t>
                </a: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248000"/>
              </a:xfrm>
              <a:blipFill>
                <a:blip r:embed="rId3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18C1E230-AF25-46B0-88A3-8140A798059B}"/>
                  </a:ext>
                </a:extLst>
              </p:cNvPr>
              <p:cNvSpPr/>
              <p:nvPr/>
            </p:nvSpPr>
            <p:spPr>
              <a:xfrm>
                <a:off x="1261421" y="3241941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: Rounded Corners 3">
                <a:extLst>
                  <a:ext uri="{FF2B5EF4-FFF2-40B4-BE49-F238E27FC236}">
                    <a16:creationId xmlns:a16="http://schemas.microsoft.com/office/drawing/2014/main" id="{18C1E230-AF25-46B0-88A3-8140A798059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1421" y="3241941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242965B-BE73-492C-867E-1EA1600D8AAC}"/>
                  </a:ext>
                </a:extLst>
              </p:cNvPr>
              <p:cNvSpPr/>
              <p:nvPr/>
            </p:nvSpPr>
            <p:spPr>
              <a:xfrm>
                <a:off x="5017970" y="3241941"/>
                <a:ext cx="2952328" cy="792088"/>
              </a:xfrm>
              <a:prstGeom prst="roundRect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(2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GB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D242965B-BE73-492C-867E-1EA1600D8A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17970" y="3241941"/>
                <a:ext cx="2952328" cy="792088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C531CF-F96C-4046-BA55-0A385BF73409}"/>
                  </a:ext>
                </a:extLst>
              </p:cNvPr>
              <p:cNvSpPr txBox="1"/>
              <p:nvPr/>
            </p:nvSpPr>
            <p:spPr>
              <a:xfrm>
                <a:off x="457200" y="4530392"/>
                <a:ext cx="4608512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 dirty="0"/>
                  <a:t> = first term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common difference </a:t>
                </a:r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term number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the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dirty="0" err="1"/>
                  <a:t>th</a:t>
                </a:r>
                <a:r>
                  <a:rPr lang="en-GB" dirty="0"/>
                  <a:t> term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en-GB" b="0" i="1" smtClean="0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dirty="0"/>
                  <a:t>sum of the first 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dirty="0"/>
                  <a:t> terms </a:t>
                </a: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F2C531CF-F96C-4046-BA55-0A385BF734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4530392"/>
                <a:ext cx="4608512" cy="1631216"/>
              </a:xfrm>
              <a:prstGeom prst="rect">
                <a:avLst/>
              </a:prstGeom>
              <a:blipFill>
                <a:blip r:embed="rId6"/>
                <a:stretch>
                  <a:fillRect t="-1493" b="-597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specific term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pPr marL="0" indent="0"/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Use the formula to find the specific terms in these progressions. </a:t>
                </a:r>
              </a:p>
              <a:p>
                <a:pPr marL="0" indent="0"/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1</a:t>
                </a:r>
              </a:p>
              <a:p>
                <a:pPr marL="0" indent="0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5, 9, 13, …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 find the 41</a:t>
                </a:r>
                <a:r>
                  <a:rPr lang="en-GB" baseline="30000" dirty="0">
                    <a:ea typeface="ＭＳ Ｐゴシック" pitchFamily="-105" charset="-128"/>
                    <a:cs typeface="ＭＳ Ｐゴシック" pitchFamily="-105" charset="-128"/>
                  </a:rPr>
                  <a:t>st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term.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=5,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=41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=5+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×4</m:t>
                      </m:r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=165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2"/>
                <a:stretch>
                  <a:fillRect l="-1852" t="-15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/>
              <p:nvPr/>
            </p:nvSpPr>
            <p:spPr>
              <a:xfrm>
                <a:off x="457200" y="3406604"/>
                <a:ext cx="2530624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406604"/>
                <a:ext cx="2530624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C178F20-95A4-4558-9971-F11401A3AC04}"/>
              </a:ext>
            </a:extLst>
          </p:cNvPr>
          <p:cNvSpPr/>
          <p:nvPr/>
        </p:nvSpPr>
        <p:spPr>
          <a:xfrm flipH="1">
            <a:off x="6012160" y="4365104"/>
            <a:ext cx="2674640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24C39078-4FEE-4D3A-ACE9-0C120F2C3367}"/>
              </a:ext>
            </a:extLst>
          </p:cNvPr>
          <p:cNvSpPr/>
          <p:nvPr/>
        </p:nvSpPr>
        <p:spPr>
          <a:xfrm>
            <a:off x="457200" y="5350180"/>
            <a:ext cx="2530624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D331D36-A17D-621B-F93B-BDC4A4244AFC}"/>
                  </a:ext>
                </a:extLst>
              </p:cNvPr>
              <p:cNvSpPr/>
              <p:nvPr/>
            </p:nvSpPr>
            <p:spPr>
              <a:xfrm>
                <a:off x="5220072" y="2204864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CD331D36-A17D-621B-F93B-BDC4A4244A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204864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857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Finding a specific term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75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</p:spPr>
            <p:txBody>
              <a:bodyPr/>
              <a:lstStyle/>
              <a:p>
                <a:pPr marL="0" indent="0"/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2</a:t>
                </a:r>
              </a:p>
              <a:p>
                <a:pPr marL="0" indent="0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9, 7, 5,…</m:t>
                    </m:r>
                  </m:oMath>
                </a14:m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 find the 15</a:t>
                </a:r>
                <a:r>
                  <a:rPr lang="en-GB" baseline="30000" dirty="0">
                    <a:ea typeface="ＭＳ Ｐゴシック" pitchFamily="-105" charset="-128"/>
                    <a:cs typeface="ＭＳ Ｐゴシック" pitchFamily="-105" charset="-128"/>
                  </a:rPr>
                  <a:t>th</a:t>
                </a:r>
                <a:r>
                  <a:rPr lang="en-GB" dirty="0">
                    <a:ea typeface="ＭＳ Ｐゴシック" pitchFamily="-105" charset="-128"/>
                    <a:cs typeface="ＭＳ Ｐゴシック" pitchFamily="-105" charset="-128"/>
                  </a:rPr>
                  <a:t> term. </a:t>
                </a: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𝑎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=9,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=−2,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  <a:cs typeface="ＭＳ Ｐゴシック" pitchFamily="-105" charset="-128"/>
                        </a:rPr>
                        <m:t>=15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15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=9+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15−1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×−2</m:t>
                      </m:r>
                    </m:oMath>
                  </m:oMathPara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pPr algn="ctr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𝑢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ＭＳ Ｐゴシック" pitchFamily="-105" charset="-128"/>
                            </a:rPr>
                            <m:t>41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ＭＳ Ｐゴシック" pitchFamily="-105" charset="-128"/>
                        </a:rPr>
                        <m:t>=−19</m:t>
                      </m:r>
                    </m:oMath>
                  </m:oMathPara>
                </a14:m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lang="en-GB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 marL="0" indent="0"/>
                <a:endParaRPr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3075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2000"/>
                <a:ext cx="8229600" cy="4653304"/>
              </a:xfrm>
              <a:blipFill>
                <a:blip r:embed="rId2"/>
                <a:stretch>
                  <a:fillRect l="-1852" t="-157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/>
              <p:nvPr/>
            </p:nvSpPr>
            <p:spPr>
              <a:xfrm>
                <a:off x="450880" y="2780928"/>
                <a:ext cx="2664296" cy="864096"/>
              </a:xfrm>
              <a:prstGeom prst="homePlat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solidFill>
                      <a:schemeClr val="tx1"/>
                    </a:solidFill>
                  </a:rPr>
                  <a:t>Identify the values of</a:t>
                </a:r>
                <a:r>
                  <a:rPr lang="en-GB" b="0" dirty="0">
                    <a:solidFill>
                      <a:schemeClr val="tx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𝑑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𝑛</m:t>
                    </m:r>
                  </m:oMath>
                </a14:m>
                <a:r>
                  <a:rPr lang="en-US" dirty="0">
                    <a:solidFill>
                      <a:schemeClr val="tx1"/>
                    </a:solidFill>
                  </a:rPr>
                  <a:t>. </a:t>
                </a:r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5" name="Arrow: Pentagon 4">
                <a:extLst>
                  <a:ext uri="{FF2B5EF4-FFF2-40B4-BE49-F238E27FC236}">
                    <a16:creationId xmlns:a16="http://schemas.microsoft.com/office/drawing/2014/main" id="{9DA7CAD1-7A47-4822-9EFE-144C2D6B45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880" y="2780928"/>
                <a:ext cx="2664296" cy="864096"/>
              </a:xfrm>
              <a:prstGeom prst="homePlate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BC178F20-95A4-4558-9971-F11401A3AC04}"/>
              </a:ext>
            </a:extLst>
          </p:cNvPr>
          <p:cNvSpPr/>
          <p:nvPr/>
        </p:nvSpPr>
        <p:spPr>
          <a:xfrm flipH="1">
            <a:off x="6012160" y="3777548"/>
            <a:ext cx="2674640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Substitute into the formula.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Arrow: Pentagon 16">
            <a:extLst>
              <a:ext uri="{FF2B5EF4-FFF2-40B4-BE49-F238E27FC236}">
                <a16:creationId xmlns:a16="http://schemas.microsoft.com/office/drawing/2014/main" id="{24C39078-4FEE-4D3A-ACE9-0C120F2C3367}"/>
              </a:ext>
            </a:extLst>
          </p:cNvPr>
          <p:cNvSpPr/>
          <p:nvPr/>
        </p:nvSpPr>
        <p:spPr>
          <a:xfrm>
            <a:off x="450880" y="4797152"/>
            <a:ext cx="2637656" cy="864096"/>
          </a:xfrm>
          <a:prstGeom prst="homePlat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Perform the calculation. </a:t>
            </a:r>
            <a:endParaRPr lang="en-GB" dirty="0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35D3D80-E573-D193-E095-9BD57F3AD849}"/>
                  </a:ext>
                </a:extLst>
              </p:cNvPr>
              <p:cNvSpPr/>
              <p:nvPr/>
            </p:nvSpPr>
            <p:spPr>
              <a:xfrm>
                <a:off x="5364088" y="1412776"/>
                <a:ext cx="2952328" cy="792088"/>
              </a:xfrm>
              <a:prstGeom prst="round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𝑎</m:t>
                      </m:r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GB" b="0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e>
                      </m:d>
                      <m:r>
                        <a:rPr lang="en-GB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</m:oMath>
                  </m:oMathPara>
                </a14:m>
                <a:endParaRPr lang="en-GB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F35D3D80-E573-D193-E095-9BD57F3AD84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4088" y="1412776"/>
                <a:ext cx="2952328" cy="792088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0258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Arithmetic progressions in context 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63272" cy="4248000"/>
          </a:xfrm>
        </p:spPr>
        <p:txBody>
          <a:bodyPr/>
          <a:lstStyle/>
          <a:p>
            <a:pPr lvl="2">
              <a:defRPr/>
            </a:pPr>
            <a:r>
              <a:rPr lang="en-US" dirty="0"/>
              <a:t>Metal storage containers are stacked in a warehouse. </a:t>
            </a:r>
          </a:p>
          <a:p>
            <a:pPr lvl="2">
              <a:defRPr/>
            </a:pPr>
            <a:r>
              <a:rPr lang="en-US" dirty="0"/>
              <a:t>The height is recorded as each layer is added, as indicated below.</a:t>
            </a:r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endParaRPr lang="en-US" dirty="0"/>
          </a:p>
          <a:p>
            <a:pPr lvl="2">
              <a:defRPr/>
            </a:pPr>
            <a:r>
              <a:rPr lang="en-US" dirty="0"/>
              <a:t>Calculate the height of 10 layers.  </a:t>
            </a:r>
          </a:p>
          <a:p>
            <a:pPr lvl="2">
              <a:defRPr/>
            </a:pPr>
            <a:r>
              <a:rPr lang="en-US" dirty="0"/>
              <a:t>The warehouse has a height of 11 m. Determine the maximum number of layers that can be stored in the warehouse. </a:t>
            </a:r>
          </a:p>
          <a:p>
            <a:pPr lvl="2">
              <a:defRPr/>
            </a:pPr>
            <a:endParaRPr lang="en-US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44B248B-5B04-4060-9611-5481368EFF5C}"/>
              </a:ext>
            </a:extLst>
          </p:cNvPr>
          <p:cNvSpPr/>
          <p:nvPr/>
        </p:nvSpPr>
        <p:spPr>
          <a:xfrm>
            <a:off x="485867" y="3490980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D317793-0E2A-45A1-A565-97B20EB6B7BC}"/>
              </a:ext>
            </a:extLst>
          </p:cNvPr>
          <p:cNvSpPr/>
          <p:nvPr/>
        </p:nvSpPr>
        <p:spPr>
          <a:xfrm>
            <a:off x="1133939" y="3501008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8AFBE38-643F-4FE4-9DEC-EF8D2381D607}"/>
              </a:ext>
            </a:extLst>
          </p:cNvPr>
          <p:cNvSpPr/>
          <p:nvPr/>
        </p:nvSpPr>
        <p:spPr>
          <a:xfrm>
            <a:off x="3528592" y="2911535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E7AFC0B-E01E-4026-BBF0-A92EC715FDE3}"/>
              </a:ext>
            </a:extLst>
          </p:cNvPr>
          <p:cNvSpPr/>
          <p:nvPr/>
        </p:nvSpPr>
        <p:spPr>
          <a:xfrm>
            <a:off x="3881610" y="3519424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E9D3152-5E05-4DD5-87DB-29B3FE522290}"/>
              </a:ext>
            </a:extLst>
          </p:cNvPr>
          <p:cNvSpPr/>
          <p:nvPr/>
        </p:nvSpPr>
        <p:spPr>
          <a:xfrm>
            <a:off x="3192909" y="3529452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CD7E697-C198-44CB-9CDE-11D6D5B3043E}"/>
              </a:ext>
            </a:extLst>
          </p:cNvPr>
          <p:cNvSpPr/>
          <p:nvPr/>
        </p:nvSpPr>
        <p:spPr>
          <a:xfrm>
            <a:off x="6434157" y="2366345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5A83422-3EA9-4783-A357-9470482F9B50}"/>
              </a:ext>
            </a:extLst>
          </p:cNvPr>
          <p:cNvSpPr/>
          <p:nvPr/>
        </p:nvSpPr>
        <p:spPr>
          <a:xfrm>
            <a:off x="6769840" y="2920336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A3601A3-C116-4C55-B69B-733476AA99E5}"/>
              </a:ext>
            </a:extLst>
          </p:cNvPr>
          <p:cNvSpPr/>
          <p:nvPr/>
        </p:nvSpPr>
        <p:spPr>
          <a:xfrm>
            <a:off x="6138314" y="2957580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0963C41-F067-4611-B64C-02267189621E}"/>
              </a:ext>
            </a:extLst>
          </p:cNvPr>
          <p:cNvSpPr/>
          <p:nvPr/>
        </p:nvSpPr>
        <p:spPr>
          <a:xfrm>
            <a:off x="7093876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679CE7-AE8B-4C38-9525-EE4ABC9CBFAC}"/>
              </a:ext>
            </a:extLst>
          </p:cNvPr>
          <p:cNvSpPr/>
          <p:nvPr/>
        </p:nvSpPr>
        <p:spPr>
          <a:xfrm>
            <a:off x="6462350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DF17FB6-93F4-4FCD-B686-E45778606AA2}"/>
              </a:ext>
            </a:extLst>
          </p:cNvPr>
          <p:cNvSpPr/>
          <p:nvPr/>
        </p:nvSpPr>
        <p:spPr>
          <a:xfrm>
            <a:off x="5786085" y="3531163"/>
            <a:ext cx="648072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0D356649-B9EF-4BF5-9220-2A620EE0529B}"/>
              </a:ext>
            </a:extLst>
          </p:cNvPr>
          <p:cNvCxnSpPr/>
          <p:nvPr/>
        </p:nvCxnSpPr>
        <p:spPr>
          <a:xfrm>
            <a:off x="1866053" y="3531163"/>
            <a:ext cx="0" cy="6078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5A0ED0E8-A0A2-42F6-95C6-AE3B58E1EA6C}"/>
              </a:ext>
            </a:extLst>
          </p:cNvPr>
          <p:cNvCxnSpPr>
            <a:cxnSpLocks/>
          </p:cNvCxnSpPr>
          <p:nvPr/>
        </p:nvCxnSpPr>
        <p:spPr>
          <a:xfrm>
            <a:off x="4692975" y="2948780"/>
            <a:ext cx="0" cy="122874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07E2D32-698C-4929-9337-A9914F631606}"/>
              </a:ext>
            </a:extLst>
          </p:cNvPr>
          <p:cNvCxnSpPr>
            <a:cxnSpLocks/>
          </p:cNvCxnSpPr>
          <p:nvPr/>
        </p:nvCxnSpPr>
        <p:spPr>
          <a:xfrm>
            <a:off x="7889424" y="2366345"/>
            <a:ext cx="0" cy="181289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7DEBC52B-B666-4398-A305-5BB818C086E0}"/>
              </a:ext>
            </a:extLst>
          </p:cNvPr>
          <p:cNvSpPr txBox="1"/>
          <p:nvPr/>
        </p:nvSpPr>
        <p:spPr>
          <a:xfrm>
            <a:off x="1970274" y="3614961"/>
            <a:ext cx="964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40 cm</a:t>
            </a:r>
            <a:endParaRPr lang="en-GB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19C3B11-84D6-4410-9C28-309464B18858}"/>
              </a:ext>
            </a:extLst>
          </p:cNvPr>
          <p:cNvSpPr txBox="1"/>
          <p:nvPr/>
        </p:nvSpPr>
        <p:spPr>
          <a:xfrm>
            <a:off x="4769639" y="3359552"/>
            <a:ext cx="964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76 cm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23C9648-9A05-4BDB-BC3B-3EFBB939075D}"/>
              </a:ext>
            </a:extLst>
          </p:cNvPr>
          <p:cNvSpPr txBox="1"/>
          <p:nvPr/>
        </p:nvSpPr>
        <p:spPr>
          <a:xfrm>
            <a:off x="7946324" y="3149322"/>
            <a:ext cx="10548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112 cm</a:t>
            </a:r>
            <a:endParaRPr lang="en-GB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2048</Words>
  <Application>Microsoft Office PowerPoint</Application>
  <PresentationFormat>On-screen Show (4:3)</PresentationFormat>
  <Paragraphs>365</Paragraphs>
  <Slides>26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Cambria Math</vt:lpstr>
      <vt:lpstr>Lucida Grande</vt:lpstr>
      <vt:lpstr>Times New Roman</vt:lpstr>
      <vt:lpstr>Default Design</vt:lpstr>
      <vt:lpstr>PowerPoint 11: Arithmetic and geometric progressions </vt:lpstr>
      <vt:lpstr>Arithmetic progressions </vt:lpstr>
      <vt:lpstr>Arithmetic progressions </vt:lpstr>
      <vt:lpstr>Generating arithmetic sequences</vt:lpstr>
      <vt:lpstr>Generating arithmetic sequences</vt:lpstr>
      <vt:lpstr>Arithmetic progression formulae</vt:lpstr>
      <vt:lpstr>Finding a specific term </vt:lpstr>
      <vt:lpstr>Finding a specific term  </vt:lpstr>
      <vt:lpstr>Arithmetic progressions in context </vt:lpstr>
      <vt:lpstr>Solution </vt:lpstr>
      <vt:lpstr>Arithmetic progressions in context </vt:lpstr>
      <vt:lpstr>Solution </vt:lpstr>
      <vt:lpstr>Geometric progressions </vt:lpstr>
      <vt:lpstr>Geometric progressions </vt:lpstr>
      <vt:lpstr>Generating geometric sequences</vt:lpstr>
      <vt:lpstr>Generating geometric sequences</vt:lpstr>
      <vt:lpstr>Geometric series – finding a specific term</vt:lpstr>
      <vt:lpstr>Finding a specific term  </vt:lpstr>
      <vt:lpstr>Finding a specific term </vt:lpstr>
      <vt:lpstr>Geometric progressions in context</vt:lpstr>
      <vt:lpstr>Solution </vt:lpstr>
      <vt:lpstr>Solution </vt:lpstr>
      <vt:lpstr>Geometric progressions in context Example 2 </vt:lpstr>
      <vt:lpstr>Solution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206</cp:revision>
  <dcterms:created xsi:type="dcterms:W3CDTF">2013-05-28T00:38:54Z</dcterms:created>
  <dcterms:modified xsi:type="dcterms:W3CDTF">2022-09-07T10:47:32Z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