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20" r:id="rId6"/>
    <p:sldId id="504" r:id="rId7"/>
    <p:sldId id="511" r:id="rId8"/>
    <p:sldId id="505" r:id="rId9"/>
    <p:sldId id="506" r:id="rId10"/>
    <p:sldId id="317" r:id="rId11"/>
    <p:sldId id="507" r:id="rId12"/>
    <p:sldId id="508" r:id="rId13"/>
    <p:sldId id="509" r:id="rId14"/>
    <p:sldId id="510"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1C8D9C-1B39-4316-ADEA-BB5C842DD94A}" v="2" dt="2022-12-13T16:31:23.9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B3EB456-A5E0-495D-835E-5C7C0A768250}"/>
    <pc:docChg chg="undo custSel modSld">
      <pc:chgData name="Caroline Prodger" userId="e4ef2e75-b60b-401b-8ebe-291bdcf405f4" providerId="ADAL" clId="{7B3EB456-A5E0-495D-835E-5C7C0A768250}" dt="2022-11-29T11:37:09.257" v="292" actId="113"/>
      <pc:docMkLst>
        <pc:docMk/>
      </pc:docMkLst>
      <pc:sldChg chg="modSp mod">
        <pc:chgData name="Caroline Prodger" userId="e4ef2e75-b60b-401b-8ebe-291bdcf405f4" providerId="ADAL" clId="{7B3EB456-A5E0-495D-835E-5C7C0A768250}" dt="2022-11-28T15:55:35.987" v="12"/>
        <pc:sldMkLst>
          <pc:docMk/>
          <pc:sldMk cId="0" sldId="256"/>
        </pc:sldMkLst>
        <pc:spChg chg="mod">
          <ac:chgData name="Caroline Prodger" userId="e4ef2e75-b60b-401b-8ebe-291bdcf405f4" providerId="ADAL" clId="{7B3EB456-A5E0-495D-835E-5C7C0A768250}" dt="2022-11-28T15:55:35.987" v="12"/>
          <ac:spMkLst>
            <pc:docMk/>
            <pc:sldMk cId="0" sldId="256"/>
            <ac:spMk id="2053" creationId="{00000000-0000-0000-0000-000000000000}"/>
          </ac:spMkLst>
        </pc:spChg>
        <pc:spChg chg="mod">
          <ac:chgData name="Caroline Prodger" userId="e4ef2e75-b60b-401b-8ebe-291bdcf405f4" providerId="ADAL" clId="{7B3EB456-A5E0-495D-835E-5C7C0A768250}" dt="2022-11-28T15:55:25.781" v="6" actId="20577"/>
          <ac:spMkLst>
            <pc:docMk/>
            <pc:sldMk cId="0" sldId="256"/>
            <ac:spMk id="2054" creationId="{00000000-0000-0000-0000-000000000000}"/>
          </ac:spMkLst>
        </pc:spChg>
      </pc:sldChg>
      <pc:sldChg chg="addSp delSp modSp mod delAnim">
        <pc:chgData name="Caroline Prodger" userId="e4ef2e75-b60b-401b-8ebe-291bdcf405f4" providerId="ADAL" clId="{7B3EB456-A5E0-495D-835E-5C7C0A768250}" dt="2022-11-29T10:56:08.484" v="218" actId="20577"/>
        <pc:sldMkLst>
          <pc:docMk/>
          <pc:sldMk cId="0" sldId="317"/>
        </pc:sldMkLst>
        <pc:spChg chg="add mod">
          <ac:chgData name="Caroline Prodger" userId="e4ef2e75-b60b-401b-8ebe-291bdcf405f4" providerId="ADAL" clId="{7B3EB456-A5E0-495D-835E-5C7C0A768250}" dt="2022-11-29T10:55:42.565" v="195" actId="20577"/>
          <ac:spMkLst>
            <pc:docMk/>
            <pc:sldMk cId="0" sldId="317"/>
            <ac:spMk id="4" creationId="{2BD7F7E2-68A7-F409-A629-0B88E7D0176B}"/>
          </ac:spMkLst>
        </pc:spChg>
        <pc:spChg chg="add mod">
          <ac:chgData name="Caroline Prodger" userId="e4ef2e75-b60b-401b-8ebe-291bdcf405f4" providerId="ADAL" clId="{7B3EB456-A5E0-495D-835E-5C7C0A768250}" dt="2022-11-29T10:56:08.484" v="218" actId="20577"/>
          <ac:spMkLst>
            <pc:docMk/>
            <pc:sldMk cId="0" sldId="317"/>
            <ac:spMk id="5" creationId="{39A4BA72-DC58-DF84-2CDC-D3C642E53B58}"/>
          </ac:spMkLst>
        </pc:spChg>
        <pc:spChg chg="mod">
          <ac:chgData name="Caroline Prodger" userId="e4ef2e75-b60b-401b-8ebe-291bdcf405f4" providerId="ADAL" clId="{7B3EB456-A5E0-495D-835E-5C7C0A768250}" dt="2022-11-29T10:53:00.405" v="54" actId="14100"/>
          <ac:spMkLst>
            <pc:docMk/>
            <pc:sldMk cId="0" sldId="317"/>
            <ac:spMk id="268292" creationId="{53C85286-46A6-4E6D-A018-CA9F3E1C46A2}"/>
          </ac:spMkLst>
        </pc:spChg>
        <pc:spChg chg="mod">
          <ac:chgData name="Caroline Prodger" userId="e4ef2e75-b60b-401b-8ebe-291bdcf405f4" providerId="ADAL" clId="{7B3EB456-A5E0-495D-835E-5C7C0A768250}" dt="2022-11-29T10:53:10.437" v="56" actId="1076"/>
          <ac:spMkLst>
            <pc:docMk/>
            <pc:sldMk cId="0" sldId="317"/>
            <ac:spMk id="268295" creationId="{5D1A3E06-CBBE-48A0-9084-7C99067EA102}"/>
          </ac:spMkLst>
        </pc:spChg>
        <pc:picChg chg="add mod">
          <ac:chgData name="Caroline Prodger" userId="e4ef2e75-b60b-401b-8ebe-291bdcf405f4" providerId="ADAL" clId="{7B3EB456-A5E0-495D-835E-5C7C0A768250}" dt="2022-11-29T10:55:26.694" v="169" actId="1076"/>
          <ac:picMkLst>
            <pc:docMk/>
            <pc:sldMk cId="0" sldId="317"/>
            <ac:picMk id="3" creationId="{5C3F2053-C6C1-8A70-4E12-C4411AEAADCC}"/>
          </ac:picMkLst>
        </pc:picChg>
        <pc:picChg chg="del">
          <ac:chgData name="Caroline Prodger" userId="e4ef2e75-b60b-401b-8ebe-291bdcf405f4" providerId="ADAL" clId="{7B3EB456-A5E0-495D-835E-5C7C0A768250}" dt="2022-11-29T10:52:29.442" v="47" actId="478"/>
          <ac:picMkLst>
            <pc:docMk/>
            <pc:sldMk cId="0" sldId="317"/>
            <ac:picMk id="268302" creationId="{79065297-211F-4512-89AA-6666ED426866}"/>
          </ac:picMkLst>
        </pc:picChg>
      </pc:sldChg>
      <pc:sldChg chg="modSp mod">
        <pc:chgData name="Caroline Prodger" userId="e4ef2e75-b60b-401b-8ebe-291bdcf405f4" providerId="ADAL" clId="{7B3EB456-A5E0-495D-835E-5C7C0A768250}" dt="2022-11-29T09:39:02.995" v="16" actId="20577"/>
        <pc:sldMkLst>
          <pc:docMk/>
          <pc:sldMk cId="1959425565" sldId="320"/>
        </pc:sldMkLst>
        <pc:spChg chg="mod">
          <ac:chgData name="Caroline Prodger" userId="e4ef2e75-b60b-401b-8ebe-291bdcf405f4" providerId="ADAL" clId="{7B3EB456-A5E0-495D-835E-5C7C0A768250}" dt="2022-11-29T09:39:02.995" v="16" actId="20577"/>
          <ac:spMkLst>
            <pc:docMk/>
            <pc:sldMk cId="1959425565" sldId="320"/>
            <ac:spMk id="3" creationId="{4C7162F5-0F55-409E-9291-A80869CE6229}"/>
          </ac:spMkLst>
        </pc:spChg>
      </pc:sldChg>
      <pc:sldChg chg="modSp mod">
        <pc:chgData name="Caroline Prodger" userId="e4ef2e75-b60b-401b-8ebe-291bdcf405f4" providerId="ADAL" clId="{7B3EB456-A5E0-495D-835E-5C7C0A768250}" dt="2022-11-29T09:39:48.450" v="21" actId="207"/>
        <pc:sldMkLst>
          <pc:docMk/>
          <pc:sldMk cId="4165512447" sldId="504"/>
        </pc:sldMkLst>
        <pc:spChg chg="mod">
          <ac:chgData name="Caroline Prodger" userId="e4ef2e75-b60b-401b-8ebe-291bdcf405f4" providerId="ADAL" clId="{7B3EB456-A5E0-495D-835E-5C7C0A768250}" dt="2022-11-29T09:39:48.450" v="21" actId="207"/>
          <ac:spMkLst>
            <pc:docMk/>
            <pc:sldMk cId="4165512447" sldId="504"/>
            <ac:spMk id="4" creationId="{F5C9AAFD-E1B1-4012-8884-7E7C32116910}"/>
          </ac:spMkLst>
        </pc:spChg>
      </pc:sldChg>
      <pc:sldChg chg="modSp mod addCm">
        <pc:chgData name="Caroline Prodger" userId="e4ef2e75-b60b-401b-8ebe-291bdcf405f4" providerId="ADAL" clId="{7B3EB456-A5E0-495D-835E-5C7C0A768250}" dt="2022-11-29T10:50:23.213" v="43"/>
        <pc:sldMkLst>
          <pc:docMk/>
          <pc:sldMk cId="1867234138" sldId="505"/>
        </pc:sldMkLst>
        <pc:spChg chg="mod">
          <ac:chgData name="Caroline Prodger" userId="e4ef2e75-b60b-401b-8ebe-291bdcf405f4" providerId="ADAL" clId="{7B3EB456-A5E0-495D-835E-5C7C0A768250}" dt="2022-11-29T10:49:04.598" v="42" actId="20577"/>
          <ac:spMkLst>
            <pc:docMk/>
            <pc:sldMk cId="1867234138" sldId="505"/>
            <ac:spMk id="3" creationId="{8EF3E52F-6D14-4D5D-A0C6-5A2C4A850150}"/>
          </ac:spMkLst>
        </pc:spChg>
      </pc:sldChg>
      <pc:sldChg chg="modSp mod">
        <pc:chgData name="Caroline Prodger" userId="e4ef2e75-b60b-401b-8ebe-291bdcf405f4" providerId="ADAL" clId="{7B3EB456-A5E0-495D-835E-5C7C0A768250}" dt="2022-11-29T10:48:55.566" v="38" actId="20577"/>
        <pc:sldMkLst>
          <pc:docMk/>
          <pc:sldMk cId="2610879359" sldId="506"/>
        </pc:sldMkLst>
        <pc:spChg chg="mod">
          <ac:chgData name="Caroline Prodger" userId="e4ef2e75-b60b-401b-8ebe-291bdcf405f4" providerId="ADAL" clId="{7B3EB456-A5E0-495D-835E-5C7C0A768250}" dt="2022-11-29T10:48:55.566" v="38" actId="20577"/>
          <ac:spMkLst>
            <pc:docMk/>
            <pc:sldMk cId="2610879359" sldId="506"/>
            <ac:spMk id="5" creationId="{62615732-F430-4CF8-89EE-872288A201C2}"/>
          </ac:spMkLst>
        </pc:spChg>
        <pc:graphicFrameChg chg="mod">
          <ac:chgData name="Caroline Prodger" userId="e4ef2e75-b60b-401b-8ebe-291bdcf405f4" providerId="ADAL" clId="{7B3EB456-A5E0-495D-835E-5C7C0A768250}" dt="2022-11-29T10:48:40.675" v="30" actId="1076"/>
          <ac:graphicFrameMkLst>
            <pc:docMk/>
            <pc:sldMk cId="2610879359" sldId="506"/>
            <ac:graphicFrameMk id="2" creationId="{4F889E96-6E7F-45E1-823A-BFC711725656}"/>
          </ac:graphicFrameMkLst>
        </pc:graphicFrameChg>
      </pc:sldChg>
      <pc:sldChg chg="modSp mod">
        <pc:chgData name="Caroline Prodger" userId="e4ef2e75-b60b-401b-8ebe-291bdcf405f4" providerId="ADAL" clId="{7B3EB456-A5E0-495D-835E-5C7C0A768250}" dt="2022-11-29T10:57:43.101" v="235" actId="1076"/>
        <pc:sldMkLst>
          <pc:docMk/>
          <pc:sldMk cId="4238655973" sldId="507"/>
        </pc:sldMkLst>
        <pc:spChg chg="mod">
          <ac:chgData name="Caroline Prodger" userId="e4ef2e75-b60b-401b-8ebe-291bdcf405f4" providerId="ADAL" clId="{7B3EB456-A5E0-495D-835E-5C7C0A768250}" dt="2022-11-29T10:57:35.622" v="234" actId="20577"/>
          <ac:spMkLst>
            <pc:docMk/>
            <pc:sldMk cId="4238655973" sldId="507"/>
            <ac:spMk id="3" creationId="{2C9A206E-54CD-4F9F-9F4B-EF11EB3C84DF}"/>
          </ac:spMkLst>
        </pc:spChg>
        <pc:spChg chg="mod">
          <ac:chgData name="Caroline Prodger" userId="e4ef2e75-b60b-401b-8ebe-291bdcf405f4" providerId="ADAL" clId="{7B3EB456-A5E0-495D-835E-5C7C0A768250}" dt="2022-11-29T10:57:43.101" v="235" actId="1076"/>
          <ac:spMkLst>
            <pc:docMk/>
            <pc:sldMk cId="4238655973" sldId="507"/>
            <ac:spMk id="5" creationId="{2C8F9316-C663-4CE0-BF8B-125C428086B1}"/>
          </ac:spMkLst>
        </pc:spChg>
      </pc:sldChg>
      <pc:sldChg chg="modSp mod">
        <pc:chgData name="Caroline Prodger" userId="e4ef2e75-b60b-401b-8ebe-291bdcf405f4" providerId="ADAL" clId="{7B3EB456-A5E0-495D-835E-5C7C0A768250}" dt="2022-11-29T11:33:47.520" v="249" actId="20577"/>
        <pc:sldMkLst>
          <pc:docMk/>
          <pc:sldMk cId="418231872" sldId="508"/>
        </pc:sldMkLst>
        <pc:spChg chg="mod">
          <ac:chgData name="Caroline Prodger" userId="e4ef2e75-b60b-401b-8ebe-291bdcf405f4" providerId="ADAL" clId="{7B3EB456-A5E0-495D-835E-5C7C0A768250}" dt="2022-11-29T10:58:21.956" v="247" actId="20577"/>
          <ac:spMkLst>
            <pc:docMk/>
            <pc:sldMk cId="418231872" sldId="508"/>
            <ac:spMk id="5" creationId="{24391530-C2C6-4AC9-ADFD-9C5CE33FE1AB}"/>
          </ac:spMkLst>
        </pc:spChg>
        <pc:spChg chg="mod">
          <ac:chgData name="Caroline Prodger" userId="e4ef2e75-b60b-401b-8ebe-291bdcf405f4" providerId="ADAL" clId="{7B3EB456-A5E0-495D-835E-5C7C0A768250}" dt="2022-11-29T11:33:47.520" v="249" actId="20577"/>
          <ac:spMkLst>
            <pc:docMk/>
            <pc:sldMk cId="418231872" sldId="508"/>
            <ac:spMk id="7" creationId="{CE3B2A17-7FBB-4A7F-83E0-49AAF9FCA429}"/>
          </ac:spMkLst>
        </pc:spChg>
      </pc:sldChg>
      <pc:sldChg chg="modSp mod">
        <pc:chgData name="Caroline Prodger" userId="e4ef2e75-b60b-401b-8ebe-291bdcf405f4" providerId="ADAL" clId="{7B3EB456-A5E0-495D-835E-5C7C0A768250}" dt="2022-11-29T11:37:09.257" v="292" actId="113"/>
        <pc:sldMkLst>
          <pc:docMk/>
          <pc:sldMk cId="4125593566" sldId="509"/>
        </pc:sldMkLst>
        <pc:spChg chg="mod">
          <ac:chgData name="Caroline Prodger" userId="e4ef2e75-b60b-401b-8ebe-291bdcf405f4" providerId="ADAL" clId="{7B3EB456-A5E0-495D-835E-5C7C0A768250}" dt="2022-11-29T11:37:09.257" v="292" actId="113"/>
          <ac:spMkLst>
            <pc:docMk/>
            <pc:sldMk cId="4125593566" sldId="509"/>
            <ac:spMk id="3" creationId="{9CD2539C-0D4B-4A26-88E6-FD501D6C276B}"/>
          </ac:spMkLst>
        </pc:spChg>
      </pc:sldChg>
      <pc:sldChg chg="addSp modSp mod">
        <pc:chgData name="Caroline Prodger" userId="e4ef2e75-b60b-401b-8ebe-291bdcf405f4" providerId="ADAL" clId="{7B3EB456-A5E0-495D-835E-5C7C0A768250}" dt="2022-11-29T11:36:51.257" v="291" actId="1076"/>
        <pc:sldMkLst>
          <pc:docMk/>
          <pc:sldMk cId="1683842309" sldId="510"/>
        </pc:sldMkLst>
        <pc:spChg chg="add mod">
          <ac:chgData name="Caroline Prodger" userId="e4ef2e75-b60b-401b-8ebe-291bdcf405f4" providerId="ADAL" clId="{7B3EB456-A5E0-495D-835E-5C7C0A768250}" dt="2022-11-29T11:36:51.257" v="291" actId="1076"/>
          <ac:spMkLst>
            <pc:docMk/>
            <pc:sldMk cId="1683842309" sldId="510"/>
            <ac:spMk id="2" creationId="{B64CE8F7-B941-054D-056F-20854744B343}"/>
          </ac:spMkLst>
        </pc:spChg>
        <pc:spChg chg="mod">
          <ac:chgData name="Caroline Prodger" userId="e4ef2e75-b60b-401b-8ebe-291bdcf405f4" providerId="ADAL" clId="{7B3EB456-A5E0-495D-835E-5C7C0A768250}" dt="2022-11-29T11:36:43.679" v="290" actId="207"/>
          <ac:spMkLst>
            <pc:docMk/>
            <pc:sldMk cId="1683842309" sldId="510"/>
            <ac:spMk id="3" creationId="{60B4A08D-01BA-49CF-B59F-F0E2E5B5A96F}"/>
          </ac:spMkLst>
        </pc:spChg>
      </pc:sldChg>
    </pc:docChg>
  </pc:docChgLst>
  <pc:docChgLst>
    <pc:chgData name="Paul Anderson" userId="eb06f4ae563f6f66" providerId="LiveId" clId="{3C1028CA-C638-440D-93CF-10BD540B6499}"/>
    <pc:docChg chg="modSld">
      <pc:chgData name="Paul Anderson" userId="eb06f4ae563f6f66" providerId="LiveId" clId="{3C1028CA-C638-440D-93CF-10BD540B6499}" dt="2022-11-27T23:51:45.506" v="14" actId="108"/>
      <pc:docMkLst>
        <pc:docMk/>
      </pc:docMkLst>
      <pc:sldChg chg="modSp mod">
        <pc:chgData name="Paul Anderson" userId="eb06f4ae563f6f66" providerId="LiveId" clId="{3C1028CA-C638-440D-93CF-10BD540B6499}" dt="2022-11-27T23:50:53.499" v="12" actId="20577"/>
        <pc:sldMkLst>
          <pc:docMk/>
          <pc:sldMk cId="0" sldId="256"/>
        </pc:sldMkLst>
        <pc:spChg chg="mod">
          <ac:chgData name="Paul Anderson" userId="eb06f4ae563f6f66" providerId="LiveId" clId="{3C1028CA-C638-440D-93CF-10BD540B6499}" dt="2022-11-27T23:50:53.499" v="12" actId="20577"/>
          <ac:spMkLst>
            <pc:docMk/>
            <pc:sldMk cId="0" sldId="256"/>
            <ac:spMk id="2053" creationId="{00000000-0000-0000-0000-000000000000}"/>
          </ac:spMkLst>
        </pc:spChg>
      </pc:sldChg>
      <pc:sldChg chg="modSp mod">
        <pc:chgData name="Paul Anderson" userId="eb06f4ae563f6f66" providerId="LiveId" clId="{3C1028CA-C638-440D-93CF-10BD540B6499}" dt="2022-11-27T23:51:45.506" v="14" actId="108"/>
        <pc:sldMkLst>
          <pc:docMk/>
          <pc:sldMk cId="1683842309" sldId="510"/>
        </pc:sldMkLst>
        <pc:spChg chg="mod">
          <ac:chgData name="Paul Anderson" userId="eb06f4ae563f6f66" providerId="LiveId" clId="{3C1028CA-C638-440D-93CF-10BD540B6499}" dt="2022-11-27T23:51:45.506" v="14" actId="108"/>
          <ac:spMkLst>
            <pc:docMk/>
            <pc:sldMk cId="1683842309" sldId="510"/>
            <ac:spMk id="3" creationId="{60B4A08D-01BA-49CF-B59F-F0E2E5B5A96F}"/>
          </ac:spMkLst>
        </pc:spChg>
      </pc:sldChg>
    </pc:docChg>
  </pc:docChgLst>
  <pc:docChgLst>
    <pc:chgData name="Caroline Prodger" userId="e4ef2e75-b60b-401b-8ebe-291bdcf405f4" providerId="ADAL" clId="{9E1C8D9C-1B39-4316-ADEA-BB5C842DD94A}"/>
    <pc:docChg chg="addSld modSld modMainMaster">
      <pc:chgData name="Caroline Prodger" userId="e4ef2e75-b60b-401b-8ebe-291bdcf405f4" providerId="ADAL" clId="{9E1C8D9C-1B39-4316-ADEA-BB5C842DD94A}" dt="2022-12-13T16:33:20.368" v="35" actId="20577"/>
      <pc:docMkLst>
        <pc:docMk/>
      </pc:docMkLst>
      <pc:sldChg chg="addSp modSp mod delCm">
        <pc:chgData name="Caroline Prodger" userId="e4ef2e75-b60b-401b-8ebe-291bdcf405f4" providerId="ADAL" clId="{9E1C8D9C-1B39-4316-ADEA-BB5C842DD94A}" dt="2022-12-13T16:29:54.723" v="8" actId="14100"/>
        <pc:sldMkLst>
          <pc:docMk/>
          <pc:sldMk cId="4165512447" sldId="504"/>
        </pc:sldMkLst>
        <pc:spChg chg="mod">
          <ac:chgData name="Caroline Prodger" userId="e4ef2e75-b60b-401b-8ebe-291bdcf405f4" providerId="ADAL" clId="{9E1C8D9C-1B39-4316-ADEA-BB5C842DD94A}" dt="2022-12-13T16:29:16.132" v="3" actId="14100"/>
          <ac:spMkLst>
            <pc:docMk/>
            <pc:sldMk cId="4165512447" sldId="504"/>
            <ac:spMk id="3" creationId="{E333C12B-8264-4B4E-8FB2-6C503EE86821}"/>
          </ac:spMkLst>
        </pc:spChg>
        <pc:spChg chg="add mod">
          <ac:chgData name="Caroline Prodger" userId="e4ef2e75-b60b-401b-8ebe-291bdcf405f4" providerId="ADAL" clId="{9E1C8D9C-1B39-4316-ADEA-BB5C842DD94A}" dt="2022-12-13T16:29:54.723" v="8" actId="14100"/>
          <ac:spMkLst>
            <pc:docMk/>
            <pc:sldMk cId="4165512447" sldId="504"/>
            <ac:spMk id="5" creationId="{32E28DC7-03C1-8421-E96E-19EE2DFF0DC4}"/>
          </ac:spMkLst>
        </pc:spChg>
      </pc:sldChg>
      <pc:sldChg chg="delCm">
        <pc:chgData name="Caroline Prodger" userId="e4ef2e75-b60b-401b-8ebe-291bdcf405f4" providerId="ADAL" clId="{9E1C8D9C-1B39-4316-ADEA-BB5C842DD94A}" dt="2022-12-13T16:32:23.379" v="33"/>
        <pc:sldMkLst>
          <pc:docMk/>
          <pc:sldMk cId="1867234138" sldId="505"/>
        </pc:sldMkLst>
      </pc:sldChg>
      <pc:sldChg chg="addSp modSp new mod">
        <pc:chgData name="Caroline Prodger" userId="e4ef2e75-b60b-401b-8ebe-291bdcf405f4" providerId="ADAL" clId="{9E1C8D9C-1B39-4316-ADEA-BB5C842DD94A}" dt="2022-12-13T16:31:39.862" v="32" actId="1076"/>
        <pc:sldMkLst>
          <pc:docMk/>
          <pc:sldMk cId="267209780" sldId="511"/>
        </pc:sldMkLst>
        <pc:spChg chg="add mod">
          <ac:chgData name="Caroline Prodger" userId="e4ef2e75-b60b-401b-8ebe-291bdcf405f4" providerId="ADAL" clId="{9E1C8D9C-1B39-4316-ADEA-BB5C842DD94A}" dt="2022-12-13T16:30:42.216" v="25" actId="20577"/>
          <ac:spMkLst>
            <pc:docMk/>
            <pc:sldMk cId="267209780" sldId="511"/>
            <ac:spMk id="3" creationId="{C66F2725-295F-5B1B-4916-A5621E8A15DF}"/>
          </ac:spMkLst>
        </pc:spChg>
        <pc:spChg chg="add mod">
          <ac:chgData name="Caroline Prodger" userId="e4ef2e75-b60b-401b-8ebe-291bdcf405f4" providerId="ADAL" clId="{9E1C8D9C-1B39-4316-ADEA-BB5C842DD94A}" dt="2022-12-13T16:30:31.038" v="19" actId="20577"/>
          <ac:spMkLst>
            <pc:docMk/>
            <pc:sldMk cId="267209780" sldId="511"/>
            <ac:spMk id="4" creationId="{2F712884-4B8D-80FD-6E0E-4EADC428F85B}"/>
          </ac:spMkLst>
        </pc:spChg>
        <pc:picChg chg="add mod modCrop">
          <ac:chgData name="Caroline Prodger" userId="e4ef2e75-b60b-401b-8ebe-291bdcf405f4" providerId="ADAL" clId="{9E1C8D9C-1B39-4316-ADEA-BB5C842DD94A}" dt="2022-12-13T16:31:39.862" v="32" actId="1076"/>
          <ac:picMkLst>
            <pc:docMk/>
            <pc:sldMk cId="267209780" sldId="511"/>
            <ac:picMk id="6" creationId="{4686001E-6F83-DE43-EFBA-3A1B8BB322CB}"/>
          </ac:picMkLst>
        </pc:picChg>
      </pc:sldChg>
      <pc:sldMasterChg chg="modSp mod">
        <pc:chgData name="Caroline Prodger" userId="e4ef2e75-b60b-401b-8ebe-291bdcf405f4" providerId="ADAL" clId="{9E1C8D9C-1B39-4316-ADEA-BB5C842DD94A}" dt="2022-12-13T16:33:20.368" v="35" actId="20577"/>
        <pc:sldMasterMkLst>
          <pc:docMk/>
          <pc:sldMasterMk cId="0" sldId="2147483651"/>
        </pc:sldMasterMkLst>
        <pc:spChg chg="mod">
          <ac:chgData name="Caroline Prodger" userId="e4ef2e75-b60b-401b-8ebe-291bdcf405f4" providerId="ADAL" clId="{9E1C8D9C-1B39-4316-ADEA-BB5C842DD94A}" dt="2022-12-13T16:33:20.368" v="35"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12/19/2022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4D7ADCE4-23B0-47A2-BACC-9BBCB517CFE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a:defRPr>
                <a:solidFill>
                  <a:schemeClr val="tx1"/>
                </a:solidFill>
                <a:latin typeface="Arial" panose="020B0604020202020204" pitchFamily="34" charset="0"/>
              </a:defRPr>
            </a:lvl1pPr>
            <a:lvl2pPr marL="742950" indent="-285750" defTabSz="919163">
              <a:defRPr>
                <a:solidFill>
                  <a:schemeClr val="tx1"/>
                </a:solidFill>
                <a:latin typeface="Arial" panose="020B0604020202020204" pitchFamily="34" charset="0"/>
              </a:defRPr>
            </a:lvl2pPr>
            <a:lvl3pPr marL="1143000" indent="-228600" defTabSz="919163">
              <a:defRPr>
                <a:solidFill>
                  <a:schemeClr val="tx1"/>
                </a:solidFill>
                <a:latin typeface="Arial" panose="020B0604020202020204" pitchFamily="34" charset="0"/>
              </a:defRPr>
            </a:lvl3pPr>
            <a:lvl4pPr marL="1600200" indent="-228600" defTabSz="919163">
              <a:defRPr>
                <a:solidFill>
                  <a:schemeClr val="tx1"/>
                </a:solidFill>
                <a:latin typeface="Arial" panose="020B0604020202020204" pitchFamily="34" charset="0"/>
              </a:defRPr>
            </a:lvl4pPr>
            <a:lvl5pPr marL="2057400" indent="-228600" defTabSz="919163">
              <a:defRPr>
                <a:solidFill>
                  <a:schemeClr val="tx1"/>
                </a:solidFill>
                <a:latin typeface="Arial" panose="020B0604020202020204" pitchFamily="34" charset="0"/>
              </a:defRPr>
            </a:lvl5pPr>
            <a:lvl6pPr marL="2514600" indent="-228600" algn="ctr" defTabSz="919163"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defTabSz="919163"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defTabSz="919163"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defTabSz="919163"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fld id="{96880664-C48C-4F4D-8588-2FED58CEEA02}" type="slidenum">
              <a:rPr lang="en-US" altLang="en-US"/>
              <a:pPr/>
              <a:t>7</a:t>
            </a:fld>
            <a:endParaRPr lang="en-US" altLang="en-US" dirty="0"/>
          </a:p>
        </p:txBody>
      </p:sp>
      <p:sp>
        <p:nvSpPr>
          <p:cNvPr id="38915" name="Rectangle 2">
            <a:extLst>
              <a:ext uri="{FF2B5EF4-FFF2-40B4-BE49-F238E27FC236}">
                <a16:creationId xmlns:a16="http://schemas.microsoft.com/office/drawing/2014/main" id="{E55889A4-5CCA-43DE-BECB-3C3F702B5FC7}"/>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C2263335-EC84-41EB-8304-4212B18990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8339848"/>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9278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5.7 Fluid dynamics in engineering </a:t>
            </a:r>
          </a:p>
          <a:p>
            <a:endParaRPr lang="en-GB" sz="2400" b="1" dirty="0"/>
          </a:p>
          <a:p>
            <a:r>
              <a:rPr lang="en-GB" sz="2400" b="1" dirty="0"/>
              <a:t>  </a:t>
            </a:r>
          </a:p>
        </p:txBody>
      </p:sp>
      <p:sp>
        <p:nvSpPr>
          <p:cNvPr id="2053" name="Rectangle 15"/>
          <p:cNvSpPr>
            <a:spLocks noGrp="1" noChangeArrowheads="1"/>
          </p:cNvSpPr>
          <p:nvPr>
            <p:ph type="title"/>
          </p:nvPr>
        </p:nvSpPr>
        <p:spPr>
          <a:xfrm>
            <a:off x="457200" y="3644226"/>
            <a:ext cx="8153400" cy="1364655"/>
          </a:xfrm>
        </p:spPr>
        <p:txBody>
          <a:bodyPr anchor="t"/>
          <a:lstStyle/>
          <a:p>
            <a:pPr eaLnBrk="1" hangingPunct="1"/>
            <a:r>
              <a:rPr lang="en-GB" dirty="0">
                <a:ea typeface="ＭＳ Ｐゴシック" pitchFamily="-105" charset="-128"/>
                <a:cs typeface="ＭＳ Ｐゴシック" pitchFamily="-105" charset="-128"/>
              </a:rPr>
              <a:t>PowerPoint 10: Hydrostatic pressure</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CD2539C-0D4B-4A26-88E6-FD501D6C276B}"/>
                  </a:ext>
                </a:extLst>
              </p:cNvPr>
              <p:cNvSpPr txBox="1"/>
              <p:nvPr/>
            </p:nvSpPr>
            <p:spPr>
              <a:xfrm>
                <a:off x="386724" y="933902"/>
                <a:ext cx="7997483" cy="5602368"/>
              </a:xfrm>
              <a:prstGeom prst="rect">
                <a:avLst/>
              </a:prstGeom>
              <a:noFill/>
            </p:spPr>
            <p:txBody>
              <a:bodyPr wrap="square">
                <a:spAutoFit/>
              </a:bodyPr>
              <a:lstStyle/>
              <a:p>
                <a:r>
                  <a:rPr lang="en-GB" sz="2400" b="1" dirty="0">
                    <a:solidFill>
                      <a:srgbClr val="0077E3"/>
                    </a:solidFill>
                  </a:rPr>
                  <a:t>Example – the thrust force acting on the side of a container</a:t>
                </a:r>
              </a:p>
              <a:p>
                <a:endParaRPr lang="en-GB" dirty="0"/>
              </a:p>
              <a:p>
                <a:r>
                  <a:rPr lang="en-GB" dirty="0"/>
                  <a:t>The trust force acting on the submerged vertical side of a container can be calculated using</a:t>
                </a:r>
              </a:p>
              <a:p>
                <a:endParaRPr lang="en-GB" dirty="0"/>
              </a:p>
              <a:p>
                <a:r>
                  <a:rPr lang="en-GB" b="1" i="1" dirty="0">
                    <a:latin typeface="Times New Roman" panose="02020603050405020304" pitchFamily="18" charset="0"/>
                    <a:cs typeface="Times New Roman" panose="02020603050405020304" pitchFamily="18" charset="0"/>
                  </a:rPr>
                  <a:t>	</a:t>
                </a:r>
                <a:r>
                  <a:rPr lang="en-GB" i="1" dirty="0">
                    <a:latin typeface="Times New Roman" panose="02020603050405020304" pitchFamily="18" charset="0"/>
                    <a:cs typeface="Times New Roman" panose="02020603050405020304" pitchFamily="18" charset="0"/>
                  </a:rPr>
                  <a:t>F</a:t>
                </a:r>
                <a:r>
                  <a:rPr lang="en-GB" dirty="0"/>
                  <a:t> </a:t>
                </a:r>
                <a:r>
                  <a:rPr lang="en-GB" dirty="0">
                    <a:latin typeface="Times New Roman" panose="02020603050405020304" pitchFamily="18" charset="0"/>
                    <a:cs typeface="Times New Roman" panose="02020603050405020304" pitchFamily="18" charset="0"/>
                  </a:rPr>
                  <a:t>=</a:t>
                </a:r>
                <a:r>
                  <a:rPr lang="en-GB" dirty="0"/>
                  <a:t> </a:t>
                </a:r>
                <a:r>
                  <a:rPr lang="en-GB" i="1" dirty="0">
                    <a:latin typeface="Times New Roman" panose="02020603050405020304" pitchFamily="18" charset="0"/>
                    <a:cs typeface="Times New Roman" panose="02020603050405020304" pitchFamily="18" charset="0"/>
                  </a:rPr>
                  <a:t>P</a:t>
                </a:r>
                <a:r>
                  <a:rPr lang="en-GB" baseline="-25000" dirty="0">
                    <a:latin typeface="Times New Roman" panose="02020603050405020304" pitchFamily="18" charset="0"/>
                    <a:cs typeface="Times New Roman" panose="02020603050405020304" pitchFamily="18" charset="0"/>
                  </a:rPr>
                  <a:t>a</a:t>
                </a:r>
                <a:r>
                  <a:rPr lang="en-GB" i="1" dirty="0">
                    <a:latin typeface="Times New Roman" panose="02020603050405020304" pitchFamily="18" charset="0"/>
                    <a:cs typeface="Times New Roman" panose="02020603050405020304" pitchFamily="18" charset="0"/>
                  </a:rPr>
                  <a:t>A</a:t>
                </a:r>
                <a:r>
                  <a:rPr lang="en-GB" dirty="0"/>
                  <a:t> </a:t>
                </a:r>
              </a:p>
              <a:p>
                <a:endParaRPr lang="en-GB" dirty="0"/>
              </a:p>
              <a:p>
                <a:r>
                  <a:rPr lang="en-GB" dirty="0"/>
                  <a:t>  	   </a:t>
                </a:r>
                <a:r>
                  <a:rPr lang="en-GB" b="1" dirty="0">
                    <a:latin typeface="Times New Roman" panose="02020603050405020304" pitchFamily="18" charset="0"/>
                    <a:cs typeface="Times New Roman" panose="02020603050405020304" pitchFamily="18" charset="0"/>
                  </a:rPr>
                  <a:t>=</a:t>
                </a:r>
                <a:r>
                  <a:rPr lang="en-GB" dirty="0"/>
                  <a:t> </a:t>
                </a:r>
                <a14:m>
                  <m:oMath xmlns:m="http://schemas.openxmlformats.org/officeDocument/2006/math">
                    <m:f>
                      <m:fPr>
                        <m:ctrlPr>
                          <a:rPr lang="en-GB" i="1" smtClean="0">
                            <a:latin typeface="Cambria Math" panose="02040503050406030204" pitchFamily="18" charset="0"/>
                          </a:rPr>
                        </m:ctrlPr>
                      </m:fPr>
                      <m:num>
                        <m:d>
                          <m:dPr>
                            <m:ctrlPr>
                              <a:rPr lang="en-GB" i="1" smtClean="0">
                                <a:latin typeface="Cambria Math" panose="02040503050406030204" pitchFamily="18" charset="0"/>
                              </a:rPr>
                            </m:ctrlPr>
                          </m:dPr>
                          <m:e>
                            <m:sSub>
                              <m:sSubPr>
                                <m:ctrlPr>
                                  <a:rPr lang="en-GB" i="1">
                                    <a:latin typeface="Cambria Math" panose="02040503050406030204" pitchFamily="18" charset="0"/>
                                  </a:rPr>
                                </m:ctrlPr>
                              </m:sSubPr>
                              <m:e>
                                <m:r>
                                  <a:rPr lang="en-GB" i="1">
                                    <a:latin typeface="Cambria Math" panose="02040503050406030204" pitchFamily="18" charset="0"/>
                                  </a:rPr>
                                  <m:t>𝑃</m:t>
                                </m:r>
                              </m:e>
                              <m:sub>
                                <m:r>
                                  <m:rPr>
                                    <m:sty m:val="p"/>
                                  </m:rPr>
                                  <a:rPr lang="en-GB" i="0">
                                    <a:latin typeface="Cambria Math" panose="02040503050406030204" pitchFamily="18" charset="0"/>
                                  </a:rPr>
                                  <m:t>t</m:t>
                                </m:r>
                              </m:sub>
                            </m:sSub>
                            <m:r>
                              <a:rPr lang="en-GB" i="1">
                                <a:latin typeface="Cambria Math" panose="02040503050406030204" pitchFamily="18" charset="0"/>
                              </a:rPr>
                              <m:t>−</m:t>
                            </m:r>
                            <m:sSub>
                              <m:sSubPr>
                                <m:ctrlPr>
                                  <a:rPr lang="en-GB" i="1" smtClean="0">
                                    <a:latin typeface="Cambria Math" panose="02040503050406030204" pitchFamily="18" charset="0"/>
                                  </a:rPr>
                                </m:ctrlPr>
                              </m:sSubPr>
                              <m:e>
                                <m:r>
                                  <a:rPr lang="en-GB" b="0" i="1" smtClean="0">
                                    <a:latin typeface="Cambria Math" panose="02040503050406030204" pitchFamily="18" charset="0"/>
                                  </a:rPr>
                                  <m:t>𝑃</m:t>
                                </m:r>
                              </m:e>
                              <m:sub>
                                <m:r>
                                  <m:rPr>
                                    <m:sty m:val="p"/>
                                  </m:rPr>
                                  <a:rPr lang="en-GB" b="0" i="0" smtClean="0">
                                    <a:latin typeface="Cambria Math" panose="02040503050406030204" pitchFamily="18" charset="0"/>
                                  </a:rPr>
                                  <m:t>b</m:t>
                                </m:r>
                              </m:sub>
                            </m:sSub>
                          </m:e>
                        </m:d>
                      </m:num>
                      <m:den>
                        <m:r>
                          <a:rPr lang="en-GB" b="0" i="1" smtClean="0">
                            <a:latin typeface="Cambria Math" panose="02040503050406030204" pitchFamily="18" charset="0"/>
                          </a:rPr>
                          <m:t>2</m:t>
                        </m:r>
                      </m:den>
                    </m:f>
                  </m:oMath>
                </a14:m>
                <a:r>
                  <a:rPr lang="en-GB" i="1" dirty="0">
                    <a:latin typeface="Times New Roman" panose="02020603050405020304" pitchFamily="18" charset="0"/>
                    <a:cs typeface="Times New Roman" panose="02020603050405020304" pitchFamily="18" charset="0"/>
                  </a:rPr>
                  <a:t>A</a:t>
                </a:r>
                <a:r>
                  <a:rPr lang="en-GB" dirty="0"/>
                  <a:t> </a:t>
                </a:r>
                <a:r>
                  <a:rPr lang="en-GB" b="1" dirty="0">
                    <a:latin typeface="Times New Roman" panose="02020603050405020304" pitchFamily="18" charset="0"/>
                    <a:cs typeface="Times New Roman" panose="02020603050405020304" pitchFamily="18" charset="0"/>
                  </a:rPr>
                  <a:t>=</a:t>
                </a:r>
                <a:r>
                  <a:rPr lang="en-GB" dirty="0"/>
                  <a:t> </a:t>
                </a:r>
                <a14:m>
                  <m:oMath xmlns:m="http://schemas.openxmlformats.org/officeDocument/2006/math">
                    <m:f>
                      <m:fPr>
                        <m:ctrlPr>
                          <a:rPr lang="en-GB" i="1">
                            <a:latin typeface="Cambria Math" panose="02040503050406030204" pitchFamily="18" charset="0"/>
                          </a:rPr>
                        </m:ctrlPr>
                      </m:fPr>
                      <m:num>
                        <m:r>
                          <a:rPr lang="en-GB" i="1" smtClean="0">
                            <a:latin typeface="Cambria Math" panose="02040503050406030204" pitchFamily="18" charset="0"/>
                            <a:ea typeface="Cambria Math" panose="02040503050406030204" pitchFamily="18" charset="0"/>
                          </a:rPr>
                          <m:t>𝜌</m:t>
                        </m:r>
                        <m:r>
                          <a:rPr lang="en-GB" b="0" i="1" smtClean="0">
                            <a:latin typeface="Cambria Math" panose="02040503050406030204" pitchFamily="18" charset="0"/>
                            <a:ea typeface="Cambria Math" panose="02040503050406030204" pitchFamily="18" charset="0"/>
                          </a:rPr>
                          <m:t>𝑔</m:t>
                        </m:r>
                        <m:d>
                          <m:dPr>
                            <m:ctrlPr>
                              <a:rPr lang="en-GB" i="1">
                                <a:latin typeface="Cambria Math" panose="02040503050406030204" pitchFamily="18" charset="0"/>
                              </a:rPr>
                            </m:ctrlPr>
                          </m:dPr>
                          <m:e>
                            <m:sSub>
                              <m:sSubPr>
                                <m:ctrlPr>
                                  <a:rPr lang="en-GB" i="1">
                                    <a:latin typeface="Cambria Math" panose="02040503050406030204" pitchFamily="18" charset="0"/>
                                  </a:rPr>
                                </m:ctrlPr>
                              </m:sSubPr>
                              <m:e>
                                <m:r>
                                  <a:rPr lang="en-GB" b="0" i="1" smtClean="0">
                                    <a:latin typeface="Cambria Math" panose="02040503050406030204" pitchFamily="18" charset="0"/>
                                  </a:rPr>
                                  <m:t>h</m:t>
                                </m:r>
                              </m:e>
                              <m:sub>
                                <m:r>
                                  <m:rPr>
                                    <m:sty m:val="p"/>
                                  </m:rPr>
                                  <a:rPr lang="en-GB" i="0">
                                    <a:latin typeface="Cambria Math" panose="02040503050406030204" pitchFamily="18" charset="0"/>
                                  </a:rPr>
                                  <m:t>t</m:t>
                                </m:r>
                              </m:sub>
                            </m:sSub>
                            <m:r>
                              <a:rPr lang="en-GB" i="1">
                                <a:latin typeface="Cambria Math" panose="02040503050406030204" pitchFamily="18" charset="0"/>
                              </a:rPr>
                              <m:t>−</m:t>
                            </m:r>
                            <m:sSub>
                              <m:sSubPr>
                                <m:ctrlPr>
                                  <a:rPr lang="en-GB" i="1">
                                    <a:latin typeface="Cambria Math" panose="02040503050406030204" pitchFamily="18" charset="0"/>
                                  </a:rPr>
                                </m:ctrlPr>
                              </m:sSubPr>
                              <m:e>
                                <m:r>
                                  <a:rPr lang="en-GB" b="0" i="1" smtClean="0">
                                    <a:latin typeface="Cambria Math" panose="02040503050406030204" pitchFamily="18" charset="0"/>
                                  </a:rPr>
                                  <m:t>h</m:t>
                                </m:r>
                              </m:e>
                              <m:sub>
                                <m:r>
                                  <m:rPr>
                                    <m:sty m:val="p"/>
                                  </m:rPr>
                                  <a:rPr lang="en-GB" i="0">
                                    <a:latin typeface="Cambria Math" panose="02040503050406030204" pitchFamily="18" charset="0"/>
                                  </a:rPr>
                                  <m:t>b</m:t>
                                </m:r>
                              </m:sub>
                            </m:sSub>
                          </m:e>
                        </m:d>
                      </m:num>
                      <m:den>
                        <m:r>
                          <a:rPr lang="en-GB" i="1">
                            <a:latin typeface="Cambria Math" panose="02040503050406030204" pitchFamily="18" charset="0"/>
                          </a:rPr>
                          <m:t>2</m:t>
                        </m:r>
                      </m:den>
                    </m:f>
                  </m:oMath>
                </a14:m>
                <a:r>
                  <a:rPr lang="en-GB" i="1" dirty="0">
                    <a:latin typeface="Times New Roman" panose="02020603050405020304" pitchFamily="18" charset="0"/>
                    <a:cs typeface="Times New Roman" panose="02020603050405020304" pitchFamily="18" charset="0"/>
                  </a:rPr>
                  <a:t>A</a:t>
                </a:r>
                <a:endParaRPr lang="en-GB" dirty="0"/>
              </a:p>
              <a:p>
                <a:endParaRPr lang="en-GB" dirty="0"/>
              </a:p>
              <a:p>
                <a:r>
                  <a:rPr lang="en-GB" dirty="0"/>
                  <a:t>where</a:t>
                </a:r>
              </a:p>
              <a:p>
                <a:r>
                  <a:rPr lang="en-GB" i="1" dirty="0">
                    <a:latin typeface="Times New Roman" panose="02020603050405020304" pitchFamily="18" charset="0"/>
                    <a:cs typeface="Times New Roman" panose="02020603050405020304" pitchFamily="18" charset="0"/>
                  </a:rPr>
                  <a:t>P</a:t>
                </a:r>
                <a:r>
                  <a:rPr lang="en-GB" baseline="-25000" dirty="0"/>
                  <a:t>t</a:t>
                </a:r>
                <a:r>
                  <a:rPr lang="en-GB" dirty="0"/>
                  <a:t> = pressure at the top of the submerged surface (Pa)</a:t>
                </a:r>
              </a:p>
              <a:p>
                <a:r>
                  <a:rPr lang="en-GB" i="1" dirty="0">
                    <a:latin typeface="Times New Roman" panose="02020603050405020304" pitchFamily="18" charset="0"/>
                    <a:cs typeface="Times New Roman" panose="02020603050405020304" pitchFamily="18" charset="0"/>
                  </a:rPr>
                  <a:t>P</a:t>
                </a:r>
                <a:r>
                  <a:rPr lang="en-GB" baseline="-25000" dirty="0"/>
                  <a:t>b</a:t>
                </a:r>
                <a:r>
                  <a:rPr lang="en-GB" dirty="0"/>
                  <a:t> = pressure at the bottom of the submerged surface (Pa)</a:t>
                </a:r>
              </a:p>
              <a:p>
                <a:r>
                  <a:rPr lang="en-GB" i="1" dirty="0">
                    <a:latin typeface="Times New Roman" panose="02020603050405020304" pitchFamily="18" charset="0"/>
                    <a:cs typeface="Times New Roman" panose="02020603050405020304" pitchFamily="18" charset="0"/>
                  </a:rPr>
                  <a:t>h</a:t>
                </a:r>
                <a:r>
                  <a:rPr lang="en-GB" baseline="-25000" dirty="0"/>
                  <a:t>t</a:t>
                </a:r>
                <a:r>
                  <a:rPr lang="en-GB" dirty="0"/>
                  <a:t> = depth at the top of the submerged surface (m)</a:t>
                </a:r>
              </a:p>
              <a:p>
                <a:r>
                  <a:rPr lang="en-GB" i="1" dirty="0">
                    <a:latin typeface="Times New Roman" panose="02020603050405020304" pitchFamily="18" charset="0"/>
                    <a:cs typeface="Times New Roman" panose="02020603050405020304" pitchFamily="18" charset="0"/>
                  </a:rPr>
                  <a:t>h</a:t>
                </a:r>
                <a:r>
                  <a:rPr lang="en-GB" baseline="-25000" dirty="0"/>
                  <a:t>b</a:t>
                </a:r>
                <a:r>
                  <a:rPr lang="en-GB" dirty="0"/>
                  <a:t> = depth at the bottom of the submerged surface (m)</a:t>
                </a:r>
              </a:p>
              <a:p>
                <a:endParaRPr lang="en-GB" dirty="0"/>
              </a:p>
              <a:p>
                <a:endParaRPr lang="en-GB" dirty="0"/>
              </a:p>
            </p:txBody>
          </p:sp>
        </mc:Choice>
        <mc:Fallback xmlns="">
          <p:sp>
            <p:nvSpPr>
              <p:cNvPr id="3" name="TextBox 2">
                <a:extLst>
                  <a:ext uri="{FF2B5EF4-FFF2-40B4-BE49-F238E27FC236}">
                    <a16:creationId xmlns:a16="http://schemas.microsoft.com/office/drawing/2014/main" id="{9CD2539C-0D4B-4A26-88E6-FD501D6C276B}"/>
                  </a:ext>
                </a:extLst>
              </p:cNvPr>
              <p:cNvSpPr txBox="1">
                <a:spLocks noRot="1" noChangeAspect="1" noMove="1" noResize="1" noEditPoints="1" noAdjustHandles="1" noChangeArrowheads="1" noChangeShapeType="1" noTextEdit="1"/>
              </p:cNvSpPr>
              <p:nvPr/>
            </p:nvSpPr>
            <p:spPr>
              <a:xfrm>
                <a:off x="386724" y="933902"/>
                <a:ext cx="7997483" cy="5602368"/>
              </a:xfrm>
              <a:prstGeom prst="rect">
                <a:avLst/>
              </a:prstGeom>
              <a:blipFill>
                <a:blip r:embed="rId2"/>
                <a:stretch>
                  <a:fillRect l="-1143" t="-762"/>
                </a:stretch>
              </a:blipFill>
            </p:spPr>
            <p:txBody>
              <a:bodyPr/>
              <a:lstStyle/>
              <a:p>
                <a:r>
                  <a:rPr lang="en-GB">
                    <a:noFill/>
                  </a:rPr>
                  <a:t> </a:t>
                </a:r>
              </a:p>
            </p:txBody>
          </p:sp>
        </mc:Fallback>
      </mc:AlternateContent>
    </p:spTree>
    <p:extLst>
      <p:ext uri="{BB962C8B-B14F-4D97-AF65-F5344CB8AC3E}">
        <p14:creationId xmlns:p14="http://schemas.microsoft.com/office/powerpoint/2010/main" val="412559356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60B4A08D-01BA-49CF-B59F-F0E2E5B5A96F}"/>
                  </a:ext>
                </a:extLst>
              </p:cNvPr>
              <p:cNvSpPr txBox="1"/>
              <p:nvPr/>
            </p:nvSpPr>
            <p:spPr>
              <a:xfrm>
                <a:off x="481780" y="1545918"/>
                <a:ext cx="7908160" cy="3194849"/>
              </a:xfrm>
              <a:prstGeom prst="rect">
                <a:avLst/>
              </a:prstGeom>
              <a:noFill/>
            </p:spPr>
            <p:txBody>
              <a:bodyPr wrap="square">
                <a:spAutoFit/>
              </a:bodyPr>
              <a:lstStyle/>
              <a:p>
                <a:r>
                  <a:rPr lang="en-GB" dirty="0"/>
                  <a:t>The thrust on a surface with width 1</a:t>
                </a:r>
                <a:r>
                  <a:rPr lang="en-GB" spc="-100" dirty="0"/>
                  <a:t> </a:t>
                </a:r>
                <a:r>
                  <a:rPr lang="en-GB" dirty="0"/>
                  <a:t>m and height from 0</a:t>
                </a:r>
                <a:r>
                  <a:rPr lang="en-GB" spc="-100" dirty="0"/>
                  <a:t> </a:t>
                </a:r>
                <a:r>
                  <a:rPr lang="en-GB" dirty="0"/>
                  <a:t>m to 2</a:t>
                </a:r>
                <a:r>
                  <a:rPr lang="en-GB" spc="-100" dirty="0"/>
                  <a:t> </a:t>
                </a:r>
                <a:r>
                  <a:rPr lang="en-GB" dirty="0"/>
                  <a:t>m in a water-filled container can be calculated as</a:t>
                </a:r>
              </a:p>
              <a:p>
                <a:endParaRPr lang="en-GB" dirty="0"/>
              </a:p>
              <a:p>
                <a:r>
                  <a:rPr lang="en-GB" i="1" dirty="0">
                    <a:latin typeface="Times New Roman" panose="02020603050405020304" pitchFamily="18" charset="0"/>
                    <a:cs typeface="Times New Roman" panose="02020603050405020304" pitchFamily="18" charset="0"/>
                  </a:rPr>
                  <a:t>F</a:t>
                </a:r>
                <a:r>
                  <a:rPr lang="en-GB" dirty="0"/>
                  <a:t> = </a:t>
                </a:r>
                <a14:m>
                  <m:oMath xmlns:m="http://schemas.openxmlformats.org/officeDocument/2006/math">
                    <m:f>
                      <m:fPr>
                        <m:ctrlPr>
                          <a:rPr lang="en-GB" i="1">
                            <a:latin typeface="Cambria Math" panose="02040503050406030204" pitchFamily="18" charset="0"/>
                          </a:rPr>
                        </m:ctrlPr>
                      </m:fPr>
                      <m:num>
                        <m:r>
                          <a:rPr lang="en-GB" i="1" smtClean="0">
                            <a:latin typeface="Cambria Math" panose="02040503050406030204" pitchFamily="18" charset="0"/>
                            <a:ea typeface="Cambria Math" panose="02040503050406030204" pitchFamily="18" charset="0"/>
                          </a:rPr>
                          <m:t>𝜌</m:t>
                        </m:r>
                        <m:r>
                          <a:rPr lang="en-GB" b="0" i="1" smtClean="0">
                            <a:latin typeface="Cambria Math" panose="02040503050406030204" pitchFamily="18" charset="0"/>
                            <a:ea typeface="Cambria Math" panose="02040503050406030204" pitchFamily="18" charset="0"/>
                          </a:rPr>
                          <m:t>𝑔</m:t>
                        </m:r>
                        <m:d>
                          <m:dPr>
                            <m:ctrlPr>
                              <a:rPr lang="en-GB" i="1">
                                <a:latin typeface="Cambria Math" panose="02040503050406030204" pitchFamily="18" charset="0"/>
                              </a:rPr>
                            </m:ctrlPr>
                          </m:dPr>
                          <m:e>
                            <m:sSub>
                              <m:sSubPr>
                                <m:ctrlPr>
                                  <a:rPr lang="en-GB" i="1">
                                    <a:latin typeface="Cambria Math" panose="02040503050406030204" pitchFamily="18" charset="0"/>
                                  </a:rPr>
                                </m:ctrlPr>
                              </m:sSubPr>
                              <m:e>
                                <m:r>
                                  <a:rPr lang="en-GB" b="0" i="1" smtClean="0">
                                    <a:latin typeface="Cambria Math" panose="02040503050406030204" pitchFamily="18" charset="0"/>
                                  </a:rPr>
                                  <m:t>h</m:t>
                                </m:r>
                              </m:e>
                              <m:sub>
                                <m:r>
                                  <m:rPr>
                                    <m:sty m:val="p"/>
                                  </m:rPr>
                                  <a:rPr lang="en-GB" i="0">
                                    <a:latin typeface="Cambria Math" panose="02040503050406030204" pitchFamily="18" charset="0"/>
                                  </a:rPr>
                                  <m:t>t</m:t>
                                </m:r>
                              </m:sub>
                            </m:sSub>
                            <m:r>
                              <a:rPr lang="en-GB" i="1">
                                <a:latin typeface="Cambria Math" panose="02040503050406030204" pitchFamily="18" charset="0"/>
                              </a:rPr>
                              <m:t>−</m:t>
                            </m:r>
                            <m:sSub>
                              <m:sSubPr>
                                <m:ctrlPr>
                                  <a:rPr lang="en-GB" i="1">
                                    <a:latin typeface="Cambria Math" panose="02040503050406030204" pitchFamily="18" charset="0"/>
                                  </a:rPr>
                                </m:ctrlPr>
                              </m:sSubPr>
                              <m:e>
                                <m:r>
                                  <a:rPr lang="en-GB" b="0" i="1" smtClean="0">
                                    <a:latin typeface="Cambria Math" panose="02040503050406030204" pitchFamily="18" charset="0"/>
                                  </a:rPr>
                                  <m:t>h</m:t>
                                </m:r>
                              </m:e>
                              <m:sub>
                                <m:r>
                                  <m:rPr>
                                    <m:sty m:val="p"/>
                                  </m:rPr>
                                  <a:rPr lang="en-GB" i="0">
                                    <a:latin typeface="Cambria Math" panose="02040503050406030204" pitchFamily="18" charset="0"/>
                                  </a:rPr>
                                  <m:t>b</m:t>
                                </m:r>
                              </m:sub>
                            </m:sSub>
                          </m:e>
                        </m:d>
                      </m:num>
                      <m:den>
                        <m:r>
                          <a:rPr lang="en-GB" i="1">
                            <a:latin typeface="Cambria Math" panose="02040503050406030204" pitchFamily="18" charset="0"/>
                          </a:rPr>
                          <m:t>2</m:t>
                        </m:r>
                      </m:den>
                    </m:f>
                  </m:oMath>
                </a14:m>
                <a:r>
                  <a:rPr lang="en-GB" i="1" dirty="0">
                    <a:latin typeface="Times New Roman" panose="02020603050405020304" pitchFamily="18" charset="0"/>
                    <a:cs typeface="Times New Roman" panose="02020603050405020304" pitchFamily="18" charset="0"/>
                  </a:rPr>
                  <a:t>A</a:t>
                </a:r>
                <a:endParaRPr lang="en-GB" dirty="0"/>
              </a:p>
              <a:p>
                <a:endParaRPr lang="en-GB" dirty="0"/>
              </a:p>
              <a:p>
                <a:pPr>
                  <a:spcAft>
                    <a:spcPts val="1200"/>
                  </a:spcAft>
                </a:pPr>
                <a:r>
                  <a:rPr lang="en-GB" dirty="0"/>
                  <a:t>   = </a:t>
                </a:r>
                <a14:m>
                  <m:oMath xmlns:m="http://schemas.openxmlformats.org/officeDocument/2006/math">
                    <m:f>
                      <m:fPr>
                        <m:ctrlPr>
                          <a:rPr lang="en-GB" i="1" smtClean="0">
                            <a:latin typeface="Cambria Math" panose="02040503050406030204" pitchFamily="18" charset="0"/>
                          </a:rPr>
                        </m:ctrlPr>
                      </m:fPr>
                      <m:num>
                        <m:d>
                          <m:dPr>
                            <m:ctrlPr>
                              <a:rPr lang="en-GB" i="1" smtClean="0">
                                <a:latin typeface="Cambria Math" panose="02040503050406030204" pitchFamily="18" charset="0"/>
                              </a:rPr>
                            </m:ctrlPr>
                          </m:dPr>
                          <m:e>
                            <m:r>
                              <a:rPr lang="en-GB" b="0" i="1" smtClean="0">
                                <a:latin typeface="Cambria Math" panose="02040503050406030204" pitchFamily="18" charset="0"/>
                              </a:rPr>
                              <m:t>1000 </m:t>
                            </m:r>
                            <m:r>
                              <m:rPr>
                                <m:sty m:val="p"/>
                              </m:rPr>
                              <a:rPr lang="en-GB" b="0" i="0" smtClean="0">
                                <a:latin typeface="Cambria Math" panose="02040503050406030204" pitchFamily="18" charset="0"/>
                              </a:rPr>
                              <m:t>kg</m:t>
                            </m:r>
                            <m:r>
                              <a:rPr lang="en-GB" b="0" i="0" smtClean="0">
                                <a:latin typeface="Cambria Math" panose="02040503050406030204" pitchFamily="18" charset="0"/>
                              </a:rPr>
                              <m:t> </m:t>
                            </m:r>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m</m:t>
                                </m:r>
                              </m:e>
                              <m:sup>
                                <m:r>
                                  <a:rPr lang="en-GB" b="0" i="1" smtClean="0">
                                    <a:latin typeface="Cambria Math" panose="02040503050406030204" pitchFamily="18" charset="0"/>
                                  </a:rPr>
                                  <m:t>−3</m:t>
                                </m:r>
                              </m:sup>
                            </m:sSup>
                          </m:e>
                        </m:d>
                        <m:d>
                          <m:dPr>
                            <m:ctrlPr>
                              <a:rPr lang="en-GB" i="1" smtClean="0">
                                <a:latin typeface="Cambria Math" panose="02040503050406030204" pitchFamily="18" charset="0"/>
                              </a:rPr>
                            </m:ctrlPr>
                          </m:dPr>
                          <m:e>
                            <m:r>
                              <a:rPr lang="en-GB" b="0" i="1" smtClean="0">
                                <a:latin typeface="Cambria Math" panose="02040503050406030204" pitchFamily="18" charset="0"/>
                              </a:rPr>
                              <m:t>9.81 </m:t>
                            </m:r>
                            <m:r>
                              <m:rPr>
                                <m:sty m:val="p"/>
                              </m:rPr>
                              <a:rPr lang="en-GB" b="0" i="0" smtClean="0">
                                <a:latin typeface="Cambria Math" panose="02040503050406030204" pitchFamily="18" charset="0"/>
                              </a:rPr>
                              <m:t>m</m:t>
                            </m:r>
                            <m:r>
                              <a:rPr lang="en-GB" b="0" i="0" smtClean="0">
                                <a:latin typeface="Cambria Math" panose="02040503050406030204" pitchFamily="18" charset="0"/>
                              </a:rPr>
                              <m:t> </m:t>
                            </m:r>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s</m:t>
                                </m:r>
                              </m:e>
                              <m:sup>
                                <m:r>
                                  <a:rPr lang="en-GB" b="0" i="0" smtClean="0">
                                    <a:latin typeface="Cambria Math" panose="02040503050406030204" pitchFamily="18" charset="0"/>
                                  </a:rPr>
                                  <m:t>−1</m:t>
                                </m:r>
                              </m:sup>
                            </m:sSup>
                          </m:e>
                        </m:d>
                        <m:d>
                          <m:dPr>
                            <m:ctrlPr>
                              <a:rPr lang="en-GB" i="1">
                                <a:latin typeface="Cambria Math" panose="02040503050406030204" pitchFamily="18" charset="0"/>
                              </a:rPr>
                            </m:ctrlPr>
                          </m:dPr>
                          <m:e>
                            <m:d>
                              <m:dPr>
                                <m:ctrlPr>
                                  <a:rPr lang="en-GB" i="1" smtClean="0">
                                    <a:latin typeface="Cambria Math" panose="02040503050406030204" pitchFamily="18" charset="0"/>
                                  </a:rPr>
                                </m:ctrlPr>
                              </m:dPr>
                              <m:e>
                                <m:r>
                                  <a:rPr lang="en-GB" b="0" i="1" smtClean="0">
                                    <a:latin typeface="Cambria Math" panose="02040503050406030204" pitchFamily="18" charset="0"/>
                                  </a:rPr>
                                  <m:t>0 </m:t>
                                </m:r>
                                <m:r>
                                  <m:rPr>
                                    <m:sty m:val="p"/>
                                  </m:rPr>
                                  <a:rPr lang="en-GB" b="0" i="0" smtClean="0">
                                    <a:latin typeface="Cambria Math" panose="02040503050406030204" pitchFamily="18" charset="0"/>
                                  </a:rPr>
                                  <m:t>m</m:t>
                                </m:r>
                              </m:e>
                            </m:d>
                            <m:r>
                              <a:rPr lang="en-GB" b="0" i="1" smtClean="0">
                                <a:latin typeface="Cambria Math" panose="02040503050406030204" pitchFamily="18" charset="0"/>
                              </a:rPr>
                              <m:t> + </m:t>
                            </m:r>
                            <m:d>
                              <m:dPr>
                                <m:ctrlPr>
                                  <a:rPr lang="en-GB" b="0" i="1" smtClean="0">
                                    <a:latin typeface="Cambria Math" panose="02040503050406030204" pitchFamily="18" charset="0"/>
                                  </a:rPr>
                                </m:ctrlPr>
                              </m:dPr>
                              <m:e>
                                <m:r>
                                  <a:rPr lang="en-GB" b="0" i="1" smtClean="0">
                                    <a:latin typeface="Cambria Math" panose="02040503050406030204" pitchFamily="18" charset="0"/>
                                  </a:rPr>
                                  <m:t>2 </m:t>
                                </m:r>
                                <m:r>
                                  <m:rPr>
                                    <m:sty m:val="p"/>
                                  </m:rPr>
                                  <a:rPr lang="en-GB" b="0" i="0" smtClean="0">
                                    <a:latin typeface="Cambria Math" panose="02040503050406030204" pitchFamily="18" charset="0"/>
                                  </a:rPr>
                                  <m:t>m</m:t>
                                </m:r>
                              </m:e>
                            </m:d>
                          </m:e>
                        </m:d>
                      </m:num>
                      <m:den>
                        <m:r>
                          <a:rPr lang="en-GB" i="1">
                            <a:latin typeface="Cambria Math" panose="02040503050406030204" pitchFamily="18" charset="0"/>
                          </a:rPr>
                          <m:t>2</m:t>
                        </m:r>
                      </m:den>
                    </m:f>
                    <m:r>
                      <a:rPr lang="en-GB" i="1" smtClean="0">
                        <a:latin typeface="Cambria Math" panose="02040503050406030204" pitchFamily="18" charset="0"/>
                        <a:ea typeface="Cambria Math" panose="02040503050406030204" pitchFamily="18" charset="0"/>
                      </a:rPr>
                      <m:t>×</m:t>
                    </m:r>
                    <m:d>
                      <m:dPr>
                        <m:ctrlPr>
                          <a:rPr lang="en-GB" i="1" smtClean="0">
                            <a:latin typeface="Cambria Math" panose="02040503050406030204" pitchFamily="18" charset="0"/>
                            <a:ea typeface="Cambria Math" panose="02040503050406030204" pitchFamily="18" charset="0"/>
                          </a:rPr>
                        </m:ctrlPr>
                      </m:dPr>
                      <m:e>
                        <m:r>
                          <a:rPr lang="en-GB" b="0" i="1" smtClean="0">
                            <a:latin typeface="Cambria Math" panose="02040503050406030204" pitchFamily="18" charset="0"/>
                            <a:ea typeface="Cambria Math" panose="02040503050406030204" pitchFamily="18" charset="0"/>
                          </a:rPr>
                          <m:t>1 </m:t>
                        </m:r>
                        <m:r>
                          <m:rPr>
                            <m:sty m:val="p"/>
                          </m:rPr>
                          <a:rPr lang="en-GB" b="0" i="0" smtClean="0">
                            <a:latin typeface="Cambria Math" panose="02040503050406030204" pitchFamily="18" charset="0"/>
                            <a:ea typeface="Cambria Math" panose="02040503050406030204" pitchFamily="18" charset="0"/>
                          </a:rPr>
                          <m:t>m</m:t>
                        </m:r>
                        <m:r>
                          <a:rPr lang="en-GB" b="0" i="1" smtClean="0">
                            <a:latin typeface="Cambria Math" panose="02040503050406030204" pitchFamily="18" charset="0"/>
                            <a:ea typeface="Cambria Math" panose="02040503050406030204" pitchFamily="18" charset="0"/>
                          </a:rPr>
                          <m:t>×2 </m:t>
                        </m:r>
                        <m:r>
                          <m:rPr>
                            <m:sty m:val="p"/>
                          </m:rPr>
                          <a:rPr lang="en-GB" b="0" i="0" smtClean="0">
                            <a:latin typeface="Cambria Math" panose="02040503050406030204" pitchFamily="18" charset="0"/>
                            <a:ea typeface="Cambria Math" panose="02040503050406030204" pitchFamily="18" charset="0"/>
                          </a:rPr>
                          <m:t>m</m:t>
                        </m:r>
                      </m:e>
                    </m:d>
                  </m:oMath>
                </a14:m>
                <a:endParaRPr lang="en-GB" dirty="0"/>
              </a:p>
              <a:p>
                <a:pPr>
                  <a:spcAft>
                    <a:spcPts val="1200"/>
                  </a:spcAft>
                </a:pPr>
                <a:r>
                  <a:rPr lang="en-GB" dirty="0"/>
                  <a:t>   = 19</a:t>
                </a:r>
                <a:r>
                  <a:rPr lang="en-GB" spc="-100" dirty="0"/>
                  <a:t> </a:t>
                </a:r>
                <a:r>
                  <a:rPr lang="en-GB" dirty="0"/>
                  <a:t>620</a:t>
                </a:r>
                <a:r>
                  <a:rPr lang="en-GB" spc="-100" dirty="0"/>
                  <a:t> </a:t>
                </a:r>
                <a:r>
                  <a:rPr lang="en-GB" dirty="0"/>
                  <a:t>N</a:t>
                </a:r>
              </a:p>
              <a:p>
                <a:r>
                  <a:rPr lang="en-GB" dirty="0">
                    <a:solidFill>
                      <a:srgbClr val="FF0000"/>
                    </a:solidFill>
                  </a:rPr>
                  <a:t>   = 19.6</a:t>
                </a:r>
                <a:r>
                  <a:rPr lang="en-GB" spc="-100" dirty="0">
                    <a:solidFill>
                      <a:srgbClr val="FF0000"/>
                    </a:solidFill>
                  </a:rPr>
                  <a:t> </a:t>
                </a:r>
                <a:r>
                  <a:rPr lang="en-GB" dirty="0">
                    <a:solidFill>
                      <a:srgbClr val="FF0000"/>
                    </a:solidFill>
                  </a:rPr>
                  <a:t>kN</a:t>
                </a:r>
              </a:p>
            </p:txBody>
          </p:sp>
        </mc:Choice>
        <mc:Fallback xmlns="">
          <p:sp>
            <p:nvSpPr>
              <p:cNvPr id="3" name="TextBox 2">
                <a:extLst>
                  <a:ext uri="{FF2B5EF4-FFF2-40B4-BE49-F238E27FC236}">
                    <a16:creationId xmlns:a16="http://schemas.microsoft.com/office/drawing/2014/main" id="{60B4A08D-01BA-49CF-B59F-F0E2E5B5A96F}"/>
                  </a:ext>
                </a:extLst>
              </p:cNvPr>
              <p:cNvSpPr txBox="1">
                <a:spLocks noRot="1" noChangeAspect="1" noMove="1" noResize="1" noEditPoints="1" noAdjustHandles="1" noChangeArrowheads="1" noChangeShapeType="1" noTextEdit="1"/>
              </p:cNvSpPr>
              <p:nvPr/>
            </p:nvSpPr>
            <p:spPr>
              <a:xfrm>
                <a:off x="481780" y="1545918"/>
                <a:ext cx="7908160" cy="3194849"/>
              </a:xfrm>
              <a:prstGeom prst="rect">
                <a:avLst/>
              </a:prstGeom>
              <a:blipFill>
                <a:blip r:embed="rId2"/>
                <a:stretch>
                  <a:fillRect l="-771" t="-954" r="-308" b="-2672"/>
                </a:stretch>
              </a:blipFill>
            </p:spPr>
            <p:txBody>
              <a:bodyPr/>
              <a:lstStyle/>
              <a:p>
                <a:r>
                  <a:rPr lang="en-GB">
                    <a:noFill/>
                  </a:rPr>
                  <a:t> </a:t>
                </a:r>
              </a:p>
            </p:txBody>
          </p:sp>
        </mc:Fallback>
      </mc:AlternateContent>
      <p:sp>
        <p:nvSpPr>
          <p:cNvPr id="2" name="TextBox 1">
            <a:extLst>
              <a:ext uri="{FF2B5EF4-FFF2-40B4-BE49-F238E27FC236}">
                <a16:creationId xmlns:a16="http://schemas.microsoft.com/office/drawing/2014/main" id="{B64CE8F7-B941-054D-056F-20854744B343}"/>
              </a:ext>
            </a:extLst>
          </p:cNvPr>
          <p:cNvSpPr txBox="1"/>
          <p:nvPr/>
        </p:nvSpPr>
        <p:spPr>
          <a:xfrm>
            <a:off x="405465" y="1084253"/>
            <a:ext cx="8060790" cy="461665"/>
          </a:xfrm>
          <a:prstGeom prst="rect">
            <a:avLst/>
          </a:prstGeom>
          <a:noFill/>
        </p:spPr>
        <p:txBody>
          <a:bodyPr wrap="square">
            <a:spAutoFit/>
          </a:bodyPr>
          <a:lstStyle/>
          <a:p>
            <a:r>
              <a:rPr lang="en-GB" sz="2400" b="1" dirty="0">
                <a:solidFill>
                  <a:srgbClr val="0077E3"/>
                </a:solidFill>
              </a:rPr>
              <a:t>Example (continued)</a:t>
            </a:r>
          </a:p>
        </p:txBody>
      </p:sp>
    </p:spTree>
    <p:extLst>
      <p:ext uri="{BB962C8B-B14F-4D97-AF65-F5344CB8AC3E}">
        <p14:creationId xmlns:p14="http://schemas.microsoft.com/office/powerpoint/2010/main" val="168384230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2162252" y="598509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B8BC0-4476-4496-99CE-D4D79ACC685D}"/>
              </a:ext>
            </a:extLst>
          </p:cNvPr>
          <p:cNvSpPr>
            <a:spLocks noGrp="1"/>
          </p:cNvSpPr>
          <p:nvPr>
            <p:ph type="title"/>
          </p:nvPr>
        </p:nvSpPr>
        <p:spPr/>
        <p:txBody>
          <a:bodyPr/>
          <a:lstStyle/>
          <a:p>
            <a:r>
              <a:rPr lang="en-US" dirty="0"/>
              <a:t>Objectives </a:t>
            </a:r>
            <a:endParaRPr lang="en-GB" dirty="0"/>
          </a:p>
        </p:txBody>
      </p:sp>
      <p:sp>
        <p:nvSpPr>
          <p:cNvPr id="3" name="Content Placeholder 2">
            <a:extLst>
              <a:ext uri="{FF2B5EF4-FFF2-40B4-BE49-F238E27FC236}">
                <a16:creationId xmlns:a16="http://schemas.microsoft.com/office/drawing/2014/main" id="{4C7162F5-0F55-409E-9291-A80869CE6229}"/>
              </a:ext>
            </a:extLst>
          </p:cNvPr>
          <p:cNvSpPr>
            <a:spLocks noGrp="1"/>
          </p:cNvSpPr>
          <p:nvPr>
            <p:ph sz="quarter" idx="10"/>
          </p:nvPr>
        </p:nvSpPr>
        <p:spPr/>
        <p:txBody>
          <a:bodyPr/>
          <a:lstStyle/>
          <a:p>
            <a:r>
              <a:rPr lang="en-GB" dirty="0"/>
              <a:t>By the end of this session, learners should be able to:</a:t>
            </a:r>
          </a:p>
          <a:p>
            <a:pPr marL="342900" indent="-342900">
              <a:buClr>
                <a:srgbClr val="0077E3"/>
              </a:buClr>
              <a:buFont typeface="Arial" panose="020B0604020202020204" pitchFamily="34" charset="0"/>
              <a:buChar char="•"/>
            </a:pPr>
            <a:r>
              <a:rPr lang="en-GB" dirty="0"/>
              <a:t>explain what is meant by hydrostatic pressure and centre of pressure</a:t>
            </a:r>
          </a:p>
          <a:p>
            <a:pPr marL="342900" indent="-342900">
              <a:buClr>
                <a:srgbClr val="0077E3"/>
              </a:buClr>
              <a:buFont typeface="Arial" panose="020B0604020202020204" pitchFamily="34" charset="0"/>
              <a:buChar char="•"/>
            </a:pPr>
            <a:r>
              <a:rPr lang="en-GB" dirty="0"/>
              <a:t>calculate hydrostatic pressure</a:t>
            </a:r>
          </a:p>
          <a:p>
            <a:pPr marL="342900" indent="-342900">
              <a:buClr>
                <a:srgbClr val="0077E3"/>
              </a:buClr>
              <a:buFont typeface="Arial" panose="020B0604020202020204" pitchFamily="34" charset="0"/>
              <a:buChar char="•"/>
            </a:pPr>
            <a:r>
              <a:rPr lang="en-GB" dirty="0"/>
              <a:t>calculate </a:t>
            </a:r>
            <a:r>
              <a:rPr lang="en-US" dirty="0"/>
              <a:t>hydrostatic thrust on an immersed plane surface. </a:t>
            </a:r>
            <a:endParaRPr lang="en-GB" dirty="0"/>
          </a:p>
        </p:txBody>
      </p:sp>
    </p:spTree>
    <p:extLst>
      <p:ext uri="{BB962C8B-B14F-4D97-AF65-F5344CB8AC3E}">
        <p14:creationId xmlns:p14="http://schemas.microsoft.com/office/powerpoint/2010/main" val="1959425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33C12B-8264-4B4E-8FB2-6C503EE86821}"/>
              </a:ext>
            </a:extLst>
          </p:cNvPr>
          <p:cNvSpPr txBox="1"/>
          <p:nvPr/>
        </p:nvSpPr>
        <p:spPr>
          <a:xfrm>
            <a:off x="450166" y="1471482"/>
            <a:ext cx="8243668" cy="2246769"/>
          </a:xfrm>
          <a:prstGeom prst="rect">
            <a:avLst/>
          </a:prstGeom>
          <a:noFill/>
        </p:spPr>
        <p:txBody>
          <a:bodyPr wrap="square">
            <a:spAutoFit/>
          </a:bodyPr>
          <a:lstStyle/>
          <a:p>
            <a:pPr>
              <a:spcBef>
                <a:spcPts val="600"/>
              </a:spcBef>
              <a:spcAft>
                <a:spcPts val="600"/>
              </a:spcAft>
            </a:pPr>
            <a:r>
              <a:rPr lang="en-GB" dirty="0"/>
              <a:t>Hydrostatic pressure is defined as</a:t>
            </a:r>
          </a:p>
          <a:p>
            <a:pPr>
              <a:spcBef>
                <a:spcPts val="600"/>
              </a:spcBef>
              <a:spcAft>
                <a:spcPts val="600"/>
              </a:spcAft>
            </a:pPr>
            <a:r>
              <a:rPr lang="en-GB" dirty="0"/>
              <a:t>‘The pressure exerted by a fluid at equilibrium at any point of time due to the force of gravity.’</a:t>
            </a:r>
          </a:p>
          <a:p>
            <a:pPr>
              <a:spcBef>
                <a:spcPts val="600"/>
              </a:spcBef>
              <a:spcAft>
                <a:spcPts val="600"/>
              </a:spcAft>
            </a:pPr>
            <a:r>
              <a:rPr lang="en-GB" dirty="0"/>
              <a:t>Hydrostatic pressure is proportional to the depth in the fluid, measured from the surface, as the weight of the fluid increases when a downward force is applied.</a:t>
            </a:r>
          </a:p>
        </p:txBody>
      </p:sp>
      <p:sp>
        <p:nvSpPr>
          <p:cNvPr id="4" name="Text Box 3">
            <a:extLst>
              <a:ext uri="{FF2B5EF4-FFF2-40B4-BE49-F238E27FC236}">
                <a16:creationId xmlns:a16="http://schemas.microsoft.com/office/drawing/2014/main" id="{F5C9AAFD-E1B1-4012-8884-7E7C32116910}"/>
              </a:ext>
            </a:extLst>
          </p:cNvPr>
          <p:cNvSpPr txBox="1">
            <a:spLocks noChangeArrowheads="1"/>
          </p:cNvSpPr>
          <p:nvPr/>
        </p:nvSpPr>
        <p:spPr bwMode="auto">
          <a:xfrm>
            <a:off x="450166" y="1009817"/>
            <a:ext cx="7905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spcBef>
                <a:spcPct val="50000"/>
              </a:spcBef>
              <a:buFontTx/>
              <a:buNone/>
            </a:pPr>
            <a:r>
              <a:rPr lang="en-US" altLang="en-US" sz="2400" b="1" dirty="0">
                <a:solidFill>
                  <a:srgbClr val="0077E3"/>
                </a:solidFill>
                <a:cs typeface="Tahoma" panose="020B0604030504040204" pitchFamily="34" charset="0"/>
              </a:rPr>
              <a:t>Hydrostatic pressure</a:t>
            </a:r>
          </a:p>
        </p:txBody>
      </p:sp>
      <p:sp>
        <p:nvSpPr>
          <p:cNvPr id="5" name="TextBox 4">
            <a:extLst>
              <a:ext uri="{FF2B5EF4-FFF2-40B4-BE49-F238E27FC236}">
                <a16:creationId xmlns:a16="http://schemas.microsoft.com/office/drawing/2014/main" id="{32E28DC7-03C1-8421-E96E-19EE2DFF0DC4}"/>
              </a:ext>
            </a:extLst>
          </p:cNvPr>
          <p:cNvSpPr txBox="1"/>
          <p:nvPr/>
        </p:nvSpPr>
        <p:spPr>
          <a:xfrm>
            <a:off x="450165" y="3718251"/>
            <a:ext cx="8054737" cy="707886"/>
          </a:xfrm>
          <a:prstGeom prst="rect">
            <a:avLst/>
          </a:prstGeom>
          <a:noFill/>
        </p:spPr>
        <p:txBody>
          <a:bodyPr wrap="square">
            <a:spAutoFit/>
          </a:bodyPr>
          <a:lstStyle/>
          <a:p>
            <a:pPr>
              <a:spcBef>
                <a:spcPts val="600"/>
              </a:spcBef>
              <a:spcAft>
                <a:spcPts val="600"/>
              </a:spcAft>
            </a:pPr>
            <a:r>
              <a:rPr lang="en-GB" dirty="0"/>
              <a:t>The fluid pressure can be caused by gravity, acceleration or forces when in a closed container. </a:t>
            </a:r>
          </a:p>
        </p:txBody>
      </p:sp>
    </p:spTree>
    <p:extLst>
      <p:ext uri="{BB962C8B-B14F-4D97-AF65-F5344CB8AC3E}">
        <p14:creationId xmlns:p14="http://schemas.microsoft.com/office/powerpoint/2010/main" val="416551244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6F2725-295F-5B1B-4916-A5621E8A15DF}"/>
              </a:ext>
            </a:extLst>
          </p:cNvPr>
          <p:cNvSpPr txBox="1"/>
          <p:nvPr/>
        </p:nvSpPr>
        <p:spPr>
          <a:xfrm>
            <a:off x="450166" y="1688642"/>
            <a:ext cx="4572000" cy="2554545"/>
          </a:xfrm>
          <a:prstGeom prst="rect">
            <a:avLst/>
          </a:prstGeom>
          <a:noFill/>
        </p:spPr>
        <p:txBody>
          <a:bodyPr wrap="square">
            <a:spAutoFit/>
          </a:bodyPr>
          <a:lstStyle/>
          <a:p>
            <a:r>
              <a:rPr lang="en-GB" dirty="0"/>
              <a:t>Consider a layer of water near the top of the bottle. There is pressure exerted by the layer of water on the sides of the bottle.</a:t>
            </a:r>
          </a:p>
          <a:p>
            <a:endParaRPr lang="en-GB" dirty="0"/>
          </a:p>
          <a:p>
            <a:r>
              <a:rPr lang="en-GB" dirty="0"/>
              <a:t>As you move down from the top of the bottle to the bottom, the pressure exerted by the layers above builds up. </a:t>
            </a:r>
          </a:p>
        </p:txBody>
      </p:sp>
      <p:sp>
        <p:nvSpPr>
          <p:cNvPr id="4" name="Text Box 3">
            <a:extLst>
              <a:ext uri="{FF2B5EF4-FFF2-40B4-BE49-F238E27FC236}">
                <a16:creationId xmlns:a16="http://schemas.microsoft.com/office/drawing/2014/main" id="{2F712884-4B8D-80FD-6E0E-4EADC428F85B}"/>
              </a:ext>
            </a:extLst>
          </p:cNvPr>
          <p:cNvSpPr txBox="1">
            <a:spLocks noChangeArrowheads="1"/>
          </p:cNvSpPr>
          <p:nvPr/>
        </p:nvSpPr>
        <p:spPr bwMode="auto">
          <a:xfrm>
            <a:off x="450166" y="1009817"/>
            <a:ext cx="7905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spcBef>
                <a:spcPct val="50000"/>
              </a:spcBef>
              <a:buFontTx/>
              <a:buNone/>
            </a:pPr>
            <a:r>
              <a:rPr lang="en-US" altLang="en-US" sz="2400" b="1" dirty="0">
                <a:solidFill>
                  <a:srgbClr val="0077E3"/>
                </a:solidFill>
                <a:cs typeface="Tahoma" panose="020B0604030504040204" pitchFamily="34" charset="0"/>
              </a:rPr>
              <a:t>Hydrostatic pressure example</a:t>
            </a:r>
          </a:p>
        </p:txBody>
      </p:sp>
      <p:pic>
        <p:nvPicPr>
          <p:cNvPr id="6" name="Picture 5" descr="Diagram&#10;&#10;Description automatically generated">
            <a:extLst>
              <a:ext uri="{FF2B5EF4-FFF2-40B4-BE49-F238E27FC236}">
                <a16:creationId xmlns:a16="http://schemas.microsoft.com/office/drawing/2014/main" id="{4686001E-6F83-DE43-EFBA-3A1B8BB322CB}"/>
              </a:ext>
            </a:extLst>
          </p:cNvPr>
          <p:cNvPicPr>
            <a:picLocks noChangeAspect="1"/>
          </p:cNvPicPr>
          <p:nvPr/>
        </p:nvPicPr>
        <p:blipFill rotWithShape="1">
          <a:blip r:embed="rId2"/>
          <a:srcRect t="11470"/>
          <a:stretch/>
        </p:blipFill>
        <p:spPr>
          <a:xfrm>
            <a:off x="5022166" y="1688642"/>
            <a:ext cx="3873243" cy="3429000"/>
          </a:xfrm>
          <a:prstGeom prst="rect">
            <a:avLst/>
          </a:prstGeom>
        </p:spPr>
      </p:pic>
    </p:spTree>
    <p:extLst>
      <p:ext uri="{BB962C8B-B14F-4D97-AF65-F5344CB8AC3E}">
        <p14:creationId xmlns:p14="http://schemas.microsoft.com/office/powerpoint/2010/main" val="26720978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EF3E52F-6D14-4D5D-A0C6-5A2C4A850150}"/>
              </a:ext>
            </a:extLst>
          </p:cNvPr>
          <p:cNvSpPr txBox="1"/>
          <p:nvPr/>
        </p:nvSpPr>
        <p:spPr>
          <a:xfrm>
            <a:off x="323557" y="1070993"/>
            <a:ext cx="8159261" cy="4873129"/>
          </a:xfrm>
          <a:prstGeom prst="rect">
            <a:avLst/>
          </a:prstGeom>
          <a:noFill/>
        </p:spPr>
        <p:txBody>
          <a:bodyPr wrap="square">
            <a:spAutoFit/>
          </a:bodyPr>
          <a:lstStyle/>
          <a:p>
            <a:r>
              <a:rPr lang="en-GB" sz="2400" b="1" dirty="0">
                <a:solidFill>
                  <a:srgbClr val="0077E3"/>
                </a:solidFill>
              </a:rPr>
              <a:t>Hydrostatic pressure formula</a:t>
            </a:r>
          </a:p>
          <a:p>
            <a:endParaRPr lang="en-GB" dirty="0"/>
          </a:p>
          <a:p>
            <a:r>
              <a:rPr lang="en-GB" dirty="0"/>
              <a:t>The formula used to calculate hydrostatic pressure is</a:t>
            </a:r>
          </a:p>
          <a:p>
            <a:endParaRPr lang="en-GB" dirty="0"/>
          </a:p>
          <a:p>
            <a:pPr algn="ctr"/>
            <a:r>
              <a:rPr lang="en-GB" sz="3200" i="1" dirty="0">
                <a:latin typeface="Times New Roman" panose="02020603050405020304" pitchFamily="18" charset="0"/>
                <a:cs typeface="Times New Roman" panose="02020603050405020304" pitchFamily="18" charset="0"/>
              </a:rPr>
              <a:t>P</a:t>
            </a:r>
            <a:r>
              <a:rPr lang="en-GB" sz="3200" dirty="0"/>
              <a:t> = </a:t>
            </a:r>
            <a:r>
              <a:rPr lang="en-GB" sz="3200" i="1" dirty="0">
                <a:latin typeface="Times New Roman" panose="02020603050405020304" pitchFamily="18" charset="0"/>
                <a:cs typeface="Times New Roman" panose="02020603050405020304" pitchFamily="18" charset="0"/>
              </a:rPr>
              <a:t>ρ g h</a:t>
            </a:r>
          </a:p>
          <a:p>
            <a:endParaRPr lang="en-GB" dirty="0"/>
          </a:p>
          <a:p>
            <a:r>
              <a:rPr lang="en-GB" dirty="0"/>
              <a:t>where,</a:t>
            </a:r>
          </a:p>
          <a:p>
            <a:endParaRPr lang="en-GB" dirty="0"/>
          </a:p>
          <a:p>
            <a:pPr lvl="1"/>
            <a:r>
              <a:rPr lang="en-GB" sz="2200" i="1" dirty="0">
                <a:latin typeface="Times New Roman" panose="02020603050405020304" pitchFamily="18" charset="0"/>
                <a:cs typeface="Times New Roman" panose="02020603050405020304" pitchFamily="18" charset="0"/>
              </a:rPr>
              <a:t>P</a:t>
            </a:r>
            <a:r>
              <a:rPr lang="en-GB" dirty="0"/>
              <a:t> is the pressure exerted by the liquid in N</a:t>
            </a:r>
            <a:r>
              <a:rPr lang="en-GB" spc="-100" dirty="0"/>
              <a:t> </a:t>
            </a:r>
            <a:r>
              <a:rPr lang="en-GB" dirty="0"/>
              <a:t>m</a:t>
            </a:r>
            <a:r>
              <a:rPr lang="en-GB" baseline="30000" dirty="0"/>
              <a:t>−2</a:t>
            </a:r>
            <a:r>
              <a:rPr lang="en-GB" dirty="0"/>
              <a:t> or Pa</a:t>
            </a:r>
          </a:p>
          <a:p>
            <a:pPr lvl="1"/>
            <a:endParaRPr lang="en-GB" dirty="0"/>
          </a:p>
          <a:p>
            <a:pPr lvl="1"/>
            <a:r>
              <a:rPr lang="en-GB" sz="2200" i="1" dirty="0">
                <a:latin typeface="Times New Roman" panose="02020603050405020304" pitchFamily="18" charset="0"/>
                <a:cs typeface="Times New Roman" panose="02020603050405020304" pitchFamily="18" charset="0"/>
              </a:rPr>
              <a:t>ρ</a:t>
            </a:r>
            <a:r>
              <a:rPr lang="en-GB" dirty="0"/>
              <a:t> is the density of the liquid in kg</a:t>
            </a:r>
            <a:r>
              <a:rPr lang="en-GB" spc="-100" dirty="0"/>
              <a:t> </a:t>
            </a:r>
            <a:r>
              <a:rPr lang="en-GB" dirty="0"/>
              <a:t>m</a:t>
            </a:r>
            <a:r>
              <a:rPr lang="en-GB" baseline="30000" dirty="0"/>
              <a:t>−3</a:t>
            </a:r>
          </a:p>
          <a:p>
            <a:pPr lvl="1"/>
            <a:endParaRPr lang="en-GB" baseline="30000" dirty="0"/>
          </a:p>
          <a:p>
            <a:pPr lvl="1"/>
            <a:r>
              <a:rPr lang="en-GB" sz="2200" i="1" dirty="0">
                <a:latin typeface="Times New Roman" panose="02020603050405020304" pitchFamily="18" charset="0"/>
                <a:cs typeface="Times New Roman" panose="02020603050405020304" pitchFamily="18" charset="0"/>
              </a:rPr>
              <a:t>g</a:t>
            </a:r>
            <a:r>
              <a:rPr lang="en-GB" dirty="0"/>
              <a:t> is the acceleration due to gravity taken as 9.81</a:t>
            </a:r>
            <a:r>
              <a:rPr lang="en-GB" spc="-100" dirty="0"/>
              <a:t> </a:t>
            </a:r>
            <a:r>
              <a:rPr lang="en-GB" dirty="0"/>
              <a:t>m</a:t>
            </a:r>
            <a:r>
              <a:rPr lang="en-GB" spc="-100" dirty="0"/>
              <a:t> </a:t>
            </a:r>
            <a:r>
              <a:rPr lang="en-GB" dirty="0"/>
              <a:t>s</a:t>
            </a:r>
            <a:r>
              <a:rPr lang="en-GB" baseline="30000" dirty="0"/>
              <a:t> −2</a:t>
            </a:r>
          </a:p>
          <a:p>
            <a:pPr lvl="1"/>
            <a:endParaRPr lang="en-GB" baseline="30000" dirty="0"/>
          </a:p>
          <a:p>
            <a:pPr lvl="1"/>
            <a:r>
              <a:rPr lang="en-GB" sz="2200" i="1" dirty="0">
                <a:latin typeface="Times New Roman" panose="02020603050405020304" pitchFamily="18" charset="0"/>
                <a:cs typeface="Times New Roman" panose="02020603050405020304" pitchFamily="18" charset="0"/>
              </a:rPr>
              <a:t>h</a:t>
            </a:r>
            <a:r>
              <a:rPr lang="en-GB" dirty="0"/>
              <a:t> is the height of the fluid column in m</a:t>
            </a:r>
          </a:p>
        </p:txBody>
      </p:sp>
    </p:spTree>
    <p:extLst>
      <p:ext uri="{BB962C8B-B14F-4D97-AF65-F5344CB8AC3E}">
        <p14:creationId xmlns:p14="http://schemas.microsoft.com/office/powerpoint/2010/main" val="186723413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4F889E96-6E7F-45E1-823A-BFC711725656}"/>
              </a:ext>
            </a:extLst>
          </p:cNvPr>
          <p:cNvGraphicFramePr>
            <a:graphicFrameLocks noGrp="1"/>
          </p:cNvGraphicFramePr>
          <p:nvPr>
            <p:extLst>
              <p:ext uri="{D42A27DB-BD31-4B8C-83A1-F6EECF244321}">
                <p14:modId xmlns:p14="http://schemas.microsoft.com/office/powerpoint/2010/main" val="3375244781"/>
              </p:ext>
            </p:extLst>
          </p:nvPr>
        </p:nvGraphicFramePr>
        <p:xfrm>
          <a:off x="1240302" y="1854427"/>
          <a:ext cx="6663396" cy="3357882"/>
        </p:xfrm>
        <a:graphic>
          <a:graphicData uri="http://schemas.openxmlformats.org/drawingml/2006/table">
            <a:tbl>
              <a:tblPr firstRow="1" bandRow="1">
                <a:tableStyleId>{5C22544A-7EE6-4342-B048-85BDC9FD1C3A}</a:tableStyleId>
              </a:tblPr>
              <a:tblGrid>
                <a:gridCol w="1665849">
                  <a:extLst>
                    <a:ext uri="{9D8B030D-6E8A-4147-A177-3AD203B41FA5}">
                      <a16:colId xmlns:a16="http://schemas.microsoft.com/office/drawing/2014/main" val="1765764453"/>
                    </a:ext>
                  </a:extLst>
                </a:gridCol>
                <a:gridCol w="1665849">
                  <a:extLst>
                    <a:ext uri="{9D8B030D-6E8A-4147-A177-3AD203B41FA5}">
                      <a16:colId xmlns:a16="http://schemas.microsoft.com/office/drawing/2014/main" val="1310711833"/>
                    </a:ext>
                  </a:extLst>
                </a:gridCol>
                <a:gridCol w="1665849">
                  <a:extLst>
                    <a:ext uri="{9D8B030D-6E8A-4147-A177-3AD203B41FA5}">
                      <a16:colId xmlns:a16="http://schemas.microsoft.com/office/drawing/2014/main" val="3575249948"/>
                    </a:ext>
                  </a:extLst>
                </a:gridCol>
                <a:gridCol w="1665849">
                  <a:extLst>
                    <a:ext uri="{9D8B030D-6E8A-4147-A177-3AD203B41FA5}">
                      <a16:colId xmlns:a16="http://schemas.microsoft.com/office/drawing/2014/main" val="98616951"/>
                    </a:ext>
                  </a:extLst>
                </a:gridCol>
              </a:tblGrid>
              <a:tr h="508559">
                <a:tc gridSpan="2">
                  <a:txBody>
                    <a:bodyPr/>
                    <a:lstStyle/>
                    <a:p>
                      <a:pPr algn="ctr"/>
                      <a:r>
                        <a:rPr lang="en-GB" dirty="0">
                          <a:solidFill>
                            <a:schemeClr val="tx1"/>
                          </a:solidFill>
                        </a:rPr>
                        <a:t>Depth of water</a:t>
                      </a:r>
                    </a:p>
                  </a:txBody>
                  <a:tcPr/>
                </a:tc>
                <a:tc hMerge="1">
                  <a:txBody>
                    <a:bodyPr/>
                    <a:lstStyle/>
                    <a:p>
                      <a:endParaRPr lang="en-GB" dirty="0"/>
                    </a:p>
                  </a:txBody>
                  <a:tcPr/>
                </a:tc>
                <a:tc gridSpan="2">
                  <a:txBody>
                    <a:bodyPr/>
                    <a:lstStyle/>
                    <a:p>
                      <a:pPr algn="ctr"/>
                      <a:r>
                        <a:rPr lang="en-GB" dirty="0">
                          <a:solidFill>
                            <a:schemeClr val="tx1"/>
                          </a:solidFill>
                        </a:rPr>
                        <a:t>Pressure</a:t>
                      </a:r>
                    </a:p>
                  </a:txBody>
                  <a:tcPr/>
                </a:tc>
                <a:tc hMerge="1">
                  <a:txBody>
                    <a:bodyPr/>
                    <a:lstStyle/>
                    <a:p>
                      <a:endParaRPr lang="en-GB" dirty="0"/>
                    </a:p>
                  </a:txBody>
                  <a:tcPr/>
                </a:tc>
                <a:extLst>
                  <a:ext uri="{0D108BD9-81ED-4DB2-BD59-A6C34878D82A}">
                    <a16:rowId xmlns:a16="http://schemas.microsoft.com/office/drawing/2014/main" val="1442163772"/>
                  </a:ext>
                </a:extLst>
              </a:tr>
              <a:tr h="508559">
                <a:tc>
                  <a:txBody>
                    <a:bodyPr/>
                    <a:lstStyle/>
                    <a:p>
                      <a:pPr algn="ctr"/>
                      <a:r>
                        <a:rPr lang="en-GB" b="1" dirty="0">
                          <a:solidFill>
                            <a:schemeClr val="tx1"/>
                          </a:solidFill>
                        </a:rPr>
                        <a:t>feet </a:t>
                      </a:r>
                    </a:p>
                  </a:txBody>
                  <a:tcPr/>
                </a:tc>
                <a:tc>
                  <a:txBody>
                    <a:bodyPr/>
                    <a:lstStyle/>
                    <a:p>
                      <a:pPr algn="ctr"/>
                      <a:r>
                        <a:rPr lang="en-GB" b="1" dirty="0">
                          <a:solidFill>
                            <a:schemeClr val="tx1"/>
                          </a:solidFill>
                        </a:rPr>
                        <a:t>metres</a:t>
                      </a:r>
                    </a:p>
                  </a:txBody>
                  <a:tcPr/>
                </a:tc>
                <a:tc>
                  <a:txBody>
                    <a:bodyPr/>
                    <a:lstStyle/>
                    <a:p>
                      <a:pPr algn="ctr"/>
                      <a:r>
                        <a:rPr lang="en-GB" b="1" dirty="0">
                          <a:solidFill>
                            <a:schemeClr val="tx1"/>
                          </a:solidFill>
                        </a:rPr>
                        <a:t>pascal</a:t>
                      </a:r>
                    </a:p>
                  </a:txBody>
                  <a:tcPr/>
                </a:tc>
                <a:tc>
                  <a:txBody>
                    <a:bodyPr/>
                    <a:lstStyle/>
                    <a:p>
                      <a:pPr algn="ctr"/>
                      <a:r>
                        <a:rPr lang="en-GB" b="1" dirty="0">
                          <a:solidFill>
                            <a:schemeClr val="tx1"/>
                          </a:solidFill>
                        </a:rPr>
                        <a:t>bar</a:t>
                      </a:r>
                    </a:p>
                  </a:txBody>
                  <a:tcPr/>
                </a:tc>
                <a:extLst>
                  <a:ext uri="{0D108BD9-81ED-4DB2-BD59-A6C34878D82A}">
                    <a16:rowId xmlns:a16="http://schemas.microsoft.com/office/drawing/2014/main" val="2025896604"/>
                  </a:ext>
                </a:extLst>
              </a:tr>
              <a:tr h="585191">
                <a:tc>
                  <a:txBody>
                    <a:bodyPr/>
                    <a:lstStyle/>
                    <a:p>
                      <a:pPr algn="ctr"/>
                      <a:r>
                        <a:rPr lang="en-GB" b="0" dirty="0">
                          <a:solidFill>
                            <a:schemeClr val="tx1"/>
                          </a:solidFill>
                          <a:effectLst/>
                        </a:rPr>
                        <a:t>1</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0.30</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2943</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0.03</a:t>
                      </a:r>
                      <a:endParaRPr lang="en-GB" dirty="0">
                        <a:solidFill>
                          <a:schemeClr val="tx1"/>
                        </a:solidFill>
                        <a:effectLst/>
                      </a:endParaRPr>
                    </a:p>
                  </a:txBody>
                  <a:tcPr marL="104775" marR="104775" marT="76200" marB="76200" anchor="ctr"/>
                </a:tc>
                <a:extLst>
                  <a:ext uri="{0D108BD9-81ED-4DB2-BD59-A6C34878D82A}">
                    <a16:rowId xmlns:a16="http://schemas.microsoft.com/office/drawing/2014/main" val="1102169798"/>
                  </a:ext>
                </a:extLst>
              </a:tr>
              <a:tr h="585191">
                <a:tc>
                  <a:txBody>
                    <a:bodyPr/>
                    <a:lstStyle/>
                    <a:p>
                      <a:pPr algn="ctr"/>
                      <a:r>
                        <a:rPr lang="en-GB" b="0" dirty="0">
                          <a:solidFill>
                            <a:schemeClr val="tx1"/>
                          </a:solidFill>
                          <a:effectLst/>
                        </a:rPr>
                        <a:t>5</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1.52</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14911.2</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0.15</a:t>
                      </a:r>
                      <a:endParaRPr lang="en-GB" dirty="0">
                        <a:solidFill>
                          <a:schemeClr val="tx1"/>
                        </a:solidFill>
                        <a:effectLst/>
                      </a:endParaRPr>
                    </a:p>
                  </a:txBody>
                  <a:tcPr marL="104775" marR="104775" marT="76200" marB="76200" anchor="ctr"/>
                </a:tc>
                <a:extLst>
                  <a:ext uri="{0D108BD9-81ED-4DB2-BD59-A6C34878D82A}">
                    <a16:rowId xmlns:a16="http://schemas.microsoft.com/office/drawing/2014/main" val="1267662545"/>
                  </a:ext>
                </a:extLst>
              </a:tr>
              <a:tr h="585191">
                <a:tc>
                  <a:txBody>
                    <a:bodyPr/>
                    <a:lstStyle/>
                    <a:p>
                      <a:pPr algn="ctr"/>
                      <a:r>
                        <a:rPr lang="en-GB" b="0" dirty="0">
                          <a:solidFill>
                            <a:schemeClr val="tx1"/>
                          </a:solidFill>
                          <a:effectLst/>
                        </a:rPr>
                        <a:t>10</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3.05</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29920.5</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0.30</a:t>
                      </a:r>
                      <a:endParaRPr lang="en-GB" dirty="0">
                        <a:solidFill>
                          <a:schemeClr val="tx1"/>
                        </a:solidFill>
                        <a:effectLst/>
                      </a:endParaRPr>
                    </a:p>
                  </a:txBody>
                  <a:tcPr marL="104775" marR="104775" marT="76200" marB="76200" anchor="ctr"/>
                </a:tc>
                <a:extLst>
                  <a:ext uri="{0D108BD9-81ED-4DB2-BD59-A6C34878D82A}">
                    <a16:rowId xmlns:a16="http://schemas.microsoft.com/office/drawing/2014/main" val="3796124066"/>
                  </a:ext>
                </a:extLst>
              </a:tr>
              <a:tr h="585191">
                <a:tc>
                  <a:txBody>
                    <a:bodyPr/>
                    <a:lstStyle/>
                    <a:p>
                      <a:pPr algn="ctr"/>
                      <a:r>
                        <a:rPr lang="en-GB" b="0" dirty="0">
                          <a:solidFill>
                            <a:schemeClr val="tx1"/>
                          </a:solidFill>
                          <a:effectLst/>
                        </a:rPr>
                        <a:t>15</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4.57</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44831.7</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0.45</a:t>
                      </a:r>
                      <a:endParaRPr lang="en-GB" dirty="0">
                        <a:solidFill>
                          <a:schemeClr val="tx1"/>
                        </a:solidFill>
                        <a:effectLst/>
                      </a:endParaRPr>
                    </a:p>
                  </a:txBody>
                  <a:tcPr marL="104775" marR="104775" marT="76200" marB="76200" anchor="ctr"/>
                </a:tc>
                <a:extLst>
                  <a:ext uri="{0D108BD9-81ED-4DB2-BD59-A6C34878D82A}">
                    <a16:rowId xmlns:a16="http://schemas.microsoft.com/office/drawing/2014/main" val="2571551259"/>
                  </a:ext>
                </a:extLst>
              </a:tr>
            </a:tbl>
          </a:graphicData>
        </a:graphic>
      </p:graphicFrame>
      <p:sp>
        <p:nvSpPr>
          <p:cNvPr id="5" name="Text Box 3">
            <a:extLst>
              <a:ext uri="{FF2B5EF4-FFF2-40B4-BE49-F238E27FC236}">
                <a16:creationId xmlns:a16="http://schemas.microsoft.com/office/drawing/2014/main" id="{62615732-F430-4CF8-89EE-872288A201C2}"/>
              </a:ext>
            </a:extLst>
          </p:cNvPr>
          <p:cNvSpPr txBox="1">
            <a:spLocks noChangeArrowheads="1"/>
          </p:cNvSpPr>
          <p:nvPr/>
        </p:nvSpPr>
        <p:spPr bwMode="auto">
          <a:xfrm>
            <a:off x="394042" y="1071432"/>
            <a:ext cx="7905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spcBef>
                <a:spcPct val="50000"/>
              </a:spcBef>
              <a:buFontTx/>
              <a:buNone/>
            </a:pPr>
            <a:r>
              <a:rPr lang="en-US" altLang="en-US" sz="2400" b="1" dirty="0">
                <a:solidFill>
                  <a:srgbClr val="0077E3"/>
                </a:solidFill>
                <a:cs typeface="Tahoma" panose="020B0604030504040204" pitchFamily="34" charset="0"/>
              </a:rPr>
              <a:t>Hydrostatic pressure vs depth of water </a:t>
            </a:r>
          </a:p>
        </p:txBody>
      </p:sp>
    </p:spTree>
    <p:extLst>
      <p:ext uri="{BB962C8B-B14F-4D97-AF65-F5344CB8AC3E}">
        <p14:creationId xmlns:p14="http://schemas.microsoft.com/office/powerpoint/2010/main" val="261087935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Text Box 4">
            <a:extLst>
              <a:ext uri="{FF2B5EF4-FFF2-40B4-BE49-F238E27FC236}">
                <a16:creationId xmlns:a16="http://schemas.microsoft.com/office/drawing/2014/main" id="{53C85286-46A6-4E6D-A018-CA9F3E1C46A2}"/>
              </a:ext>
            </a:extLst>
          </p:cNvPr>
          <p:cNvSpPr txBox="1">
            <a:spLocks noChangeArrowheads="1"/>
          </p:cNvSpPr>
          <p:nvPr/>
        </p:nvSpPr>
        <p:spPr bwMode="auto">
          <a:xfrm>
            <a:off x="535447" y="1674812"/>
            <a:ext cx="329913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buFontTx/>
              <a:buNone/>
            </a:pPr>
            <a:r>
              <a:rPr lang="en-US" altLang="en-US" dirty="0">
                <a:cs typeface="Tahoma" panose="020B0604030504040204" pitchFamily="34" charset="0"/>
              </a:rPr>
              <a:t>The pressure in a fluid does not depend on factors such as the surface area of the container, the mass of the liquid or its volume.</a:t>
            </a:r>
          </a:p>
        </p:txBody>
      </p:sp>
      <p:sp>
        <p:nvSpPr>
          <p:cNvPr id="268295" name="Text Box 7">
            <a:extLst>
              <a:ext uri="{FF2B5EF4-FFF2-40B4-BE49-F238E27FC236}">
                <a16:creationId xmlns:a16="http://schemas.microsoft.com/office/drawing/2014/main" id="{5D1A3E06-CBBE-48A0-9084-7C99067EA102}"/>
              </a:ext>
            </a:extLst>
          </p:cNvPr>
          <p:cNvSpPr txBox="1">
            <a:spLocks noChangeArrowheads="1"/>
          </p:cNvSpPr>
          <p:nvPr/>
        </p:nvSpPr>
        <p:spPr bwMode="auto">
          <a:xfrm>
            <a:off x="535447" y="3534334"/>
            <a:ext cx="3181146"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buFontTx/>
              <a:buNone/>
            </a:pPr>
            <a:r>
              <a:rPr lang="en-US" altLang="en-US" dirty="0">
                <a:cs typeface="Tahoma" panose="020B0604030504040204" pitchFamily="34" charset="0"/>
              </a:rPr>
              <a:t>Liquids in an open container always have the same height in every part of the container – regardless of its shape.</a:t>
            </a:r>
          </a:p>
        </p:txBody>
      </p:sp>
      <p:pic>
        <p:nvPicPr>
          <p:cNvPr id="3" name="Picture 2" descr="A picture containing diagram&#10;&#10;Description automatically generated">
            <a:extLst>
              <a:ext uri="{FF2B5EF4-FFF2-40B4-BE49-F238E27FC236}">
                <a16:creationId xmlns:a16="http://schemas.microsoft.com/office/drawing/2014/main" id="{5C3F2053-C6C1-8A70-4E12-C4411AEAADCC}"/>
              </a:ext>
            </a:extLst>
          </p:cNvPr>
          <p:cNvPicPr>
            <a:picLocks noChangeAspect="1"/>
          </p:cNvPicPr>
          <p:nvPr/>
        </p:nvPicPr>
        <p:blipFill>
          <a:blip r:embed="rId3"/>
          <a:stretch>
            <a:fillRect/>
          </a:stretch>
        </p:blipFill>
        <p:spPr>
          <a:xfrm>
            <a:off x="3928491" y="1568919"/>
            <a:ext cx="4679146" cy="3116311"/>
          </a:xfrm>
          <a:prstGeom prst="rect">
            <a:avLst/>
          </a:prstGeom>
        </p:spPr>
      </p:pic>
      <p:sp>
        <p:nvSpPr>
          <p:cNvPr id="4" name="TextBox 3">
            <a:extLst>
              <a:ext uri="{FF2B5EF4-FFF2-40B4-BE49-F238E27FC236}">
                <a16:creationId xmlns:a16="http://schemas.microsoft.com/office/drawing/2014/main" id="{2BD7F7E2-68A7-F409-A629-0B88E7D0176B}"/>
              </a:ext>
            </a:extLst>
          </p:cNvPr>
          <p:cNvSpPr txBox="1"/>
          <p:nvPr/>
        </p:nvSpPr>
        <p:spPr>
          <a:xfrm>
            <a:off x="3962912" y="4873162"/>
            <a:ext cx="4454013" cy="584775"/>
          </a:xfrm>
          <a:prstGeom prst="rect">
            <a:avLst/>
          </a:prstGeom>
          <a:noFill/>
        </p:spPr>
        <p:txBody>
          <a:bodyPr wrap="square" rtlCol="0">
            <a:spAutoFit/>
          </a:bodyPr>
          <a:lstStyle/>
          <a:p>
            <a:r>
              <a:rPr lang="en-US" sz="1600" dirty="0"/>
              <a:t>A communicating vessel – the height of fluid is the same in each part of the vessel.</a:t>
            </a:r>
            <a:endParaRPr lang="en-GB" sz="1600" dirty="0"/>
          </a:p>
        </p:txBody>
      </p:sp>
      <p:sp>
        <p:nvSpPr>
          <p:cNvPr id="5" name="Text Box 3">
            <a:extLst>
              <a:ext uri="{FF2B5EF4-FFF2-40B4-BE49-F238E27FC236}">
                <a16:creationId xmlns:a16="http://schemas.microsoft.com/office/drawing/2014/main" id="{39A4BA72-DC58-DF84-2CDC-D3C642E53B58}"/>
              </a:ext>
            </a:extLst>
          </p:cNvPr>
          <p:cNvSpPr txBox="1">
            <a:spLocks noChangeArrowheads="1"/>
          </p:cNvSpPr>
          <p:nvPr/>
        </p:nvSpPr>
        <p:spPr bwMode="auto">
          <a:xfrm>
            <a:off x="450166" y="1009817"/>
            <a:ext cx="7905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spcBef>
                <a:spcPct val="50000"/>
              </a:spcBef>
              <a:buFontTx/>
              <a:buNone/>
            </a:pPr>
            <a:r>
              <a:rPr lang="en-US" altLang="en-US" sz="2400" b="1" dirty="0">
                <a:solidFill>
                  <a:srgbClr val="0077E3"/>
                </a:solidFill>
                <a:cs typeface="Tahoma" panose="020B0604030504040204" pitchFamily="34" charset="0"/>
              </a:rPr>
              <a:t>The behaviour of a fluid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8292"/>
                                        </p:tgtEl>
                                        <p:attrNameLst>
                                          <p:attrName>style.visibility</p:attrName>
                                        </p:attrNameLst>
                                      </p:cBhvr>
                                      <p:to>
                                        <p:strVal val="visible"/>
                                      </p:to>
                                    </p:set>
                                    <p:animEffect transition="in" filter="fade">
                                      <p:cBhvr>
                                        <p:cTn id="7" dur="2000"/>
                                        <p:tgtEl>
                                          <p:spTgt spid="2682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8295"/>
                                        </p:tgtEl>
                                        <p:attrNameLst>
                                          <p:attrName>style.visibility</p:attrName>
                                        </p:attrNameLst>
                                      </p:cBhvr>
                                      <p:to>
                                        <p:strVal val="visible"/>
                                      </p:to>
                                    </p:set>
                                    <p:animEffect transition="in" filter="fade">
                                      <p:cBhvr>
                                        <p:cTn id="12" dur="2000"/>
                                        <p:tgtEl>
                                          <p:spTgt spid="268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2" grpId="0" autoUpdateAnimBg="0"/>
      <p:bldP spid="26829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9A206E-54CD-4F9F-9F4B-EF11EB3C84DF}"/>
              </a:ext>
            </a:extLst>
          </p:cNvPr>
          <p:cNvSpPr txBox="1"/>
          <p:nvPr/>
        </p:nvSpPr>
        <p:spPr>
          <a:xfrm>
            <a:off x="443133" y="1031725"/>
            <a:ext cx="7448842" cy="461665"/>
          </a:xfrm>
          <a:prstGeom prst="rect">
            <a:avLst/>
          </a:prstGeom>
          <a:noFill/>
        </p:spPr>
        <p:txBody>
          <a:bodyPr wrap="square">
            <a:spAutoFit/>
          </a:bodyPr>
          <a:lstStyle/>
          <a:p>
            <a:r>
              <a:rPr lang="en-GB" sz="2400" b="1" dirty="0">
                <a:solidFill>
                  <a:srgbClr val="0077E3"/>
                </a:solidFill>
              </a:rPr>
              <a:t>Centre of pressure </a:t>
            </a:r>
          </a:p>
        </p:txBody>
      </p:sp>
      <p:sp>
        <p:nvSpPr>
          <p:cNvPr id="5" name="TextBox 4">
            <a:extLst>
              <a:ext uri="{FF2B5EF4-FFF2-40B4-BE49-F238E27FC236}">
                <a16:creationId xmlns:a16="http://schemas.microsoft.com/office/drawing/2014/main" id="{2C8F9316-C663-4CE0-BF8B-125C428086B1}"/>
              </a:ext>
            </a:extLst>
          </p:cNvPr>
          <p:cNvSpPr txBox="1"/>
          <p:nvPr/>
        </p:nvSpPr>
        <p:spPr>
          <a:xfrm>
            <a:off x="443133" y="1700283"/>
            <a:ext cx="8366570" cy="2862322"/>
          </a:xfrm>
          <a:prstGeom prst="rect">
            <a:avLst/>
          </a:prstGeom>
          <a:noFill/>
        </p:spPr>
        <p:txBody>
          <a:bodyPr wrap="square">
            <a:spAutoFit/>
          </a:bodyPr>
          <a:lstStyle/>
          <a:p>
            <a:r>
              <a:rPr lang="en-GB" dirty="0"/>
              <a:t>Hydrostatic force is the resultant force acting on a submerged surface due to the pressure loading of the fluid into which the surface is submerged. </a:t>
            </a:r>
          </a:p>
          <a:p>
            <a:endParaRPr lang="en-GB" dirty="0"/>
          </a:p>
          <a:p>
            <a:r>
              <a:rPr lang="en-GB" b="1" dirty="0"/>
              <a:t>Centre of pressure</a:t>
            </a:r>
          </a:p>
          <a:p>
            <a:endParaRPr lang="en-GB" b="1" dirty="0"/>
          </a:p>
          <a:p>
            <a:r>
              <a:rPr lang="en-GB" dirty="0"/>
              <a:t>The location of the point of action of the hydrostatic force is the centre of pressure. The centre of pressure is always below the centre of gravity of the surface in contact. </a:t>
            </a:r>
          </a:p>
        </p:txBody>
      </p:sp>
    </p:spTree>
    <p:extLst>
      <p:ext uri="{BB962C8B-B14F-4D97-AF65-F5344CB8AC3E}">
        <p14:creationId xmlns:p14="http://schemas.microsoft.com/office/powerpoint/2010/main" val="423865597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4391530-C2C6-4AC9-ADFD-9C5CE33FE1AB}"/>
              </a:ext>
            </a:extLst>
          </p:cNvPr>
          <p:cNvSpPr txBox="1"/>
          <p:nvPr/>
        </p:nvSpPr>
        <p:spPr>
          <a:xfrm>
            <a:off x="541605" y="1089777"/>
            <a:ext cx="8060790" cy="461665"/>
          </a:xfrm>
          <a:prstGeom prst="rect">
            <a:avLst/>
          </a:prstGeom>
          <a:noFill/>
        </p:spPr>
        <p:txBody>
          <a:bodyPr wrap="square">
            <a:spAutoFit/>
          </a:bodyPr>
          <a:lstStyle/>
          <a:p>
            <a:r>
              <a:rPr lang="en-GB" sz="2400" b="1" dirty="0">
                <a:solidFill>
                  <a:srgbClr val="0077E3"/>
                </a:solidFill>
              </a:rPr>
              <a:t>Hydrostatic thrust acting on an immersed surface</a:t>
            </a:r>
          </a:p>
        </p:txBody>
      </p:sp>
      <p:pic>
        <p:nvPicPr>
          <p:cNvPr id="9" name="Picture 8">
            <a:extLst>
              <a:ext uri="{FF2B5EF4-FFF2-40B4-BE49-F238E27FC236}">
                <a16:creationId xmlns:a16="http://schemas.microsoft.com/office/drawing/2014/main" id="{FE3441A3-67BE-4200-B8FD-61D1FE8718B2}"/>
              </a:ext>
            </a:extLst>
          </p:cNvPr>
          <p:cNvPicPr>
            <a:picLocks noChangeAspect="1"/>
          </p:cNvPicPr>
          <p:nvPr/>
        </p:nvPicPr>
        <p:blipFill>
          <a:blip r:embed="rId2"/>
          <a:stretch>
            <a:fillRect/>
          </a:stretch>
        </p:blipFill>
        <p:spPr>
          <a:xfrm>
            <a:off x="5785912" y="1674795"/>
            <a:ext cx="2984926" cy="3776319"/>
          </a:xfrm>
          <a:prstGeom prst="rect">
            <a:avLst/>
          </a:prstGeom>
        </p:spPr>
      </p:pic>
      <p:sp>
        <p:nvSpPr>
          <p:cNvPr id="7" name="TextBox 6">
            <a:extLst>
              <a:ext uri="{FF2B5EF4-FFF2-40B4-BE49-F238E27FC236}">
                <a16:creationId xmlns:a16="http://schemas.microsoft.com/office/drawing/2014/main" id="{CE3B2A17-7FBB-4A7F-83E0-49AAF9FCA429}"/>
              </a:ext>
            </a:extLst>
          </p:cNvPr>
          <p:cNvSpPr txBox="1"/>
          <p:nvPr/>
        </p:nvSpPr>
        <p:spPr>
          <a:xfrm>
            <a:off x="541605" y="1674795"/>
            <a:ext cx="6042075" cy="4278094"/>
          </a:xfrm>
          <a:prstGeom prst="rect">
            <a:avLst/>
          </a:prstGeom>
          <a:noFill/>
        </p:spPr>
        <p:txBody>
          <a:bodyPr wrap="square">
            <a:spAutoFit/>
          </a:bodyPr>
          <a:lstStyle/>
          <a:p>
            <a:r>
              <a:rPr lang="en-GB" dirty="0"/>
              <a:t>The thrust force acting on a surface submerged in a liquid can be calculated using</a:t>
            </a:r>
          </a:p>
          <a:p>
            <a:endParaRPr lang="en-GB" dirty="0"/>
          </a:p>
          <a:p>
            <a:r>
              <a:rPr lang="en-GB" sz="3200" i="1" dirty="0">
                <a:latin typeface="Times New Roman" panose="02020603050405020304" pitchFamily="18" charset="0"/>
                <a:cs typeface="Times New Roman" panose="02020603050405020304" pitchFamily="18" charset="0"/>
              </a:rPr>
              <a:t>F</a:t>
            </a:r>
            <a:r>
              <a:rPr lang="en-GB" sz="3200" dirty="0"/>
              <a:t> = </a:t>
            </a:r>
            <a:r>
              <a:rPr lang="en-GB" sz="3200" i="1" dirty="0">
                <a:latin typeface="Times New Roman" panose="02020603050405020304" pitchFamily="18" charset="0"/>
                <a:cs typeface="Times New Roman" panose="02020603050405020304" pitchFamily="18" charset="0"/>
              </a:rPr>
              <a:t>P</a:t>
            </a:r>
            <a:r>
              <a:rPr lang="en-GB" sz="3200" baseline="-25000" dirty="0">
                <a:latin typeface="Times New Roman" panose="02020603050405020304" pitchFamily="18" charset="0"/>
                <a:cs typeface="Times New Roman" panose="02020603050405020304" pitchFamily="18" charset="0"/>
              </a:rPr>
              <a:t>a</a:t>
            </a:r>
            <a:r>
              <a:rPr lang="en-GB" sz="3200" dirty="0"/>
              <a:t> </a:t>
            </a:r>
            <a:r>
              <a:rPr lang="en-GB" sz="3200" i="1" dirty="0">
                <a:latin typeface="Times New Roman" panose="02020603050405020304" pitchFamily="18" charset="0"/>
                <a:cs typeface="Times New Roman" panose="02020603050405020304" pitchFamily="18" charset="0"/>
              </a:rPr>
              <a:t>A</a:t>
            </a:r>
            <a:r>
              <a:rPr lang="en-GB" sz="3200" dirty="0"/>
              <a:t> = </a:t>
            </a:r>
            <a:r>
              <a:rPr lang="en-GB" sz="3200" i="1" dirty="0">
                <a:latin typeface="Times New Roman" panose="02020603050405020304" pitchFamily="18" charset="0"/>
                <a:cs typeface="Times New Roman" panose="02020603050405020304" pitchFamily="18" charset="0"/>
              </a:rPr>
              <a:t>ρ g A x                           </a:t>
            </a:r>
          </a:p>
          <a:p>
            <a:endParaRPr lang="en-GB" dirty="0"/>
          </a:p>
          <a:p>
            <a:r>
              <a:rPr lang="en-GB" dirty="0"/>
              <a:t>where</a:t>
            </a:r>
          </a:p>
          <a:p>
            <a:endParaRPr lang="en-GB" dirty="0"/>
          </a:p>
          <a:p>
            <a:r>
              <a:rPr lang="en-GB" i="1" dirty="0">
                <a:latin typeface="Times New Roman" panose="02020603050405020304" pitchFamily="18" charset="0"/>
                <a:cs typeface="Times New Roman" panose="02020603050405020304" pitchFamily="18" charset="0"/>
              </a:rPr>
              <a:t>F</a:t>
            </a:r>
            <a:r>
              <a:rPr lang="en-GB" dirty="0"/>
              <a:t> = thrust force (N)</a:t>
            </a:r>
          </a:p>
          <a:p>
            <a:r>
              <a:rPr lang="en-GB" i="1" dirty="0">
                <a:latin typeface="Times New Roman" panose="02020603050405020304" pitchFamily="18" charset="0"/>
                <a:cs typeface="Times New Roman" panose="02020603050405020304" pitchFamily="18" charset="0"/>
              </a:rPr>
              <a:t>P</a:t>
            </a:r>
            <a:r>
              <a:rPr lang="en-GB" baseline="-25000" dirty="0">
                <a:latin typeface="Times New Roman" panose="02020603050405020304" pitchFamily="18" charset="0"/>
                <a:cs typeface="Times New Roman" panose="02020603050405020304" pitchFamily="18" charset="0"/>
              </a:rPr>
              <a:t>a</a:t>
            </a:r>
            <a:r>
              <a:rPr lang="en-GB" dirty="0"/>
              <a:t> = </a:t>
            </a:r>
            <a:r>
              <a:rPr lang="en-GB" i="1" dirty="0">
                <a:latin typeface="Times New Roman" panose="02020603050405020304" pitchFamily="18" charset="0"/>
                <a:cs typeface="Times New Roman" panose="02020603050405020304" pitchFamily="18" charset="0"/>
              </a:rPr>
              <a:t>ρ</a:t>
            </a:r>
            <a:r>
              <a:rPr lang="en-GB" dirty="0"/>
              <a:t> </a:t>
            </a:r>
            <a:r>
              <a:rPr lang="en-GB" i="1" dirty="0">
                <a:latin typeface="Times New Roman" panose="02020603050405020304" pitchFamily="18" charset="0"/>
                <a:cs typeface="Times New Roman" panose="02020603050405020304" pitchFamily="18" charset="0"/>
              </a:rPr>
              <a:t>g</a:t>
            </a:r>
            <a:r>
              <a:rPr lang="en-GB" dirty="0"/>
              <a:t> </a:t>
            </a:r>
            <a:r>
              <a:rPr lang="en-GB" i="1" dirty="0">
                <a:latin typeface="Times New Roman" panose="02020603050405020304" pitchFamily="18" charset="0"/>
                <a:cs typeface="Times New Roman" panose="02020603050405020304" pitchFamily="18" charset="0"/>
              </a:rPr>
              <a:t>h</a:t>
            </a:r>
            <a:r>
              <a:rPr lang="en-GB" baseline="-25000" dirty="0">
                <a:latin typeface="Times New Roman" panose="02020603050405020304" pitchFamily="18" charset="0"/>
                <a:cs typeface="Times New Roman" panose="02020603050405020304" pitchFamily="18" charset="0"/>
              </a:rPr>
              <a:t>a</a:t>
            </a:r>
            <a:r>
              <a:rPr lang="en-GB" dirty="0"/>
              <a:t> = average pressure on the surface (Pa)</a:t>
            </a:r>
          </a:p>
          <a:p>
            <a:r>
              <a:rPr lang="en-GB" i="1" dirty="0">
                <a:latin typeface="Times New Roman" panose="02020603050405020304" pitchFamily="18" charset="0"/>
                <a:cs typeface="Times New Roman" panose="02020603050405020304" pitchFamily="18" charset="0"/>
              </a:rPr>
              <a:t>A</a:t>
            </a:r>
            <a:r>
              <a:rPr lang="en-GB" dirty="0"/>
              <a:t> = area of submerged surface (m</a:t>
            </a:r>
            <a:r>
              <a:rPr lang="en-GB" baseline="30000" dirty="0"/>
              <a:t>2</a:t>
            </a:r>
            <a:r>
              <a:rPr lang="en-GB" dirty="0"/>
              <a:t>)</a:t>
            </a:r>
          </a:p>
          <a:p>
            <a:r>
              <a:rPr lang="en-GB" i="1" dirty="0">
                <a:latin typeface="Times New Roman" panose="02020603050405020304" pitchFamily="18" charset="0"/>
                <a:cs typeface="Times New Roman" panose="02020603050405020304" pitchFamily="18" charset="0"/>
              </a:rPr>
              <a:t>x</a:t>
            </a:r>
            <a:r>
              <a:rPr lang="en-GB" dirty="0"/>
              <a:t> = average depth (m)</a:t>
            </a:r>
          </a:p>
          <a:p>
            <a:r>
              <a:rPr lang="en-GB" i="1" dirty="0">
                <a:latin typeface="Times New Roman" panose="02020603050405020304" pitchFamily="18" charset="0"/>
                <a:cs typeface="Times New Roman" panose="02020603050405020304" pitchFamily="18" charset="0"/>
              </a:rPr>
              <a:t>ρ</a:t>
            </a:r>
            <a:r>
              <a:rPr lang="en-GB" dirty="0"/>
              <a:t> = density (kg</a:t>
            </a:r>
            <a:r>
              <a:rPr lang="en-GB" spc="-100" dirty="0"/>
              <a:t> </a:t>
            </a:r>
            <a:r>
              <a:rPr lang="en-GB" dirty="0"/>
              <a:t>m</a:t>
            </a:r>
            <a:r>
              <a:rPr lang="en-GB" baseline="30000" dirty="0"/>
              <a:t>−3</a:t>
            </a:r>
            <a:r>
              <a:rPr lang="en-GB" dirty="0"/>
              <a:t>)  (water 1000 kg</a:t>
            </a:r>
            <a:r>
              <a:rPr lang="en-GB" spc="-100" dirty="0"/>
              <a:t> </a:t>
            </a:r>
            <a:r>
              <a:rPr lang="en-GB" dirty="0"/>
              <a:t>m</a:t>
            </a:r>
            <a:r>
              <a:rPr lang="en-GB" baseline="30000" dirty="0"/>
              <a:t>−3</a:t>
            </a:r>
            <a:r>
              <a:rPr lang="en-GB" dirty="0"/>
              <a:t>)</a:t>
            </a:r>
          </a:p>
          <a:p>
            <a:r>
              <a:rPr lang="en-GB" i="1" dirty="0">
                <a:latin typeface="Times New Roman" panose="02020603050405020304" pitchFamily="18" charset="0"/>
                <a:cs typeface="Times New Roman" panose="02020603050405020304" pitchFamily="18" charset="0"/>
              </a:rPr>
              <a:t>g</a:t>
            </a:r>
            <a:r>
              <a:rPr lang="en-GB" dirty="0"/>
              <a:t> = acceleration of gravity (9.81</a:t>
            </a:r>
            <a:r>
              <a:rPr lang="en-GB" spc="-100" dirty="0"/>
              <a:t> </a:t>
            </a:r>
            <a:r>
              <a:rPr lang="en-GB" dirty="0"/>
              <a:t>m</a:t>
            </a:r>
            <a:r>
              <a:rPr lang="en-GB" spc="-100" dirty="0"/>
              <a:t> </a:t>
            </a:r>
            <a:r>
              <a:rPr lang="en-GB" dirty="0"/>
              <a:t>s</a:t>
            </a:r>
            <a:r>
              <a:rPr lang="en-GB" baseline="30000" dirty="0"/>
              <a:t>−2</a:t>
            </a:r>
            <a:r>
              <a:rPr lang="en-GB" dirty="0"/>
              <a:t>) </a:t>
            </a:r>
          </a:p>
        </p:txBody>
      </p:sp>
    </p:spTree>
    <p:extLst>
      <p:ext uri="{BB962C8B-B14F-4D97-AF65-F5344CB8AC3E}">
        <p14:creationId xmlns:p14="http://schemas.microsoft.com/office/powerpoint/2010/main" val="41823187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707</Words>
  <Application>Microsoft Office PowerPoint</Application>
  <PresentationFormat>On-screen Show (4:3)</PresentationFormat>
  <Paragraphs>109</Paragraphs>
  <Slides>12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Cambria Math</vt:lpstr>
      <vt:lpstr>Lucida Grande</vt:lpstr>
      <vt:lpstr>Times New Roman</vt:lpstr>
      <vt:lpstr>Default Design</vt:lpstr>
      <vt:lpstr>PowerPoint 10: Hydrostatic pressure  </vt:lpstr>
      <vt:lpstr>Objectives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53</cp:revision>
  <dcterms:created xsi:type="dcterms:W3CDTF">2013-05-28T00:38:54Z</dcterms:created>
  <dcterms:modified xsi:type="dcterms:W3CDTF">2022-12-19T09:25:27Z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