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7"/>
  </p:notesMasterIdLst>
  <p:handoutMasterIdLst>
    <p:handoutMasterId r:id="rId28"/>
  </p:handoutMasterIdLst>
  <p:sldIdLst>
    <p:sldId id="342" r:id="rId5"/>
    <p:sldId id="354" r:id="rId6"/>
    <p:sldId id="352" r:id="rId7"/>
    <p:sldId id="373" r:id="rId8"/>
    <p:sldId id="374" r:id="rId9"/>
    <p:sldId id="390" r:id="rId10"/>
    <p:sldId id="375" r:id="rId11"/>
    <p:sldId id="384" r:id="rId12"/>
    <p:sldId id="387" r:id="rId13"/>
    <p:sldId id="386" r:id="rId14"/>
    <p:sldId id="388" r:id="rId15"/>
    <p:sldId id="376" r:id="rId16"/>
    <p:sldId id="391" r:id="rId17"/>
    <p:sldId id="377" r:id="rId18"/>
    <p:sldId id="378" r:id="rId19"/>
    <p:sldId id="379" r:id="rId20"/>
    <p:sldId id="380" r:id="rId21"/>
    <p:sldId id="381" r:id="rId22"/>
    <p:sldId id="382" r:id="rId23"/>
    <p:sldId id="389" r:id="rId24"/>
    <p:sldId id="383" r:id="rId25"/>
    <p:sldId id="335" r:id="rId26"/>
  </p:sldIdLst>
  <p:sldSz cx="9144000" cy="6858000" type="screen4x3"/>
  <p:notesSz cx="6797675" cy="9926638"/>
  <p:custDataLst>
    <p:tags r:id="rId2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EBA196F-BBBF-3E75-8788-6461EBF6316F}" name="Hassan Nobeeboccus" initials="HN" userId="S::Hassan.Nobeeboccus@cityandguilds.com::84efccbb-3525-48c4-8d8b-73b5dfd9c281" providerId="AD"/>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p:restoredTop sz="94694"/>
  </p:normalViewPr>
  <p:slideViewPr>
    <p:cSldViewPr snapToGrid="0">
      <p:cViewPr varScale="1">
        <p:scale>
          <a:sx n="62" d="100"/>
          <a:sy n="62" d="100"/>
        </p:scale>
        <p:origin x="796" y="56"/>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726"/>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presProps" Target="presProp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10/6/2022</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shutterstock_1964543551</a:t>
            </a:r>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12191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shutterstock_1813353151</a:t>
            </a:r>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8214366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2102407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22</a:t>
            </a:fld>
            <a:endParaRPr lang="en-GB" dirty="0"/>
          </a:p>
        </p:txBody>
      </p:sp>
    </p:spTree>
    <p:extLst>
      <p:ext uri="{BB962C8B-B14F-4D97-AF65-F5344CB8AC3E}">
        <p14:creationId xmlns:p14="http://schemas.microsoft.com/office/powerpoint/2010/main" val="39182008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6. Materials and their properties</a:t>
            </a:r>
          </a:p>
          <a:p>
            <a:endParaRPr lang="en-GB" sz="2400" b="1" dirty="0"/>
          </a:p>
          <a:p>
            <a:r>
              <a:rPr lang="en-GB" sz="2400" b="1" dirty="0"/>
              <a:t>6.1 Physical and mechanical properties of materials </a:t>
            </a:r>
          </a:p>
          <a:p>
            <a:endParaRPr lang="en-GB" sz="2400" b="1" dirty="0"/>
          </a:p>
        </p:txBody>
      </p:sp>
      <p:sp>
        <p:nvSpPr>
          <p:cNvPr id="2053" name="Rectangle 15"/>
          <p:cNvSpPr>
            <a:spLocks noGrp="1" noChangeArrowheads="1"/>
          </p:cNvSpPr>
          <p:nvPr>
            <p:ph type="title"/>
          </p:nvPr>
        </p:nvSpPr>
        <p:spPr>
          <a:xfrm>
            <a:off x="457200" y="3166891"/>
            <a:ext cx="8153400" cy="2514600"/>
          </a:xfrm>
        </p:spPr>
        <p:txBody>
          <a:bodyPr anchor="t"/>
          <a:lstStyle/>
          <a:p>
            <a:pPr eaLnBrk="1" hangingPunct="1"/>
            <a:r>
              <a:rPr lang="en-GB" dirty="0">
                <a:ea typeface="ＭＳ Ｐゴシック" pitchFamily="-105" charset="-128"/>
                <a:cs typeface="ＭＳ Ｐゴシック" pitchFamily="-105" charset="-128"/>
              </a:rPr>
              <a:t>PowerPoint 1: Physical properties </a:t>
            </a:r>
          </a:p>
        </p:txBody>
      </p:sp>
    </p:spTree>
    <p:extLst>
      <p:ext uri="{BB962C8B-B14F-4D97-AF65-F5344CB8AC3E}">
        <p14:creationId xmlns:p14="http://schemas.microsoft.com/office/powerpoint/2010/main" val="670929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59A4B6-E345-6E50-7864-BCD590655285}"/>
              </a:ext>
            </a:extLst>
          </p:cNvPr>
          <p:cNvSpPr>
            <a:spLocks noGrp="1"/>
          </p:cNvSpPr>
          <p:nvPr>
            <p:ph type="title"/>
          </p:nvPr>
        </p:nvSpPr>
        <p:spPr/>
        <p:txBody>
          <a:bodyPr/>
          <a:lstStyle/>
          <a:p>
            <a:r>
              <a:rPr lang="en-GB" dirty="0"/>
              <a:t>Calculating density: example</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09ADAB07-C398-C67A-D8C1-CB777FE7E905}"/>
                  </a:ext>
                </a:extLst>
              </p:cNvPr>
              <p:cNvSpPr>
                <a:spLocks noGrp="1"/>
              </p:cNvSpPr>
              <p:nvPr>
                <p:ph sz="quarter" idx="10"/>
              </p:nvPr>
            </p:nvSpPr>
            <p:spPr/>
            <p:txBody>
              <a:bodyPr/>
              <a:lstStyle/>
              <a:p>
                <a:r>
                  <a:rPr lang="en-US" dirty="0"/>
                  <a:t>An object has a mass of 570g and a volume of 2,280cm</a:t>
                </a:r>
                <a:r>
                  <a:rPr lang="en-US" baseline="30000" dirty="0"/>
                  <a:t>3</a:t>
                </a:r>
                <a:r>
                  <a:rPr lang="en-US" dirty="0"/>
                  <a:t> </a:t>
                </a:r>
              </a:p>
              <a:p>
                <a:r>
                  <a:rPr lang="en-US" dirty="0"/>
                  <a:t> Using the formula:</a:t>
                </a:r>
              </a:p>
              <a:p>
                <a:endParaRPr lang="en-US" dirty="0"/>
              </a:p>
              <a:p>
                <a:endParaRPr lang="en-US" dirty="0"/>
              </a:p>
              <a:p>
                <a:r>
                  <a:rPr lang="en-US" dirty="0"/>
                  <a:t>​</a:t>
                </a:r>
              </a:p>
              <a:p>
                <a:r>
                  <a:rPr lang="en-US" dirty="0"/>
                  <a:t>we can calculate: 	Density =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570</m:t>
                        </m:r>
                      </m:num>
                      <m:den>
                        <m:r>
                          <a:rPr lang="en-GB" b="0" i="1" smtClean="0">
                            <a:latin typeface="Cambria Math" panose="02040503050406030204" pitchFamily="18" charset="0"/>
                          </a:rPr>
                          <m:t>2280</m:t>
                        </m:r>
                      </m:den>
                    </m:f>
                  </m:oMath>
                </a14:m>
                <a:r>
                  <a:rPr lang="en-US" dirty="0"/>
                  <a:t>	= </a:t>
                </a:r>
                <a:r>
                  <a:rPr lang="en-US" b="1" dirty="0"/>
                  <a:t>0.25g/cm</a:t>
                </a:r>
                <a:r>
                  <a:rPr lang="en-US" b="1" baseline="30000" dirty="0"/>
                  <a:t>3</a:t>
                </a:r>
                <a:r>
                  <a:rPr lang="en-US" b="1" dirty="0"/>
                  <a:t> </a:t>
                </a:r>
              </a:p>
              <a:p>
                <a:endParaRPr lang="en-US" dirty="0"/>
              </a:p>
            </p:txBody>
          </p:sp>
        </mc:Choice>
        <mc:Fallback xmlns="">
          <p:sp>
            <p:nvSpPr>
              <p:cNvPr id="3" name="Content Placeholder 2">
                <a:extLst>
                  <a:ext uri="{FF2B5EF4-FFF2-40B4-BE49-F238E27FC236}">
                    <a16:creationId xmlns:a16="http://schemas.microsoft.com/office/drawing/2014/main" id="{09ADAB07-C398-C67A-D8C1-CB777FE7E905}"/>
                  </a:ext>
                </a:extLst>
              </p:cNvPr>
              <p:cNvSpPr>
                <a:spLocks noGrp="1" noRot="1" noChangeAspect="1" noMove="1" noResize="1" noEditPoints="1" noAdjustHandles="1" noChangeArrowheads="1" noChangeShapeType="1" noTextEdit="1"/>
              </p:cNvSpPr>
              <p:nvPr>
                <p:ph sz="quarter" idx="10"/>
              </p:nvPr>
            </p:nvSpPr>
            <p:spPr>
              <a:blipFill>
                <a:blip r:embed="rId2"/>
                <a:stretch>
                  <a:fillRect l="-1852" t="-2090"/>
                </a:stretch>
              </a:blipFill>
            </p:spPr>
            <p:txBody>
              <a:bodyPr/>
              <a:lstStyle/>
              <a:p>
                <a:r>
                  <a:rPr lang="en-GB">
                    <a:noFill/>
                  </a:rPr>
                  <a:t> </a:t>
                </a:r>
              </a:p>
            </p:txBody>
          </p:sp>
        </mc:Fallback>
      </mc:AlternateContent>
      <p:pic>
        <p:nvPicPr>
          <p:cNvPr id="5" name="Picture 4">
            <a:extLst>
              <a:ext uri="{FF2B5EF4-FFF2-40B4-BE49-F238E27FC236}">
                <a16:creationId xmlns:a16="http://schemas.microsoft.com/office/drawing/2014/main" id="{8B96C2C5-E60C-1D89-6E57-43285F014518}"/>
              </a:ext>
            </a:extLst>
          </p:cNvPr>
          <p:cNvPicPr>
            <a:picLocks noChangeAspect="1"/>
          </p:cNvPicPr>
          <p:nvPr/>
        </p:nvPicPr>
        <p:blipFill>
          <a:blip r:embed="rId3"/>
          <a:stretch>
            <a:fillRect/>
          </a:stretch>
        </p:blipFill>
        <p:spPr>
          <a:xfrm>
            <a:off x="2109379" y="2691794"/>
            <a:ext cx="4617791" cy="1142787"/>
          </a:xfrm>
          <a:prstGeom prst="rect">
            <a:avLst/>
          </a:prstGeom>
        </p:spPr>
      </p:pic>
    </p:spTree>
    <p:extLst>
      <p:ext uri="{BB962C8B-B14F-4D97-AF65-F5344CB8AC3E}">
        <p14:creationId xmlns:p14="http://schemas.microsoft.com/office/powerpoint/2010/main" val="7275160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59440D-596B-FA20-9E7A-311055ABD60B}"/>
              </a:ext>
            </a:extLst>
          </p:cNvPr>
          <p:cNvSpPr>
            <a:spLocks noGrp="1"/>
          </p:cNvSpPr>
          <p:nvPr>
            <p:ph type="title"/>
          </p:nvPr>
        </p:nvSpPr>
        <p:spPr/>
        <p:txBody>
          <a:bodyPr/>
          <a:lstStyle/>
          <a:p>
            <a:r>
              <a:rPr lang="en-GB" dirty="0"/>
              <a:t>Calculating density: finding a volume</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756EA03D-9A13-2192-B891-8DA7AB54C50E}"/>
                  </a:ext>
                </a:extLst>
              </p:cNvPr>
              <p:cNvSpPr>
                <a:spLocks noGrp="1"/>
              </p:cNvSpPr>
              <p:nvPr>
                <p:ph sz="quarter" idx="10"/>
              </p:nvPr>
            </p:nvSpPr>
            <p:spPr>
              <a:xfrm>
                <a:off x="457200" y="1602000"/>
                <a:ext cx="8229600" cy="4248000"/>
              </a:xfrm>
            </p:spPr>
            <p:txBody>
              <a:bodyPr/>
              <a:lstStyle/>
              <a:p>
                <a:r>
                  <a:rPr lang="en-GB" dirty="0"/>
                  <a:t>To find a volume from given values, calculate as follows. </a:t>
                </a:r>
              </a:p>
              <a:p>
                <a:r>
                  <a:rPr lang="en-US" dirty="0"/>
                  <a:t>A liquid has a density of 1,000kg/m</a:t>
                </a:r>
                <a:r>
                  <a:rPr lang="en-US" baseline="30000" dirty="0"/>
                  <a:t>3</a:t>
                </a:r>
                <a:r>
                  <a:rPr lang="en-US" dirty="0"/>
                  <a:t>  and mass of 0.5kg. </a:t>
                </a:r>
              </a:p>
              <a:p>
                <a:r>
                  <a:rPr lang="en-US" dirty="0"/>
                  <a:t>To calculate the volume of the liquid (answer in litres):</a:t>
                </a:r>
              </a:p>
              <a:p>
                <a:endParaRPr lang="en-US" dirty="0"/>
              </a:p>
              <a:p>
                <a:r>
                  <a:rPr lang="en-US" dirty="0"/>
                  <a:t>Volume = </a:t>
                </a:r>
                <a14:m>
                  <m:oMath xmlns:m="http://schemas.openxmlformats.org/officeDocument/2006/math">
                    <m:f>
                      <m:fPr>
                        <m:ctrlPr>
                          <a:rPr lang="en-US" i="1" smtClean="0">
                            <a:latin typeface="Cambria Math" panose="02040503050406030204" pitchFamily="18" charset="0"/>
                          </a:rPr>
                        </m:ctrlPr>
                      </m:fPr>
                      <m:num>
                        <m:r>
                          <a:rPr lang="en-GB" b="0" i="1" smtClean="0">
                            <a:latin typeface="Cambria Math" panose="02040503050406030204" pitchFamily="18" charset="0"/>
                          </a:rPr>
                          <m:t>𝑀𝑎𝑠𝑠</m:t>
                        </m:r>
                      </m:num>
                      <m:den>
                        <m:r>
                          <a:rPr lang="en-GB" b="0" i="1" smtClean="0">
                            <a:latin typeface="Cambria Math" panose="02040503050406030204" pitchFamily="18" charset="0"/>
                          </a:rPr>
                          <m:t>𝐷𝑒𝑛𝑠𝑖𝑡𝑦</m:t>
                        </m:r>
                        <m:r>
                          <a:rPr lang="en-GB" b="0" i="1" smtClean="0">
                            <a:latin typeface="Cambria Math" panose="02040503050406030204" pitchFamily="18" charset="0"/>
                          </a:rPr>
                          <m:t> </m:t>
                        </m:r>
                      </m:den>
                    </m:f>
                  </m:oMath>
                </a14:m>
                <a:r>
                  <a:rPr lang="en-US" dirty="0"/>
                  <a:t>	=	</a:t>
                </a:r>
                <a14:m>
                  <m:oMath xmlns:m="http://schemas.openxmlformats.org/officeDocument/2006/math">
                    <m:f>
                      <m:fPr>
                        <m:ctrlPr>
                          <a:rPr lang="en-US" i="1" smtClean="0">
                            <a:latin typeface="Cambria Math" panose="02040503050406030204" pitchFamily="18" charset="0"/>
                          </a:rPr>
                        </m:ctrlPr>
                      </m:fPr>
                      <m:num>
                        <m:r>
                          <a:rPr lang="en-GB" b="0" i="1" smtClean="0">
                            <a:latin typeface="Cambria Math" panose="02040503050406030204" pitchFamily="18" charset="0"/>
                          </a:rPr>
                          <m:t>0.5</m:t>
                        </m:r>
                      </m:num>
                      <m:den>
                        <m:r>
                          <a:rPr lang="en-GB" b="0" i="1" smtClean="0">
                            <a:latin typeface="Cambria Math" panose="02040503050406030204" pitchFamily="18" charset="0"/>
                          </a:rPr>
                          <m:t>1000</m:t>
                        </m:r>
                      </m:den>
                    </m:f>
                  </m:oMath>
                </a14:m>
                <a:r>
                  <a:rPr lang="en-US" dirty="0"/>
                  <a:t>	=	0.0005m</a:t>
                </a:r>
                <a:r>
                  <a:rPr lang="en-US" baseline="30000" dirty="0"/>
                  <a:t>3</a:t>
                </a:r>
              </a:p>
              <a:p>
                <a:r>
                  <a:rPr lang="en-US" dirty="0"/>
                  <a:t>To convert to litres we need to multiply by 1,000:</a:t>
                </a:r>
              </a:p>
              <a:p>
                <a:r>
                  <a:rPr lang="en-US" dirty="0"/>
                  <a:t>		= 0.0005 x 1,000	=	</a:t>
                </a:r>
                <a:r>
                  <a:rPr lang="en-US" b="1" dirty="0"/>
                  <a:t>0.5 litres</a:t>
                </a:r>
              </a:p>
              <a:p>
                <a:endParaRPr lang="en-GB" dirty="0"/>
              </a:p>
            </p:txBody>
          </p:sp>
        </mc:Choice>
        <mc:Fallback xmlns="">
          <p:sp>
            <p:nvSpPr>
              <p:cNvPr id="3" name="Content Placeholder 2">
                <a:extLst>
                  <a:ext uri="{FF2B5EF4-FFF2-40B4-BE49-F238E27FC236}">
                    <a16:creationId xmlns:a16="http://schemas.microsoft.com/office/drawing/2014/main" id="{756EA03D-9A13-2192-B891-8DA7AB54C50E}"/>
                  </a:ext>
                </a:extLst>
              </p:cNvPr>
              <p:cNvSpPr>
                <a:spLocks noGrp="1" noRot="1" noChangeAspect="1" noMove="1" noResize="1" noEditPoints="1" noAdjustHandles="1" noChangeArrowheads="1" noChangeShapeType="1" noTextEdit="1"/>
              </p:cNvSpPr>
              <p:nvPr>
                <p:ph sz="quarter" idx="10"/>
              </p:nvPr>
            </p:nvSpPr>
            <p:spPr>
              <a:xfrm>
                <a:off x="457200" y="1602000"/>
                <a:ext cx="8229600" cy="4248000"/>
              </a:xfrm>
              <a:blipFill>
                <a:blip r:embed="rId3"/>
                <a:stretch>
                  <a:fillRect l="-1852" t="-1722"/>
                </a:stretch>
              </a:blipFill>
            </p:spPr>
            <p:txBody>
              <a:bodyPr/>
              <a:lstStyle/>
              <a:p>
                <a:r>
                  <a:rPr lang="en-GB">
                    <a:noFill/>
                  </a:rPr>
                  <a:t> </a:t>
                </a:r>
              </a:p>
            </p:txBody>
          </p:sp>
        </mc:Fallback>
      </mc:AlternateContent>
    </p:spTree>
    <p:extLst>
      <p:ext uri="{BB962C8B-B14F-4D97-AF65-F5344CB8AC3E}">
        <p14:creationId xmlns:p14="http://schemas.microsoft.com/office/powerpoint/2010/main" val="40361344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7914D-E84A-4734-8BDC-CDDEB2532306}"/>
              </a:ext>
            </a:extLst>
          </p:cNvPr>
          <p:cNvSpPr>
            <a:spLocks noGrp="1"/>
          </p:cNvSpPr>
          <p:nvPr>
            <p:ph type="title"/>
          </p:nvPr>
        </p:nvSpPr>
        <p:spPr/>
        <p:txBody>
          <a:bodyPr/>
          <a:lstStyle/>
          <a:p>
            <a:r>
              <a:rPr lang="en-GB" dirty="0"/>
              <a:t>Melting point </a:t>
            </a:r>
          </a:p>
        </p:txBody>
      </p:sp>
      <p:sp>
        <p:nvSpPr>
          <p:cNvPr id="3" name="Content Placeholder 2">
            <a:extLst>
              <a:ext uri="{FF2B5EF4-FFF2-40B4-BE49-F238E27FC236}">
                <a16:creationId xmlns:a16="http://schemas.microsoft.com/office/drawing/2014/main" id="{1B5CC0DA-4649-4CD4-9A8E-EAE7520345A7}"/>
              </a:ext>
            </a:extLst>
          </p:cNvPr>
          <p:cNvSpPr>
            <a:spLocks noGrp="1"/>
          </p:cNvSpPr>
          <p:nvPr>
            <p:ph sz="quarter" idx="10"/>
          </p:nvPr>
        </p:nvSpPr>
        <p:spPr>
          <a:xfrm>
            <a:off x="457200" y="1512000"/>
            <a:ext cx="8229600" cy="4248000"/>
          </a:xfrm>
        </p:spPr>
        <p:txBody>
          <a:bodyPr/>
          <a:lstStyle/>
          <a:p>
            <a:r>
              <a:rPr lang="en-GB" dirty="0"/>
              <a:t>In general, ‘melting’ is a </a:t>
            </a:r>
            <a:r>
              <a:rPr lang="en-GB" b="1" dirty="0"/>
              <a:t>phase change</a:t>
            </a:r>
            <a:r>
              <a:rPr lang="en-GB" dirty="0"/>
              <a:t> of a substance from the solid to the liquid phase. </a:t>
            </a:r>
          </a:p>
          <a:p>
            <a:r>
              <a:rPr lang="en-GB" dirty="0"/>
              <a:t>The</a:t>
            </a:r>
            <a:r>
              <a:rPr lang="en-GB" b="1" dirty="0"/>
              <a:t> melting point</a:t>
            </a:r>
            <a:r>
              <a:rPr lang="en-GB" dirty="0"/>
              <a:t> of a substance is the temperature at which this phase change occurs. The melting point also defines a condition in which the solid and liquid can exist in equilibrium.</a:t>
            </a:r>
            <a:r>
              <a:rPr lang="en-GB" sz="1800" dirty="0"/>
              <a:t> </a:t>
            </a:r>
          </a:p>
          <a:p>
            <a:endParaRPr lang="en-GB" dirty="0"/>
          </a:p>
        </p:txBody>
      </p:sp>
      <p:pic>
        <p:nvPicPr>
          <p:cNvPr id="5" name="Picture 4" descr="A picture containing factory, indoor, building&#10;&#10;Description automatically generated">
            <a:extLst>
              <a:ext uri="{FF2B5EF4-FFF2-40B4-BE49-F238E27FC236}">
                <a16:creationId xmlns:a16="http://schemas.microsoft.com/office/drawing/2014/main" id="{EC71AF60-F03E-01A9-94A0-8079EAA92B8F}"/>
              </a:ext>
            </a:extLst>
          </p:cNvPr>
          <p:cNvPicPr>
            <a:picLocks noChangeAspect="1"/>
          </p:cNvPicPr>
          <p:nvPr/>
        </p:nvPicPr>
        <p:blipFill>
          <a:blip r:embed="rId3"/>
          <a:stretch>
            <a:fillRect/>
          </a:stretch>
        </p:blipFill>
        <p:spPr>
          <a:xfrm>
            <a:off x="2390422" y="3696006"/>
            <a:ext cx="4363155" cy="1893609"/>
          </a:xfrm>
          <a:prstGeom prst="rect">
            <a:avLst/>
          </a:prstGeom>
        </p:spPr>
      </p:pic>
    </p:spTree>
    <p:extLst>
      <p:ext uri="{BB962C8B-B14F-4D97-AF65-F5344CB8AC3E}">
        <p14:creationId xmlns:p14="http://schemas.microsoft.com/office/powerpoint/2010/main" val="10313734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5E694-1316-B720-5DF6-DEDB879C3E14}"/>
              </a:ext>
            </a:extLst>
          </p:cNvPr>
          <p:cNvSpPr>
            <a:spLocks noGrp="1"/>
          </p:cNvSpPr>
          <p:nvPr>
            <p:ph type="title"/>
          </p:nvPr>
        </p:nvSpPr>
        <p:spPr/>
        <p:txBody>
          <a:bodyPr/>
          <a:lstStyle/>
          <a:p>
            <a:r>
              <a:rPr lang="en-US" dirty="0"/>
              <a:t>Melting point</a:t>
            </a:r>
            <a:endParaRPr lang="en-GB" dirty="0"/>
          </a:p>
        </p:txBody>
      </p:sp>
      <p:sp>
        <p:nvSpPr>
          <p:cNvPr id="3" name="Content Placeholder 2">
            <a:extLst>
              <a:ext uri="{FF2B5EF4-FFF2-40B4-BE49-F238E27FC236}">
                <a16:creationId xmlns:a16="http://schemas.microsoft.com/office/drawing/2014/main" id="{955F76E8-6DC2-EE1B-5140-CE19994A0799}"/>
              </a:ext>
            </a:extLst>
          </p:cNvPr>
          <p:cNvSpPr>
            <a:spLocks noGrp="1"/>
          </p:cNvSpPr>
          <p:nvPr>
            <p:ph sz="quarter" idx="10"/>
          </p:nvPr>
        </p:nvSpPr>
        <p:spPr/>
        <p:txBody>
          <a:bodyPr/>
          <a:lstStyle/>
          <a:p>
            <a:r>
              <a:rPr lang="en-GB" sz="2000" dirty="0"/>
              <a:t>Adding heat will convert the solid into a liquid with no temperature change. </a:t>
            </a:r>
          </a:p>
          <a:p>
            <a:r>
              <a:rPr lang="en-GB" sz="2000" dirty="0"/>
              <a:t>At the melting point, the two phases of a substance, liquid and vapour, have identical free energies and therefore are equally likely to exist. </a:t>
            </a:r>
          </a:p>
          <a:p>
            <a:r>
              <a:rPr lang="en-GB" sz="2000" dirty="0"/>
              <a:t>Below the melting point, the solid is the more stable state of the two, whereas above the melting point the liquid form is preferred. The melting point of a substance depends on pressure and is usually specified at standard pressure.</a:t>
            </a:r>
            <a:r>
              <a:rPr lang="en-GB" dirty="0"/>
              <a:t> </a:t>
            </a:r>
          </a:p>
          <a:p>
            <a:endParaRPr lang="en-GB" dirty="0"/>
          </a:p>
        </p:txBody>
      </p:sp>
    </p:spTree>
    <p:extLst>
      <p:ext uri="{BB962C8B-B14F-4D97-AF65-F5344CB8AC3E}">
        <p14:creationId xmlns:p14="http://schemas.microsoft.com/office/powerpoint/2010/main" val="28798862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20EEE4-723E-4044-BACF-82036C7E45EA}"/>
              </a:ext>
            </a:extLst>
          </p:cNvPr>
          <p:cNvSpPr>
            <a:spLocks noGrp="1"/>
          </p:cNvSpPr>
          <p:nvPr>
            <p:ph type="title"/>
          </p:nvPr>
        </p:nvSpPr>
        <p:spPr/>
        <p:txBody>
          <a:bodyPr/>
          <a:lstStyle/>
          <a:p>
            <a:r>
              <a:rPr lang="en-GB" dirty="0"/>
              <a:t>Specific heat capacity </a:t>
            </a:r>
          </a:p>
        </p:txBody>
      </p:sp>
      <p:sp>
        <p:nvSpPr>
          <p:cNvPr id="3" name="Content Placeholder 2">
            <a:extLst>
              <a:ext uri="{FF2B5EF4-FFF2-40B4-BE49-F238E27FC236}">
                <a16:creationId xmlns:a16="http://schemas.microsoft.com/office/drawing/2014/main" id="{5B6A5C56-9C14-4AF1-B2BE-000BE2CEC30B}"/>
              </a:ext>
            </a:extLst>
          </p:cNvPr>
          <p:cNvSpPr>
            <a:spLocks noGrp="1"/>
          </p:cNvSpPr>
          <p:nvPr>
            <p:ph sz="quarter" idx="10"/>
          </p:nvPr>
        </p:nvSpPr>
        <p:spPr/>
        <p:txBody>
          <a:bodyPr/>
          <a:lstStyle/>
          <a:p>
            <a:r>
              <a:rPr lang="en-GB" b="1" dirty="0"/>
              <a:t>Specific heat capacity</a:t>
            </a:r>
            <a:r>
              <a:rPr lang="en-GB" dirty="0"/>
              <a:t> is the amount of heat energy required to raise the temperature of a substance per unit of mass. </a:t>
            </a:r>
          </a:p>
          <a:p>
            <a:r>
              <a:rPr lang="en-GB" dirty="0"/>
              <a:t>It is also an example of an </a:t>
            </a:r>
            <a:r>
              <a:rPr lang="en-GB" b="1" dirty="0"/>
              <a:t>extensive property</a:t>
            </a:r>
            <a:r>
              <a:rPr lang="en-GB" dirty="0"/>
              <a:t> since its value is proportional to the size of the system being examined.</a:t>
            </a:r>
          </a:p>
          <a:p>
            <a:pPr>
              <a:lnSpc>
                <a:spcPct val="100000"/>
              </a:lnSpc>
            </a:pPr>
            <a:r>
              <a:rPr lang="en-GB" dirty="0"/>
              <a:t>It is defined as the ratio of the amount of energy transferred to a material and the change in temperature that is produced:</a:t>
            </a:r>
          </a:p>
          <a:p>
            <a:pPr>
              <a:lnSpc>
                <a:spcPct val="100000"/>
              </a:lnSpc>
            </a:pPr>
            <a:r>
              <a:rPr lang="en-GB" dirty="0"/>
              <a:t>	C = Q / ΔT</a:t>
            </a:r>
          </a:p>
          <a:p>
            <a:pPr>
              <a:lnSpc>
                <a:spcPct val="100000"/>
              </a:lnSpc>
            </a:pPr>
            <a:r>
              <a:rPr lang="en-GB" dirty="0"/>
              <a:t>where </a:t>
            </a:r>
            <a:r>
              <a:rPr lang="en-GB" b="1" dirty="0"/>
              <a:t>C</a:t>
            </a:r>
            <a:r>
              <a:rPr lang="en-GB" dirty="0"/>
              <a:t> is </a:t>
            </a:r>
            <a:r>
              <a:rPr lang="en-GB" b="1" dirty="0"/>
              <a:t>heat capacity</a:t>
            </a:r>
            <a:r>
              <a:rPr lang="en-GB" dirty="0"/>
              <a:t>, </a:t>
            </a:r>
            <a:r>
              <a:rPr lang="en-GB" b="1" dirty="0"/>
              <a:t>Q</a:t>
            </a:r>
            <a:r>
              <a:rPr lang="en-GB" dirty="0"/>
              <a:t> is </a:t>
            </a:r>
            <a:r>
              <a:rPr lang="en-GB" b="1" dirty="0"/>
              <a:t>energy</a:t>
            </a:r>
            <a:r>
              <a:rPr lang="en-GB" dirty="0"/>
              <a:t>, usually expressed in</a:t>
            </a:r>
            <a:r>
              <a:rPr lang="en-GB" b="1" dirty="0"/>
              <a:t> joules (J)</a:t>
            </a:r>
            <a:r>
              <a:rPr lang="en-GB" dirty="0"/>
              <a:t>, and </a:t>
            </a:r>
            <a:r>
              <a:rPr lang="en-GB" b="1" dirty="0"/>
              <a:t>ΔT</a:t>
            </a:r>
            <a:r>
              <a:rPr lang="en-GB" dirty="0"/>
              <a:t> is the change in temperature, usually expressed in degrees </a:t>
            </a:r>
            <a:r>
              <a:rPr lang="en-GB" b="1" dirty="0"/>
              <a:t>Celsius (C)</a:t>
            </a:r>
            <a:r>
              <a:rPr lang="en-GB" dirty="0"/>
              <a:t> or </a:t>
            </a:r>
            <a:r>
              <a:rPr lang="en-GB" b="1" dirty="0"/>
              <a:t>kelvins (K)</a:t>
            </a:r>
            <a:r>
              <a:rPr lang="en-GB" dirty="0"/>
              <a:t>. </a:t>
            </a:r>
          </a:p>
        </p:txBody>
      </p:sp>
    </p:spTree>
    <p:extLst>
      <p:ext uri="{BB962C8B-B14F-4D97-AF65-F5344CB8AC3E}">
        <p14:creationId xmlns:p14="http://schemas.microsoft.com/office/powerpoint/2010/main" val="31259941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137BC-52CE-4555-AC16-70F4FD9752BA}"/>
              </a:ext>
            </a:extLst>
          </p:cNvPr>
          <p:cNvSpPr>
            <a:spLocks noGrp="1"/>
          </p:cNvSpPr>
          <p:nvPr>
            <p:ph type="title"/>
          </p:nvPr>
        </p:nvSpPr>
        <p:spPr/>
        <p:txBody>
          <a:bodyPr/>
          <a:lstStyle/>
          <a:p>
            <a:r>
              <a:rPr lang="en-GB" dirty="0"/>
              <a:t>Hardenability</a:t>
            </a:r>
          </a:p>
        </p:txBody>
      </p:sp>
      <p:sp>
        <p:nvSpPr>
          <p:cNvPr id="3" name="Content Placeholder 2">
            <a:extLst>
              <a:ext uri="{FF2B5EF4-FFF2-40B4-BE49-F238E27FC236}">
                <a16:creationId xmlns:a16="http://schemas.microsoft.com/office/drawing/2014/main" id="{3001C320-FC50-432D-999E-8AF783E886A2}"/>
              </a:ext>
            </a:extLst>
          </p:cNvPr>
          <p:cNvSpPr>
            <a:spLocks noGrp="1"/>
          </p:cNvSpPr>
          <p:nvPr>
            <p:ph sz="quarter" idx="10"/>
          </p:nvPr>
        </p:nvSpPr>
        <p:spPr>
          <a:xfrm>
            <a:off x="457200" y="1512000"/>
            <a:ext cx="8229600" cy="3942869"/>
          </a:xfrm>
        </p:spPr>
        <p:txBody>
          <a:bodyPr/>
          <a:lstStyle/>
          <a:p>
            <a:r>
              <a:rPr lang="en-GB" b="1" dirty="0"/>
              <a:t>Hardenability</a:t>
            </a:r>
            <a:r>
              <a:rPr lang="en-GB" dirty="0"/>
              <a:t> is the ability of a steel to partially or completely transform from </a:t>
            </a:r>
            <a:r>
              <a:rPr lang="en-GB" b="1" dirty="0"/>
              <a:t>austenite </a:t>
            </a:r>
            <a:r>
              <a:rPr lang="en-GB" dirty="0"/>
              <a:t>(a solid solution of carbon stable at high temperatures) to some fraction of </a:t>
            </a:r>
            <a:r>
              <a:rPr lang="en-GB" b="1" dirty="0"/>
              <a:t>martensite </a:t>
            </a:r>
            <a:r>
              <a:rPr lang="en-GB" dirty="0"/>
              <a:t>(a hard, brittle solid solution of carbon in iron, the main constituent of hardened steel), at a given depth below the surface, when cooled under a given condition.</a:t>
            </a:r>
          </a:p>
          <a:p>
            <a:r>
              <a:rPr lang="en-GB" dirty="0"/>
              <a:t>For example, a steel of a high hardenability can transform to a high fraction of martensite to depths of several millimetres under relatively slow cooling, such as an oil quench, whereas a steel of low hardenability may only form a high fraction of martensite to a depth of less than a millimetre, even under rapid cooling such as a water quench.</a:t>
            </a:r>
          </a:p>
          <a:p>
            <a:r>
              <a:rPr lang="en-GB" dirty="0"/>
              <a:t>Hardenability therefore describes the capacity of the steel to harden in depth under a given set of conditions.</a:t>
            </a:r>
          </a:p>
        </p:txBody>
      </p:sp>
    </p:spTree>
    <p:extLst>
      <p:ext uri="{BB962C8B-B14F-4D97-AF65-F5344CB8AC3E}">
        <p14:creationId xmlns:p14="http://schemas.microsoft.com/office/powerpoint/2010/main" val="18878979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50DED-06A2-4859-A384-8D79B3E4E36F}"/>
              </a:ext>
            </a:extLst>
          </p:cNvPr>
          <p:cNvSpPr>
            <a:spLocks noGrp="1"/>
          </p:cNvSpPr>
          <p:nvPr>
            <p:ph type="title"/>
          </p:nvPr>
        </p:nvSpPr>
        <p:spPr/>
        <p:txBody>
          <a:bodyPr/>
          <a:lstStyle/>
          <a:p>
            <a:r>
              <a:rPr lang="en-GB" dirty="0"/>
              <a:t>Weldability</a:t>
            </a:r>
          </a:p>
        </p:txBody>
      </p:sp>
      <p:sp>
        <p:nvSpPr>
          <p:cNvPr id="3" name="Content Placeholder 2">
            <a:extLst>
              <a:ext uri="{FF2B5EF4-FFF2-40B4-BE49-F238E27FC236}">
                <a16:creationId xmlns:a16="http://schemas.microsoft.com/office/drawing/2014/main" id="{28738F13-21AF-4EC1-B371-9252725B234E}"/>
              </a:ext>
            </a:extLst>
          </p:cNvPr>
          <p:cNvSpPr>
            <a:spLocks noGrp="1"/>
          </p:cNvSpPr>
          <p:nvPr>
            <p:ph sz="quarter" idx="10"/>
          </p:nvPr>
        </p:nvSpPr>
        <p:spPr>
          <a:xfrm>
            <a:off x="457200" y="1512000"/>
            <a:ext cx="4517923" cy="4248000"/>
          </a:xfrm>
        </p:spPr>
        <p:txBody>
          <a:bodyPr/>
          <a:lstStyle/>
          <a:p>
            <a:r>
              <a:rPr lang="en-GB" b="1" dirty="0"/>
              <a:t>Weldability</a:t>
            </a:r>
            <a:r>
              <a:rPr lang="en-GB" dirty="0"/>
              <a:t> is the ability of any material (usually metals and their alloys) to weld with similar materials. </a:t>
            </a:r>
          </a:p>
          <a:p>
            <a:r>
              <a:rPr lang="en-GB" dirty="0"/>
              <a:t>Many metals and thermoplastics can be welded together to fabricate a final material that is required in the fabrication process or any other industrial process.</a:t>
            </a:r>
          </a:p>
          <a:p>
            <a:r>
              <a:rPr lang="en-GB" dirty="0"/>
              <a:t>Weldability is also known as </a:t>
            </a:r>
            <a:r>
              <a:rPr lang="en-GB" b="1" dirty="0"/>
              <a:t>joinability</a:t>
            </a:r>
            <a:r>
              <a:rPr lang="en-GB" dirty="0"/>
              <a:t>.</a:t>
            </a:r>
          </a:p>
          <a:p>
            <a:endParaRPr lang="en-GB" dirty="0"/>
          </a:p>
          <a:p>
            <a:endParaRPr lang="en-GB" dirty="0"/>
          </a:p>
        </p:txBody>
      </p:sp>
      <p:pic>
        <p:nvPicPr>
          <p:cNvPr id="5" name="Picture 4" descr="A picture containing light&#10;&#10;Description automatically generated">
            <a:extLst>
              <a:ext uri="{FF2B5EF4-FFF2-40B4-BE49-F238E27FC236}">
                <a16:creationId xmlns:a16="http://schemas.microsoft.com/office/drawing/2014/main" id="{D995D368-3998-C134-5AC4-C5DE675E9CD1}"/>
              </a:ext>
            </a:extLst>
          </p:cNvPr>
          <p:cNvPicPr>
            <a:picLocks noChangeAspect="1"/>
          </p:cNvPicPr>
          <p:nvPr/>
        </p:nvPicPr>
        <p:blipFill>
          <a:blip r:embed="rId3"/>
          <a:stretch>
            <a:fillRect/>
          </a:stretch>
        </p:blipFill>
        <p:spPr>
          <a:xfrm>
            <a:off x="5224603" y="1512000"/>
            <a:ext cx="3462197" cy="2312748"/>
          </a:xfrm>
          <a:prstGeom prst="rect">
            <a:avLst/>
          </a:prstGeom>
        </p:spPr>
      </p:pic>
    </p:spTree>
    <p:extLst>
      <p:ext uri="{BB962C8B-B14F-4D97-AF65-F5344CB8AC3E}">
        <p14:creationId xmlns:p14="http://schemas.microsoft.com/office/powerpoint/2010/main" val="5050938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94D980-E64B-4248-BE2D-C75CDAAAD773}"/>
              </a:ext>
            </a:extLst>
          </p:cNvPr>
          <p:cNvSpPr>
            <a:spLocks noGrp="1"/>
          </p:cNvSpPr>
          <p:nvPr>
            <p:ph type="title"/>
          </p:nvPr>
        </p:nvSpPr>
        <p:spPr/>
        <p:txBody>
          <a:bodyPr/>
          <a:lstStyle/>
          <a:p>
            <a:r>
              <a:rPr lang="en-GB" dirty="0"/>
              <a:t>Permittivity</a:t>
            </a:r>
          </a:p>
        </p:txBody>
      </p:sp>
      <p:sp>
        <p:nvSpPr>
          <p:cNvPr id="3" name="Content Placeholder 2">
            <a:extLst>
              <a:ext uri="{FF2B5EF4-FFF2-40B4-BE49-F238E27FC236}">
                <a16:creationId xmlns:a16="http://schemas.microsoft.com/office/drawing/2014/main" id="{59D45126-86FB-4C70-96F4-A0D71F083111}"/>
              </a:ext>
            </a:extLst>
          </p:cNvPr>
          <p:cNvSpPr>
            <a:spLocks noGrp="1"/>
          </p:cNvSpPr>
          <p:nvPr>
            <p:ph sz="quarter" idx="10"/>
          </p:nvPr>
        </p:nvSpPr>
        <p:spPr/>
        <p:txBody>
          <a:bodyPr/>
          <a:lstStyle/>
          <a:p>
            <a:r>
              <a:rPr lang="en-GB" b="1" dirty="0"/>
              <a:t>Permittivity</a:t>
            </a:r>
            <a:r>
              <a:rPr lang="en-GB" dirty="0"/>
              <a:t> defines the ability of a material to store electrical potential energy under the influence of an electric field.</a:t>
            </a:r>
          </a:p>
          <a:p>
            <a:r>
              <a:rPr lang="en-GB" dirty="0"/>
              <a:t>It is measured by the ratio of the capacitance of a capacitor with the material as a </a:t>
            </a:r>
            <a:r>
              <a:rPr lang="en-GB" b="1" dirty="0"/>
              <a:t>dielectric</a:t>
            </a:r>
            <a:r>
              <a:rPr lang="en-GB" dirty="0"/>
              <a:t> (an electrical insulator that can be polarised by an applied electrical field) to its capacitance with a vacuum as dielectric.</a:t>
            </a:r>
          </a:p>
          <a:p>
            <a:r>
              <a:rPr lang="en-GB" dirty="0"/>
              <a:t>Permittivity can also be referred to as the</a:t>
            </a:r>
            <a:r>
              <a:rPr lang="en-GB" b="1" dirty="0"/>
              <a:t> dielectric constant</a:t>
            </a:r>
            <a:r>
              <a:rPr lang="en-GB" dirty="0"/>
              <a:t>.</a:t>
            </a:r>
          </a:p>
        </p:txBody>
      </p:sp>
    </p:spTree>
    <p:extLst>
      <p:ext uri="{BB962C8B-B14F-4D97-AF65-F5344CB8AC3E}">
        <p14:creationId xmlns:p14="http://schemas.microsoft.com/office/powerpoint/2010/main" val="29076726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F520A6-AEAC-443E-BF5A-B7AFEE6A3262}"/>
              </a:ext>
            </a:extLst>
          </p:cNvPr>
          <p:cNvSpPr>
            <a:spLocks noGrp="1"/>
          </p:cNvSpPr>
          <p:nvPr>
            <p:ph type="title"/>
          </p:nvPr>
        </p:nvSpPr>
        <p:spPr/>
        <p:txBody>
          <a:bodyPr/>
          <a:lstStyle/>
          <a:p>
            <a:r>
              <a:rPr lang="en-GB" dirty="0"/>
              <a:t>Recyclability</a:t>
            </a:r>
          </a:p>
        </p:txBody>
      </p:sp>
      <p:sp>
        <p:nvSpPr>
          <p:cNvPr id="3" name="Content Placeholder 2">
            <a:extLst>
              <a:ext uri="{FF2B5EF4-FFF2-40B4-BE49-F238E27FC236}">
                <a16:creationId xmlns:a16="http://schemas.microsoft.com/office/drawing/2014/main" id="{86155D4C-541F-4F04-809F-1A3C3DFB59CC}"/>
              </a:ext>
            </a:extLst>
          </p:cNvPr>
          <p:cNvSpPr>
            <a:spLocks noGrp="1"/>
          </p:cNvSpPr>
          <p:nvPr>
            <p:ph sz="quarter" idx="10"/>
          </p:nvPr>
        </p:nvSpPr>
        <p:spPr>
          <a:xfrm>
            <a:off x="457200" y="1512000"/>
            <a:ext cx="8131215" cy="4248000"/>
          </a:xfrm>
        </p:spPr>
        <p:txBody>
          <a:bodyPr/>
          <a:lstStyle/>
          <a:p>
            <a:r>
              <a:rPr lang="en-GB" dirty="0"/>
              <a:t>This refers to the ability of a material to be recycled into a similar or other form.</a:t>
            </a:r>
          </a:p>
          <a:p>
            <a:r>
              <a:rPr lang="en-GB" b="1" dirty="0"/>
              <a:t>Recyclability</a:t>
            </a:r>
            <a:r>
              <a:rPr lang="en-GB" dirty="0"/>
              <a:t>, also known as </a:t>
            </a:r>
            <a:r>
              <a:rPr lang="en-GB" b="1" dirty="0"/>
              <a:t>capability of being reusable</a:t>
            </a:r>
            <a:r>
              <a:rPr lang="en-GB" dirty="0"/>
              <a:t> at the end of a product’s useful life, helps to minimise waste, pollution and resource usage.</a:t>
            </a:r>
          </a:p>
          <a:p>
            <a:endParaRPr lang="en-GB" dirty="0"/>
          </a:p>
          <a:p>
            <a:endParaRPr lang="en-GB" dirty="0"/>
          </a:p>
        </p:txBody>
      </p:sp>
      <p:pic>
        <p:nvPicPr>
          <p:cNvPr id="5" name="Picture 4" descr="A picture containing indoor&#10;&#10;Description automatically generated">
            <a:extLst>
              <a:ext uri="{FF2B5EF4-FFF2-40B4-BE49-F238E27FC236}">
                <a16:creationId xmlns:a16="http://schemas.microsoft.com/office/drawing/2014/main" id="{728C0F02-1A6B-433B-4F36-B15794D64F7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94703" y="3551589"/>
            <a:ext cx="2954593" cy="2020942"/>
          </a:xfrm>
          <a:prstGeom prst="rect">
            <a:avLst/>
          </a:prstGeom>
        </p:spPr>
      </p:pic>
    </p:spTree>
    <p:extLst>
      <p:ext uri="{BB962C8B-B14F-4D97-AF65-F5344CB8AC3E}">
        <p14:creationId xmlns:p14="http://schemas.microsoft.com/office/powerpoint/2010/main" val="812415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03562D-C3C3-46BD-A316-E00066ED4D17}"/>
              </a:ext>
            </a:extLst>
          </p:cNvPr>
          <p:cNvSpPr>
            <a:spLocks noGrp="1"/>
          </p:cNvSpPr>
          <p:nvPr>
            <p:ph type="title"/>
          </p:nvPr>
        </p:nvSpPr>
        <p:spPr/>
        <p:txBody>
          <a:bodyPr/>
          <a:lstStyle/>
          <a:p>
            <a:r>
              <a:rPr lang="en-GB" dirty="0"/>
              <a:t>Thermal expansion</a:t>
            </a:r>
          </a:p>
        </p:txBody>
      </p:sp>
      <p:sp>
        <p:nvSpPr>
          <p:cNvPr id="3" name="Content Placeholder 2">
            <a:extLst>
              <a:ext uri="{FF2B5EF4-FFF2-40B4-BE49-F238E27FC236}">
                <a16:creationId xmlns:a16="http://schemas.microsoft.com/office/drawing/2014/main" id="{82546E96-6041-41A9-99AE-C92EE540364D}"/>
              </a:ext>
            </a:extLst>
          </p:cNvPr>
          <p:cNvSpPr>
            <a:spLocks noGrp="1"/>
          </p:cNvSpPr>
          <p:nvPr>
            <p:ph sz="quarter" idx="10"/>
          </p:nvPr>
        </p:nvSpPr>
        <p:spPr>
          <a:xfrm>
            <a:off x="457200" y="1512000"/>
            <a:ext cx="8229600" cy="4248000"/>
          </a:xfrm>
        </p:spPr>
        <p:txBody>
          <a:bodyPr/>
          <a:lstStyle/>
          <a:p>
            <a:r>
              <a:rPr lang="en-GB" b="1" dirty="0"/>
              <a:t>Thermal expansion</a:t>
            </a:r>
            <a:r>
              <a:rPr lang="en-GB" dirty="0"/>
              <a:t> refers to a fractional change in the size of a material in response to a change in temperature.</a:t>
            </a:r>
          </a:p>
          <a:p>
            <a:r>
              <a:rPr lang="en-GB" dirty="0"/>
              <a:t>This includes:</a:t>
            </a:r>
          </a:p>
          <a:p>
            <a:pPr marL="216000" indent="-216000">
              <a:buClr>
                <a:srgbClr val="0077E3"/>
              </a:buClr>
              <a:buFont typeface="Arial" panose="020B0604020202020204" pitchFamily="34" charset="0"/>
              <a:buChar char="•"/>
            </a:pPr>
            <a:r>
              <a:rPr lang="en-GB" dirty="0"/>
              <a:t>changes in length compared to original length (∆ℓ/ℓ0), called </a:t>
            </a:r>
            <a:r>
              <a:rPr lang="en-GB" b="1" dirty="0"/>
              <a:t>linear expansion</a:t>
            </a:r>
          </a:p>
          <a:p>
            <a:pPr marL="216000" indent="-216000">
              <a:buClr>
                <a:srgbClr val="0077E3"/>
              </a:buClr>
              <a:buFont typeface="Arial" panose="020B0604020202020204" pitchFamily="34" charset="0"/>
              <a:buChar char="•"/>
            </a:pPr>
            <a:r>
              <a:rPr lang="en-GB" dirty="0"/>
              <a:t>changes in area compared to original area (∆A/A0),</a:t>
            </a:r>
            <a:r>
              <a:rPr lang="en-GB" b="1" dirty="0"/>
              <a:t> </a:t>
            </a:r>
            <a:r>
              <a:rPr lang="en-GB" dirty="0"/>
              <a:t>called </a:t>
            </a:r>
            <a:r>
              <a:rPr lang="en-GB" b="1" dirty="0"/>
              <a:t>areal expansion</a:t>
            </a:r>
            <a:r>
              <a:rPr lang="en-GB" dirty="0"/>
              <a:t> or </a:t>
            </a:r>
            <a:r>
              <a:rPr lang="en-GB" b="1" dirty="0"/>
              <a:t>superficial expansion</a:t>
            </a:r>
          </a:p>
          <a:p>
            <a:pPr marL="216000" indent="-216000">
              <a:buClr>
                <a:srgbClr val="0077E3"/>
              </a:buClr>
              <a:buFont typeface="Arial" panose="020B0604020202020204" pitchFamily="34" charset="0"/>
              <a:buChar char="•"/>
            </a:pPr>
            <a:r>
              <a:rPr lang="en-GB" dirty="0"/>
              <a:t>changes in volume compared to original volume (∆V/V0), called </a:t>
            </a:r>
            <a:r>
              <a:rPr lang="en-GB" b="1" dirty="0"/>
              <a:t>volumetric expansion</a:t>
            </a:r>
            <a:r>
              <a:rPr lang="en-GB" dirty="0"/>
              <a:t> or </a:t>
            </a:r>
            <a:r>
              <a:rPr lang="en-GB" b="1" dirty="0"/>
              <a:t>cubical expansion</a:t>
            </a:r>
            <a:r>
              <a:rPr lang="en-GB" dirty="0"/>
              <a:t>.</a:t>
            </a:r>
          </a:p>
        </p:txBody>
      </p:sp>
    </p:spTree>
    <p:extLst>
      <p:ext uri="{BB962C8B-B14F-4D97-AF65-F5344CB8AC3E}">
        <p14:creationId xmlns:p14="http://schemas.microsoft.com/office/powerpoint/2010/main" val="8458675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marL="285750" indent="-285750">
              <a:buClr>
                <a:srgbClr val="0077E3"/>
              </a:buClr>
              <a:buFont typeface="Arial" panose="020B0604020202020204" pitchFamily="34" charset="0"/>
              <a:buChar char="•"/>
            </a:pPr>
            <a:r>
              <a:rPr lang="en-US" dirty="0">
                <a:effectLst/>
                <a:latin typeface="Arial" panose="020B0604020202020204" pitchFamily="34" charset="0"/>
                <a:ea typeface="Arial" panose="020B0604020202020204" pitchFamily="34" charset="0"/>
              </a:rPr>
              <a:t>explain different physical properties of materials. </a:t>
            </a:r>
            <a:endParaRPr lang="en-GB" dirty="0">
              <a:effectLst/>
              <a:latin typeface="Arial" panose="020B0604020202020204" pitchFamily="34" charset="0"/>
              <a:ea typeface="Arial" panose="020B0604020202020204" pitchFamily="34" charset="0"/>
            </a:endParaRPr>
          </a:p>
        </p:txBody>
      </p:sp>
      <p:pic>
        <p:nvPicPr>
          <p:cNvPr id="1026" name="Picture 2" descr="What's new in WELL v2: Materials | Articles | WELL International WELL  Building Institute">
            <a:extLst>
              <a:ext uri="{FF2B5EF4-FFF2-40B4-BE49-F238E27FC236}">
                <a16:creationId xmlns:a16="http://schemas.microsoft.com/office/drawing/2014/main" id="{991EEAD2-26C2-4770-9538-CB8E8575B4C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423782" y="3197782"/>
            <a:ext cx="4296435" cy="21482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4628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6E126F-B168-7811-9A13-8132F819A3B9}"/>
              </a:ext>
            </a:extLst>
          </p:cNvPr>
          <p:cNvSpPr>
            <a:spLocks noGrp="1"/>
          </p:cNvSpPr>
          <p:nvPr>
            <p:ph type="title"/>
          </p:nvPr>
        </p:nvSpPr>
        <p:spPr/>
        <p:txBody>
          <a:bodyPr/>
          <a:lstStyle/>
          <a:p>
            <a:r>
              <a:rPr lang="en-US" dirty="0"/>
              <a:t>Thermal expansion of a solid</a:t>
            </a:r>
            <a:endParaRPr lang="en-GB" dirty="0"/>
          </a:p>
        </p:txBody>
      </p:sp>
      <p:pic>
        <p:nvPicPr>
          <p:cNvPr id="5" name="Content Placeholder 4">
            <a:extLst>
              <a:ext uri="{FF2B5EF4-FFF2-40B4-BE49-F238E27FC236}">
                <a16:creationId xmlns:a16="http://schemas.microsoft.com/office/drawing/2014/main" id="{788830FC-9DE6-8FCD-2013-80C078164043}"/>
              </a:ext>
            </a:extLst>
          </p:cNvPr>
          <p:cNvPicPr>
            <a:picLocks noGrp="1" noChangeAspect="1"/>
          </p:cNvPicPr>
          <p:nvPr>
            <p:ph sz="quarter" idx="10"/>
          </p:nvPr>
        </p:nvPicPr>
        <p:blipFill>
          <a:blip r:embed="rId3"/>
          <a:srcRect/>
          <a:stretch/>
        </p:blipFill>
        <p:spPr>
          <a:xfrm>
            <a:off x="1916906" y="1521574"/>
            <a:ext cx="5310187" cy="4248149"/>
          </a:xfrm>
        </p:spPr>
      </p:pic>
      <p:pic>
        <p:nvPicPr>
          <p:cNvPr id="8" name="Content Placeholder 4" descr="Graphical user interface, text&#10;&#10;Description automatically generated with medium confidence">
            <a:extLst>
              <a:ext uri="{FF2B5EF4-FFF2-40B4-BE49-F238E27FC236}">
                <a16:creationId xmlns:a16="http://schemas.microsoft.com/office/drawing/2014/main" id="{99F6193E-2B5D-8E1C-73B7-DCB0A94A677C}"/>
              </a:ext>
            </a:extLst>
          </p:cNvPr>
          <p:cNvPicPr>
            <a:picLocks noChangeAspect="1"/>
          </p:cNvPicPr>
          <p:nvPr/>
        </p:nvPicPr>
        <p:blipFill>
          <a:blip r:embed="rId4"/>
          <a:stretch>
            <a:fillRect/>
          </a:stretch>
        </p:blipFill>
        <p:spPr bwMode="auto">
          <a:xfrm>
            <a:off x="1372088" y="4295083"/>
            <a:ext cx="2166872" cy="468288"/>
          </a:xfrm>
          <a:prstGeom prst="rect">
            <a:avLst/>
          </a:prstGeom>
          <a:noFill/>
          <a:ln w="9525">
            <a:noFill/>
            <a:miter lim="800000"/>
            <a:headEnd/>
            <a:tailEnd/>
          </a:ln>
        </p:spPr>
      </p:pic>
    </p:spTree>
    <p:extLst>
      <p:ext uri="{BB962C8B-B14F-4D97-AF65-F5344CB8AC3E}">
        <p14:creationId xmlns:p14="http://schemas.microsoft.com/office/powerpoint/2010/main" val="34535483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6DF835-7780-4701-B844-BDD55F6F6B8D}"/>
              </a:ext>
            </a:extLst>
          </p:cNvPr>
          <p:cNvSpPr>
            <a:spLocks noGrp="1"/>
          </p:cNvSpPr>
          <p:nvPr>
            <p:ph type="title"/>
          </p:nvPr>
        </p:nvSpPr>
        <p:spPr/>
        <p:txBody>
          <a:bodyPr/>
          <a:lstStyle/>
          <a:p>
            <a:r>
              <a:rPr lang="en-GB" dirty="0"/>
              <a:t>Permeability</a:t>
            </a:r>
          </a:p>
        </p:txBody>
      </p:sp>
      <p:sp>
        <p:nvSpPr>
          <p:cNvPr id="3" name="Content Placeholder 2">
            <a:extLst>
              <a:ext uri="{FF2B5EF4-FFF2-40B4-BE49-F238E27FC236}">
                <a16:creationId xmlns:a16="http://schemas.microsoft.com/office/drawing/2014/main" id="{D2B80769-79DB-4CC2-9CBE-9AECED4D1522}"/>
              </a:ext>
            </a:extLst>
          </p:cNvPr>
          <p:cNvSpPr>
            <a:spLocks noGrp="1"/>
          </p:cNvSpPr>
          <p:nvPr>
            <p:ph sz="quarter" idx="10"/>
          </p:nvPr>
        </p:nvSpPr>
        <p:spPr/>
        <p:txBody>
          <a:bodyPr/>
          <a:lstStyle/>
          <a:p>
            <a:r>
              <a:rPr lang="en-GB" dirty="0"/>
              <a:t>In electromagnetism, </a:t>
            </a:r>
            <a:r>
              <a:rPr lang="en-GB" b="1" dirty="0"/>
              <a:t>permeability </a:t>
            </a:r>
            <a:r>
              <a:rPr lang="en-GB" dirty="0"/>
              <a:t>is the measure of magnetisation that a material obtains in response to an applied magnetic field. </a:t>
            </a:r>
          </a:p>
          <a:p>
            <a:r>
              <a:rPr lang="en-GB" dirty="0"/>
              <a:t>Permeability is typically represented by the (italicised) Greek letter </a:t>
            </a:r>
            <a:r>
              <a:rPr lang="en-GB" i="1" dirty="0"/>
              <a:t>μ</a:t>
            </a:r>
            <a:r>
              <a:rPr lang="en-GB" dirty="0"/>
              <a:t>. </a:t>
            </a:r>
          </a:p>
          <a:p>
            <a:r>
              <a:rPr lang="en-GB" dirty="0"/>
              <a:t>In SI units, permeability is measured in </a:t>
            </a:r>
            <a:r>
              <a:rPr lang="en-GB" b="1" dirty="0"/>
              <a:t>henries per metre (H/m)</a:t>
            </a:r>
            <a:r>
              <a:rPr lang="en-GB" dirty="0"/>
              <a:t>, or equivalently in </a:t>
            </a:r>
            <a:r>
              <a:rPr lang="en-GB" b="1" dirty="0"/>
              <a:t>newtons per ampere squared (N/A</a:t>
            </a:r>
            <a:r>
              <a:rPr lang="en-GB" b="1" baseline="30000" dirty="0"/>
              <a:t>2</a:t>
            </a:r>
            <a:r>
              <a:rPr lang="en-GB" b="1" dirty="0"/>
              <a:t>)</a:t>
            </a:r>
            <a:r>
              <a:rPr lang="en-GB" dirty="0"/>
              <a:t>. </a:t>
            </a:r>
          </a:p>
          <a:p>
            <a:r>
              <a:rPr lang="en-GB" dirty="0"/>
              <a:t>The permeability constant </a:t>
            </a:r>
            <a:r>
              <a:rPr lang="en-GB" i="1" dirty="0"/>
              <a:t>μ</a:t>
            </a:r>
            <a:r>
              <a:rPr lang="en-GB" dirty="0"/>
              <a:t>0, also known as the magnetic constant or the permeability of free space, is the proportionality between magnetic induction and magnetising force when forming a magnetic field in a classical vacuum.</a:t>
            </a:r>
          </a:p>
        </p:txBody>
      </p:sp>
    </p:spTree>
    <p:extLst>
      <p:ext uri="{BB962C8B-B14F-4D97-AF65-F5344CB8AC3E}">
        <p14:creationId xmlns:p14="http://schemas.microsoft.com/office/powerpoint/2010/main" val="12589559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18001C16-BA23-EBE7-24C2-A0AFF2C71901}"/>
              </a:ext>
            </a:extLst>
          </p:cNvPr>
          <p:cNvSpPr txBox="1"/>
          <p:nvPr/>
        </p:nvSpPr>
        <p:spPr>
          <a:xfrm>
            <a:off x="2162251" y="6005640"/>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dirty="0"/>
              <a:t>Physical properties </a:t>
            </a:r>
          </a:p>
        </p:txBody>
      </p:sp>
      <p:sp>
        <p:nvSpPr>
          <p:cNvPr id="6" name="Content Placeholder 2">
            <a:extLst>
              <a:ext uri="{FF2B5EF4-FFF2-40B4-BE49-F238E27FC236}">
                <a16:creationId xmlns:a16="http://schemas.microsoft.com/office/drawing/2014/main" id="{22B0C5F0-DF90-44B6-9E89-C635A38CF08E}"/>
              </a:ext>
            </a:extLst>
          </p:cNvPr>
          <p:cNvSpPr>
            <a:spLocks noGrp="1"/>
          </p:cNvSpPr>
          <p:nvPr>
            <p:ph sz="quarter" idx="10"/>
          </p:nvPr>
        </p:nvSpPr>
        <p:spPr>
          <a:xfrm>
            <a:off x="457200" y="1534178"/>
            <a:ext cx="8356862" cy="4248000"/>
          </a:xfrm>
          <a:noFill/>
          <a:ln w="9525">
            <a:noFill/>
            <a:miter lim="800000"/>
            <a:headEnd/>
            <a:tailEnd/>
          </a:ln>
        </p:spPr>
        <p:txBody>
          <a:bodyPr vert="horz" wrap="square" lIns="0" tIns="0" rIns="0" bIns="0" numCol="1" anchor="t" anchorCtr="0" compatLnSpc="1">
            <a:prstTxWarp prst="textNoShape">
              <a:avLst/>
            </a:prstTxWarp>
          </a:bodyPr>
          <a:lstStyle/>
          <a:p>
            <a:pPr>
              <a:spcBef>
                <a:spcPts val="500"/>
              </a:spcBef>
              <a:spcAft>
                <a:spcPts val="500"/>
              </a:spcAft>
            </a:pPr>
            <a:r>
              <a:rPr lang="en-GB" dirty="0">
                <a:latin typeface="Arial" panose="020B0604020202020204" pitchFamily="34" charset="0"/>
              </a:rPr>
              <a:t>All materials have </a:t>
            </a:r>
            <a:r>
              <a:rPr lang="en-GB" b="1" dirty="0">
                <a:latin typeface="Arial" panose="020B0604020202020204" pitchFamily="34" charset="0"/>
              </a:rPr>
              <a:t>physical </a:t>
            </a:r>
            <a:r>
              <a:rPr lang="en-GB" dirty="0">
                <a:latin typeface="Arial" panose="020B0604020202020204" pitchFamily="34" charset="0"/>
              </a:rPr>
              <a:t>and </a:t>
            </a:r>
            <a:r>
              <a:rPr lang="en-GB" b="1" dirty="0">
                <a:latin typeface="Arial" panose="020B0604020202020204" pitchFamily="34" charset="0"/>
              </a:rPr>
              <a:t>mechanical</a:t>
            </a:r>
            <a:r>
              <a:rPr lang="en-GB" dirty="0">
                <a:latin typeface="Arial" panose="020B0604020202020204" pitchFamily="34" charset="0"/>
              </a:rPr>
              <a:t> </a:t>
            </a:r>
            <a:r>
              <a:rPr lang="en-GB" b="1" dirty="0">
                <a:latin typeface="Arial" panose="020B0604020202020204" pitchFamily="34" charset="0"/>
              </a:rPr>
              <a:t>properties</a:t>
            </a:r>
            <a:r>
              <a:rPr lang="en-GB" dirty="0">
                <a:latin typeface="Arial" panose="020B0604020202020204" pitchFamily="34" charset="0"/>
              </a:rPr>
              <a:t>. </a:t>
            </a:r>
          </a:p>
          <a:p>
            <a:pPr>
              <a:spcBef>
                <a:spcPts val="500"/>
              </a:spcBef>
              <a:spcAft>
                <a:spcPts val="500"/>
              </a:spcAft>
            </a:pPr>
            <a:r>
              <a:rPr lang="en-GB" b="1" dirty="0">
                <a:latin typeface="Arial" panose="020B0604020202020204" pitchFamily="34" charset="0"/>
              </a:rPr>
              <a:t>Physical properties</a:t>
            </a:r>
            <a:r>
              <a:rPr lang="en-GB" dirty="0">
                <a:latin typeface="Arial" panose="020B0604020202020204" pitchFamily="34" charset="0"/>
              </a:rPr>
              <a:t> are things that are </a:t>
            </a:r>
            <a:r>
              <a:rPr lang="en-GB" b="1" dirty="0">
                <a:latin typeface="Arial" panose="020B0604020202020204" pitchFamily="34" charset="0"/>
              </a:rPr>
              <a:t>measurable</a:t>
            </a:r>
            <a:r>
              <a:rPr lang="en-GB" dirty="0">
                <a:latin typeface="Arial" panose="020B0604020202020204" pitchFamily="34" charset="0"/>
              </a:rPr>
              <a:t>. For example:</a:t>
            </a:r>
          </a:p>
          <a:p>
            <a:pPr marL="342900" indent="-342900">
              <a:spcBef>
                <a:spcPts val="500"/>
              </a:spcBef>
              <a:spcAft>
                <a:spcPts val="500"/>
              </a:spcAft>
              <a:buClr>
                <a:srgbClr val="0077E3"/>
              </a:buClr>
              <a:buFont typeface="Arial" panose="020B0604020202020204" pitchFamily="34" charset="0"/>
              <a:buChar char="•"/>
            </a:pPr>
            <a:r>
              <a:rPr lang="en-GB" b="1" dirty="0">
                <a:latin typeface="Arial" panose="020B0604020202020204" pitchFamily="34" charset="0"/>
              </a:rPr>
              <a:t>Density</a:t>
            </a:r>
          </a:p>
          <a:p>
            <a:pPr marL="342900" indent="-342900">
              <a:spcBef>
                <a:spcPts val="500"/>
              </a:spcBef>
              <a:spcAft>
                <a:spcPts val="500"/>
              </a:spcAft>
              <a:buClr>
                <a:srgbClr val="0077E3"/>
              </a:buClr>
              <a:buFont typeface="Arial" panose="020B0604020202020204" pitchFamily="34" charset="0"/>
              <a:buChar char="•"/>
            </a:pPr>
            <a:r>
              <a:rPr lang="en-GB" b="1" dirty="0">
                <a:latin typeface="Arial" panose="020B0604020202020204" pitchFamily="34" charset="0"/>
              </a:rPr>
              <a:t>Melting point</a:t>
            </a:r>
          </a:p>
          <a:p>
            <a:pPr marL="342900" indent="-342900">
              <a:spcBef>
                <a:spcPts val="500"/>
              </a:spcBef>
              <a:spcAft>
                <a:spcPts val="500"/>
              </a:spcAft>
              <a:buClr>
                <a:srgbClr val="0077E3"/>
              </a:buClr>
              <a:buFont typeface="Arial" panose="020B0604020202020204" pitchFamily="34" charset="0"/>
              <a:buChar char="•"/>
            </a:pPr>
            <a:r>
              <a:rPr lang="en-GB" b="1" dirty="0">
                <a:latin typeface="Arial" panose="020B0604020202020204" pitchFamily="34" charset="0"/>
              </a:rPr>
              <a:t>Conductivity </a:t>
            </a:r>
          </a:p>
          <a:p>
            <a:pPr marL="342900" indent="-342900">
              <a:spcBef>
                <a:spcPts val="500"/>
              </a:spcBef>
              <a:spcAft>
                <a:spcPts val="500"/>
              </a:spcAft>
              <a:buClr>
                <a:srgbClr val="0077E3"/>
              </a:buClr>
              <a:buFont typeface="Arial" panose="020B0604020202020204" pitchFamily="34" charset="0"/>
              <a:buChar char="•"/>
            </a:pPr>
            <a:r>
              <a:rPr lang="en-GB" b="1" dirty="0">
                <a:latin typeface="Arial" panose="020B0604020202020204" pitchFamily="34" charset="0"/>
              </a:rPr>
              <a:t>Coefficient of expansion</a:t>
            </a:r>
            <a:r>
              <a:rPr lang="en-GB" dirty="0">
                <a:latin typeface="Arial" panose="020B0604020202020204" pitchFamily="34" charset="0"/>
              </a:rPr>
              <a:t>.</a:t>
            </a:r>
            <a:endParaRPr lang="en-GB" b="1" dirty="0">
              <a:latin typeface="Arial" panose="020B0604020202020204" pitchFamily="34" charset="0"/>
            </a:endParaRPr>
          </a:p>
          <a:p>
            <a:pPr>
              <a:spcBef>
                <a:spcPts val="0"/>
              </a:spcBef>
              <a:spcAft>
                <a:spcPts val="500"/>
              </a:spcAft>
            </a:pPr>
            <a:endParaRPr lang="en-GB" dirty="0">
              <a:latin typeface="Arial" panose="020B0604020202020204" pitchFamily="34" charset="0"/>
            </a:endParaRPr>
          </a:p>
          <a:p>
            <a:pPr>
              <a:spcBef>
                <a:spcPts val="0"/>
              </a:spcBef>
              <a:spcAft>
                <a:spcPts val="500"/>
              </a:spcAft>
            </a:pPr>
            <a:endParaRPr lang="en-GB" dirty="0">
              <a:latin typeface="Arial" panose="020B0604020202020204" pitchFamily="34" charset="0"/>
            </a:endParaRPr>
          </a:p>
          <a:p>
            <a:pPr>
              <a:spcBef>
                <a:spcPts val="0"/>
              </a:spcBef>
              <a:spcAft>
                <a:spcPts val="500"/>
              </a:spcAft>
            </a:pPr>
            <a:endParaRPr lang="en-GB" dirty="0">
              <a:latin typeface="Arial" panose="020B0604020202020204" pitchFamily="34" charset="0"/>
            </a:endParaRPr>
          </a:p>
          <a:p>
            <a:pPr>
              <a:spcBef>
                <a:spcPts val="0"/>
              </a:spcBef>
              <a:spcAft>
                <a:spcPts val="500"/>
              </a:spcAft>
            </a:pPr>
            <a:r>
              <a:rPr lang="en-GB" dirty="0">
                <a:latin typeface="Arial" panose="020B0604020202020204" pitchFamily="34" charset="0"/>
              </a:rPr>
              <a:t> </a:t>
            </a:r>
            <a:r>
              <a:rPr lang="en-GB" sz="1800" dirty="0">
                <a:latin typeface="Arial" panose="020B0604020202020204" pitchFamily="34" charset="0"/>
              </a:rPr>
              <a:t>  </a:t>
            </a:r>
          </a:p>
        </p:txBody>
      </p:sp>
    </p:spTree>
    <p:extLst>
      <p:ext uri="{BB962C8B-B14F-4D97-AF65-F5344CB8AC3E}">
        <p14:creationId xmlns:p14="http://schemas.microsoft.com/office/powerpoint/2010/main" val="12121632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DC2AA-A366-4500-B158-4D4965CEDF1C}"/>
              </a:ext>
            </a:extLst>
          </p:cNvPr>
          <p:cNvSpPr>
            <a:spLocks noGrp="1"/>
          </p:cNvSpPr>
          <p:nvPr>
            <p:ph type="title"/>
          </p:nvPr>
        </p:nvSpPr>
        <p:spPr/>
        <p:txBody>
          <a:bodyPr/>
          <a:lstStyle/>
          <a:p>
            <a:r>
              <a:rPr lang="en-GB" dirty="0"/>
              <a:t>Conductivity</a:t>
            </a:r>
          </a:p>
        </p:txBody>
      </p:sp>
      <p:sp>
        <p:nvSpPr>
          <p:cNvPr id="3" name="Content Placeholder 2">
            <a:extLst>
              <a:ext uri="{FF2B5EF4-FFF2-40B4-BE49-F238E27FC236}">
                <a16:creationId xmlns:a16="http://schemas.microsoft.com/office/drawing/2014/main" id="{77D536A3-2761-42FE-A12D-ADFFAABD8EB1}"/>
              </a:ext>
            </a:extLst>
          </p:cNvPr>
          <p:cNvSpPr>
            <a:spLocks noGrp="1"/>
          </p:cNvSpPr>
          <p:nvPr>
            <p:ph sz="quarter" idx="10"/>
          </p:nvPr>
        </p:nvSpPr>
        <p:spPr>
          <a:xfrm>
            <a:off x="457200" y="1512000"/>
            <a:ext cx="8119641" cy="4248000"/>
          </a:xfrm>
        </p:spPr>
        <p:txBody>
          <a:bodyPr/>
          <a:lstStyle/>
          <a:p>
            <a:pPr>
              <a:spcBef>
                <a:spcPts val="500"/>
              </a:spcBef>
              <a:spcAft>
                <a:spcPts val="500"/>
              </a:spcAft>
            </a:pPr>
            <a:r>
              <a:rPr lang="en-GB" sz="1800" b="1" dirty="0"/>
              <a:t>Thermal conductivity</a:t>
            </a:r>
            <a:r>
              <a:rPr lang="en-GB" sz="1800" dirty="0"/>
              <a:t> is a measure of the quantity of heat that flows through a material. It is measured as 1 degree per unit of time, per unit of cross-sectioned area, per unit of length.  </a:t>
            </a:r>
          </a:p>
          <a:p>
            <a:pPr>
              <a:spcBef>
                <a:spcPts val="500"/>
              </a:spcBef>
              <a:spcAft>
                <a:spcPts val="500"/>
              </a:spcAft>
            </a:pPr>
            <a:r>
              <a:rPr lang="en-GB" sz="1800" dirty="0"/>
              <a:t>Materials with low thermal conductivity may be used as insulators, those with high thermal conductivity may used as a heat sink. Metals that exhibit high thermal conductivity are candidates for use in applications such as heat exchangers or refrigeration.  </a:t>
            </a:r>
          </a:p>
          <a:p>
            <a:pPr>
              <a:spcBef>
                <a:spcPts val="500"/>
              </a:spcBef>
              <a:spcAft>
                <a:spcPts val="500"/>
              </a:spcAft>
            </a:pPr>
            <a:r>
              <a:rPr lang="en-GB" sz="1800" dirty="0"/>
              <a:t>Low thermal conductivity materials are used in high temperature applications, but often high temperature components require high thermal conductivity, so it is important to understand the environment. Electrical conductivity is similar, measuring the quantity of electricity that is transferred through a material of known cross section and length.</a:t>
            </a:r>
          </a:p>
        </p:txBody>
      </p:sp>
    </p:spTree>
    <p:extLst>
      <p:ext uri="{BB962C8B-B14F-4D97-AF65-F5344CB8AC3E}">
        <p14:creationId xmlns:p14="http://schemas.microsoft.com/office/powerpoint/2010/main" val="5000671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9C3220-9F09-475E-9194-576902AE5B12}"/>
              </a:ext>
            </a:extLst>
          </p:cNvPr>
          <p:cNvSpPr>
            <a:spLocks noGrp="1"/>
          </p:cNvSpPr>
          <p:nvPr>
            <p:ph type="title"/>
          </p:nvPr>
        </p:nvSpPr>
        <p:spPr/>
        <p:txBody>
          <a:bodyPr/>
          <a:lstStyle/>
          <a:p>
            <a:r>
              <a:rPr lang="en-GB" dirty="0"/>
              <a:t>Corrosion resistance </a:t>
            </a:r>
          </a:p>
        </p:txBody>
      </p:sp>
      <p:sp>
        <p:nvSpPr>
          <p:cNvPr id="3" name="Content Placeholder 2">
            <a:extLst>
              <a:ext uri="{FF2B5EF4-FFF2-40B4-BE49-F238E27FC236}">
                <a16:creationId xmlns:a16="http://schemas.microsoft.com/office/drawing/2014/main" id="{A083B096-A65B-4C65-8356-BD4B607F49BC}"/>
              </a:ext>
            </a:extLst>
          </p:cNvPr>
          <p:cNvSpPr>
            <a:spLocks noGrp="1"/>
          </p:cNvSpPr>
          <p:nvPr>
            <p:ph sz="quarter" idx="10"/>
          </p:nvPr>
        </p:nvSpPr>
        <p:spPr>
          <a:xfrm>
            <a:off x="457200" y="1512000"/>
            <a:ext cx="8108066" cy="4248000"/>
          </a:xfrm>
        </p:spPr>
        <p:txBody>
          <a:bodyPr/>
          <a:lstStyle/>
          <a:p>
            <a:pPr>
              <a:spcBef>
                <a:spcPts val="500"/>
              </a:spcBef>
              <a:spcAft>
                <a:spcPts val="0"/>
              </a:spcAft>
            </a:pPr>
            <a:r>
              <a:rPr lang="en-GB" b="1" dirty="0"/>
              <a:t>Corrosion resistance</a:t>
            </a:r>
            <a:r>
              <a:rPr lang="en-GB" dirty="0"/>
              <a:t> describes a material’s ability to prevent natural chemical or electrochemical attack by atmosphere, moisture or other agents. Corrosion takes many forms, including pitting, galvanic reaction, stress corrosion, parting, intergranular corrosion and others. </a:t>
            </a:r>
          </a:p>
          <a:p>
            <a:pPr>
              <a:spcBef>
                <a:spcPts val="500"/>
              </a:spcBef>
              <a:spcAft>
                <a:spcPts val="0"/>
              </a:spcAft>
            </a:pPr>
            <a:endParaRPr lang="en-GB" dirty="0"/>
          </a:p>
          <a:p>
            <a:pPr>
              <a:spcBef>
                <a:spcPts val="0"/>
              </a:spcBef>
              <a:spcAft>
                <a:spcPts val="500"/>
              </a:spcAft>
            </a:pPr>
            <a:r>
              <a:rPr lang="en-GB" dirty="0"/>
              <a:t>Corrosion resistance may be expressed as the maximum depth in millimetres to which corrosion would penetrate in one year. It is based on a linear extrapolation of penetration occurring during the lifetime of a given test or service.</a:t>
            </a:r>
            <a:r>
              <a:rPr lang="en-GB" sz="1800" dirty="0"/>
              <a:t>  </a:t>
            </a:r>
          </a:p>
        </p:txBody>
      </p:sp>
    </p:spTree>
    <p:extLst>
      <p:ext uri="{BB962C8B-B14F-4D97-AF65-F5344CB8AC3E}">
        <p14:creationId xmlns:p14="http://schemas.microsoft.com/office/powerpoint/2010/main" val="25488823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BE2C23-3944-6617-3E29-D56285A3ED5F}"/>
              </a:ext>
            </a:extLst>
          </p:cNvPr>
          <p:cNvSpPr>
            <a:spLocks noGrp="1"/>
          </p:cNvSpPr>
          <p:nvPr>
            <p:ph type="title"/>
          </p:nvPr>
        </p:nvSpPr>
        <p:spPr/>
        <p:txBody>
          <a:bodyPr/>
          <a:lstStyle/>
          <a:p>
            <a:r>
              <a:rPr lang="en-US" dirty="0"/>
              <a:t>Corrosion resistance</a:t>
            </a:r>
            <a:endParaRPr lang="en-GB" dirty="0"/>
          </a:p>
        </p:txBody>
      </p:sp>
      <p:sp>
        <p:nvSpPr>
          <p:cNvPr id="3" name="Content Placeholder 2">
            <a:extLst>
              <a:ext uri="{FF2B5EF4-FFF2-40B4-BE49-F238E27FC236}">
                <a16:creationId xmlns:a16="http://schemas.microsoft.com/office/drawing/2014/main" id="{1F1A0FE3-F6F5-1951-6307-C01ED7F37ACC}"/>
              </a:ext>
            </a:extLst>
          </p:cNvPr>
          <p:cNvSpPr>
            <a:spLocks noGrp="1"/>
          </p:cNvSpPr>
          <p:nvPr>
            <p:ph sz="quarter" idx="10"/>
          </p:nvPr>
        </p:nvSpPr>
        <p:spPr>
          <a:xfrm>
            <a:off x="457200" y="1512000"/>
            <a:ext cx="4645742" cy="4248000"/>
          </a:xfrm>
        </p:spPr>
        <p:txBody>
          <a:bodyPr/>
          <a:lstStyle/>
          <a:p>
            <a:r>
              <a:rPr lang="en-GB" sz="2000" dirty="0"/>
              <a:t>Some materials are intrinsically corrosion resistant, while others benefit from the addition of </a:t>
            </a:r>
            <a:r>
              <a:rPr lang="en-GB" sz="2000" b="1" dirty="0"/>
              <a:t>plating</a:t>
            </a:r>
            <a:r>
              <a:rPr lang="en-GB" sz="2000" dirty="0"/>
              <a:t> or </a:t>
            </a:r>
            <a:r>
              <a:rPr lang="en-GB" sz="2000" b="1" dirty="0"/>
              <a:t>coating</a:t>
            </a:r>
            <a:r>
              <a:rPr lang="en-GB" sz="2000" dirty="0"/>
              <a:t>.  </a:t>
            </a:r>
          </a:p>
          <a:p>
            <a:r>
              <a:rPr lang="en-GB" sz="2000" dirty="0"/>
              <a:t>Many metals that belong to families that resist corrosion are not totally safe from it, and are still subject to the specific environmental conditions where they operate</a:t>
            </a:r>
            <a:r>
              <a:rPr lang="en-GB" dirty="0"/>
              <a:t>.</a:t>
            </a:r>
          </a:p>
          <a:p>
            <a:endParaRPr lang="en-GB" dirty="0"/>
          </a:p>
        </p:txBody>
      </p:sp>
      <p:pic>
        <p:nvPicPr>
          <p:cNvPr id="5" name="Picture 4" descr="A picture containing yellow, indoor, bright&#10;&#10;Description automatically generated">
            <a:extLst>
              <a:ext uri="{FF2B5EF4-FFF2-40B4-BE49-F238E27FC236}">
                <a16:creationId xmlns:a16="http://schemas.microsoft.com/office/drawing/2014/main" id="{6CF8BAC5-5EDC-987B-D6FA-A6E709FCCD8C}"/>
              </a:ext>
            </a:extLst>
          </p:cNvPr>
          <p:cNvPicPr>
            <a:picLocks noChangeAspect="1"/>
          </p:cNvPicPr>
          <p:nvPr/>
        </p:nvPicPr>
        <p:blipFill>
          <a:blip r:embed="rId2"/>
          <a:stretch>
            <a:fillRect/>
          </a:stretch>
        </p:blipFill>
        <p:spPr>
          <a:xfrm>
            <a:off x="5732207" y="1285858"/>
            <a:ext cx="2089830" cy="3128487"/>
          </a:xfrm>
          <a:prstGeom prst="rect">
            <a:avLst/>
          </a:prstGeom>
        </p:spPr>
      </p:pic>
      <p:sp>
        <p:nvSpPr>
          <p:cNvPr id="6" name="TextBox 5">
            <a:extLst>
              <a:ext uri="{FF2B5EF4-FFF2-40B4-BE49-F238E27FC236}">
                <a16:creationId xmlns:a16="http://schemas.microsoft.com/office/drawing/2014/main" id="{0E408D6A-1410-4F73-526C-8CFA51C9B327}"/>
              </a:ext>
            </a:extLst>
          </p:cNvPr>
          <p:cNvSpPr txBox="1"/>
          <p:nvPr/>
        </p:nvSpPr>
        <p:spPr>
          <a:xfrm>
            <a:off x="5639309" y="4494924"/>
            <a:ext cx="2485187" cy="1077218"/>
          </a:xfrm>
          <a:prstGeom prst="rect">
            <a:avLst/>
          </a:prstGeom>
          <a:noFill/>
        </p:spPr>
        <p:txBody>
          <a:bodyPr wrap="square" rtlCol="0">
            <a:spAutoFit/>
          </a:bodyPr>
          <a:lstStyle/>
          <a:p>
            <a:r>
              <a:rPr lang="en-US" sz="1600" dirty="0"/>
              <a:t>Metal components are powder coated to enhance corrosion resistance.</a:t>
            </a:r>
            <a:endParaRPr lang="en-GB" sz="1600" dirty="0"/>
          </a:p>
        </p:txBody>
      </p:sp>
    </p:spTree>
    <p:extLst>
      <p:ext uri="{BB962C8B-B14F-4D97-AF65-F5344CB8AC3E}">
        <p14:creationId xmlns:p14="http://schemas.microsoft.com/office/powerpoint/2010/main" val="36566673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31F15C-7EE3-4A65-9AF2-9D7B63FFF902}"/>
              </a:ext>
            </a:extLst>
          </p:cNvPr>
          <p:cNvSpPr>
            <a:spLocks noGrp="1"/>
          </p:cNvSpPr>
          <p:nvPr>
            <p:ph type="title"/>
          </p:nvPr>
        </p:nvSpPr>
        <p:spPr/>
        <p:txBody>
          <a:bodyPr/>
          <a:lstStyle/>
          <a:p>
            <a:r>
              <a:rPr lang="en-GB" dirty="0"/>
              <a:t>Density</a:t>
            </a:r>
          </a:p>
        </p:txBody>
      </p:sp>
      <p:sp>
        <p:nvSpPr>
          <p:cNvPr id="3" name="Content Placeholder 2">
            <a:extLst>
              <a:ext uri="{FF2B5EF4-FFF2-40B4-BE49-F238E27FC236}">
                <a16:creationId xmlns:a16="http://schemas.microsoft.com/office/drawing/2014/main" id="{8B6E0CE7-31B7-41EB-A9AD-BB22BE4356EB}"/>
              </a:ext>
            </a:extLst>
          </p:cNvPr>
          <p:cNvSpPr>
            <a:spLocks noGrp="1"/>
          </p:cNvSpPr>
          <p:nvPr>
            <p:ph sz="quarter" idx="10"/>
          </p:nvPr>
        </p:nvSpPr>
        <p:spPr>
          <a:xfrm>
            <a:off x="457200" y="1512000"/>
            <a:ext cx="8084916" cy="4248000"/>
          </a:xfrm>
        </p:spPr>
        <p:txBody>
          <a:bodyPr/>
          <a:lstStyle/>
          <a:p>
            <a:r>
              <a:rPr lang="en-GB" b="1" dirty="0"/>
              <a:t>Density</a:t>
            </a:r>
            <a:r>
              <a:rPr lang="en-GB" dirty="0"/>
              <a:t>, often expressed as pounds per cubic inch, or grams per cubic centimetre, describes the mass of the material per unit volume. </a:t>
            </a:r>
          </a:p>
          <a:p>
            <a:r>
              <a:rPr lang="en-GB" dirty="0"/>
              <a:t>The density will determine how much a component of a certain size will weigh. This factor is important in applications like aerospace or automotive, where weight is important. </a:t>
            </a:r>
          </a:p>
          <a:p>
            <a:r>
              <a:rPr lang="en-GB" dirty="0"/>
              <a:t>Engineers looking for lower weight components may seek materials that are less dense, but must then consider the </a:t>
            </a:r>
            <a:r>
              <a:rPr lang="en-GB" b="1" dirty="0"/>
              <a:t>strength to weight ratio</a:t>
            </a:r>
            <a:r>
              <a:rPr lang="en-GB" dirty="0"/>
              <a:t>.  </a:t>
            </a:r>
          </a:p>
          <a:p>
            <a:r>
              <a:rPr lang="en-GB" dirty="0"/>
              <a:t>A higher density material like steel might be chosen, for example, if it provides higher strength than a lower density material.  Such a part could be made thinner so that less material helps to compensate for the higher density. </a:t>
            </a:r>
          </a:p>
          <a:p>
            <a:endParaRPr lang="en-GB" dirty="0"/>
          </a:p>
          <a:p>
            <a:endParaRPr lang="en-GB" dirty="0"/>
          </a:p>
        </p:txBody>
      </p:sp>
    </p:spTree>
    <p:extLst>
      <p:ext uri="{BB962C8B-B14F-4D97-AF65-F5344CB8AC3E}">
        <p14:creationId xmlns:p14="http://schemas.microsoft.com/office/powerpoint/2010/main" val="42729713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D4BC46-19F8-4F89-8787-4A31C986CC45}"/>
              </a:ext>
            </a:extLst>
          </p:cNvPr>
          <p:cNvSpPr>
            <a:spLocks noGrp="1"/>
          </p:cNvSpPr>
          <p:nvPr>
            <p:ph type="title"/>
          </p:nvPr>
        </p:nvSpPr>
        <p:spPr/>
        <p:txBody>
          <a:bodyPr/>
          <a:lstStyle/>
          <a:p>
            <a:r>
              <a:rPr lang="en-GB" dirty="0"/>
              <a:t>Calculating density: formula</a:t>
            </a:r>
          </a:p>
        </p:txBody>
      </p:sp>
      <p:sp>
        <p:nvSpPr>
          <p:cNvPr id="3" name="Content Placeholder 2">
            <a:extLst>
              <a:ext uri="{FF2B5EF4-FFF2-40B4-BE49-F238E27FC236}">
                <a16:creationId xmlns:a16="http://schemas.microsoft.com/office/drawing/2014/main" id="{DB539D04-85FB-46B8-9E7D-90E2B465D5DD}"/>
              </a:ext>
            </a:extLst>
          </p:cNvPr>
          <p:cNvSpPr>
            <a:spLocks noGrp="1"/>
          </p:cNvSpPr>
          <p:nvPr>
            <p:ph sz="quarter" idx="10"/>
          </p:nvPr>
        </p:nvSpPr>
        <p:spPr/>
        <p:txBody>
          <a:bodyPr/>
          <a:lstStyle/>
          <a:p>
            <a:r>
              <a:rPr lang="en-GB" dirty="0"/>
              <a:t>The </a:t>
            </a:r>
            <a:r>
              <a:rPr lang="en-GB" b="1" dirty="0"/>
              <a:t>density calculation</a:t>
            </a:r>
            <a:r>
              <a:rPr lang="en-GB" dirty="0"/>
              <a:t> formula for solids, liquids and gas molecules is the measurement of mass per unit volume at a given temperature and pressure. </a:t>
            </a:r>
          </a:p>
          <a:p>
            <a:r>
              <a:rPr lang="en-GB" dirty="0"/>
              <a:t>In chemistry or physics, density is expressed by the symbol </a:t>
            </a:r>
            <a:r>
              <a:rPr lang="en-GB" b="1" dirty="0"/>
              <a:t>ρ</a:t>
            </a:r>
            <a:r>
              <a:rPr lang="en-GB" dirty="0"/>
              <a:t> or </a:t>
            </a:r>
            <a:r>
              <a:rPr lang="en-GB" b="1" dirty="0"/>
              <a:t>D</a:t>
            </a:r>
            <a:r>
              <a:rPr lang="en-GB" dirty="0"/>
              <a:t>.</a:t>
            </a:r>
          </a:p>
          <a:p>
            <a:r>
              <a:rPr lang="en-GB" dirty="0"/>
              <a:t> Mathematically, density is expressed by the formula: </a:t>
            </a:r>
          </a:p>
          <a:p>
            <a:endParaRPr lang="en-GB" dirty="0"/>
          </a:p>
          <a:p>
            <a:r>
              <a:rPr lang="en-GB" dirty="0"/>
              <a:t>where </a:t>
            </a:r>
          </a:p>
          <a:p>
            <a:r>
              <a:rPr lang="en-GB" dirty="0"/>
              <a:t>	m = mass of the substance </a:t>
            </a:r>
          </a:p>
          <a:p>
            <a:r>
              <a:rPr lang="en-GB" dirty="0"/>
              <a:t>	V = volume</a:t>
            </a:r>
          </a:p>
        </p:txBody>
      </p:sp>
      <p:pic>
        <p:nvPicPr>
          <p:cNvPr id="6" name="Picture 5">
            <a:extLst>
              <a:ext uri="{FF2B5EF4-FFF2-40B4-BE49-F238E27FC236}">
                <a16:creationId xmlns:a16="http://schemas.microsoft.com/office/drawing/2014/main" id="{2801B16B-F855-0C53-679C-2A21F078C23C}"/>
              </a:ext>
            </a:extLst>
          </p:cNvPr>
          <p:cNvPicPr>
            <a:picLocks noChangeAspect="1"/>
          </p:cNvPicPr>
          <p:nvPr/>
        </p:nvPicPr>
        <p:blipFill>
          <a:blip r:embed="rId2"/>
          <a:stretch>
            <a:fillRect/>
          </a:stretch>
        </p:blipFill>
        <p:spPr>
          <a:xfrm>
            <a:off x="2178205" y="3842168"/>
            <a:ext cx="4617791" cy="1142787"/>
          </a:xfrm>
          <a:prstGeom prst="rect">
            <a:avLst/>
          </a:prstGeom>
        </p:spPr>
      </p:pic>
    </p:spTree>
    <p:extLst>
      <p:ext uri="{BB962C8B-B14F-4D97-AF65-F5344CB8AC3E}">
        <p14:creationId xmlns:p14="http://schemas.microsoft.com/office/powerpoint/2010/main" val="23101172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FE42F1-1FD5-8638-61BC-C6392C77C4C7}"/>
              </a:ext>
            </a:extLst>
          </p:cNvPr>
          <p:cNvSpPr>
            <a:spLocks noGrp="1"/>
          </p:cNvSpPr>
          <p:nvPr>
            <p:ph type="title"/>
          </p:nvPr>
        </p:nvSpPr>
        <p:spPr/>
        <p:txBody>
          <a:bodyPr/>
          <a:lstStyle/>
          <a:p>
            <a:r>
              <a:rPr lang="en-GB" dirty="0"/>
              <a:t>Calculating density: the density triangle </a:t>
            </a:r>
          </a:p>
        </p:txBody>
      </p:sp>
      <p:sp>
        <p:nvSpPr>
          <p:cNvPr id="3" name="Content Placeholder 2">
            <a:extLst>
              <a:ext uri="{FF2B5EF4-FFF2-40B4-BE49-F238E27FC236}">
                <a16:creationId xmlns:a16="http://schemas.microsoft.com/office/drawing/2014/main" id="{385F9B9A-C92F-A943-9CC1-955A57D5CA4A}"/>
              </a:ext>
            </a:extLst>
          </p:cNvPr>
          <p:cNvSpPr>
            <a:spLocks noGrp="1"/>
          </p:cNvSpPr>
          <p:nvPr>
            <p:ph sz="quarter" idx="10"/>
          </p:nvPr>
        </p:nvSpPr>
        <p:spPr/>
        <p:txBody>
          <a:bodyPr/>
          <a:lstStyle/>
          <a:p>
            <a:r>
              <a:rPr lang="en-GB" dirty="0"/>
              <a:t>We can also use the </a:t>
            </a:r>
            <a:r>
              <a:rPr lang="en-GB" b="1" dirty="0"/>
              <a:t>density triangle</a:t>
            </a:r>
            <a:r>
              <a:rPr lang="en-GB" dirty="0"/>
              <a:t> to calculate the other variables. In the triangle, density is represented by </a:t>
            </a:r>
            <a:r>
              <a:rPr lang="en-GB" b="1" i="1" dirty="0"/>
              <a:t>d</a:t>
            </a:r>
            <a:r>
              <a:rPr lang="en-GB" dirty="0"/>
              <a:t>. </a:t>
            </a:r>
          </a:p>
        </p:txBody>
      </p:sp>
      <p:pic>
        <p:nvPicPr>
          <p:cNvPr id="6" name="Picture 5">
            <a:extLst>
              <a:ext uri="{FF2B5EF4-FFF2-40B4-BE49-F238E27FC236}">
                <a16:creationId xmlns:a16="http://schemas.microsoft.com/office/drawing/2014/main" id="{EBC4E041-7ACE-5C7A-6748-2C207209ABDA}"/>
              </a:ext>
            </a:extLst>
          </p:cNvPr>
          <p:cNvPicPr>
            <a:picLocks noChangeAspect="1"/>
          </p:cNvPicPr>
          <p:nvPr/>
        </p:nvPicPr>
        <p:blipFill>
          <a:blip r:embed="rId2"/>
          <a:stretch>
            <a:fillRect/>
          </a:stretch>
        </p:blipFill>
        <p:spPr>
          <a:xfrm>
            <a:off x="2217401" y="2193839"/>
            <a:ext cx="4486249" cy="3351554"/>
          </a:xfrm>
          <a:prstGeom prst="rect">
            <a:avLst/>
          </a:prstGeom>
        </p:spPr>
      </p:pic>
    </p:spTree>
    <p:extLst>
      <p:ext uri="{BB962C8B-B14F-4D97-AF65-F5344CB8AC3E}">
        <p14:creationId xmlns:p14="http://schemas.microsoft.com/office/powerpoint/2010/main" val="361502292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C8AF071A-8EFF-4DC2-9186-AABD1AC91212}">
  <ds:schemaRefs>
    <ds:schemaRef ds:uri="http://purl.org/dc/dcmitype/"/>
    <ds:schemaRef ds:uri="http://www.w3.org/XML/1998/namespace"/>
    <ds:schemaRef ds:uri="http://schemas.microsoft.com/office/infopath/2007/PartnerControls"/>
    <ds:schemaRef ds:uri="http://purl.org/dc/elements/1.1/"/>
    <ds:schemaRef ds:uri="http://schemas.microsoft.com/office/2006/documentManagement/types"/>
    <ds:schemaRef ds:uri="http://purl.org/dc/terms/"/>
    <ds:schemaRef ds:uri="http://schemas.openxmlformats.org/package/2006/metadata/core-properties"/>
    <ds:schemaRef ds:uri="b461a341-6040-4841-94a8-bc3e8908b04d"/>
    <ds:schemaRef ds:uri="http://schemas.microsoft.com/office/2006/metadata/properties"/>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60</TotalTime>
  <Words>1504</Words>
  <Application>Microsoft Office PowerPoint</Application>
  <PresentationFormat>On-screen Show (4:3)</PresentationFormat>
  <Paragraphs>117</Paragraphs>
  <Slides>22</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Arial</vt:lpstr>
      <vt:lpstr>Calibri</vt:lpstr>
      <vt:lpstr>Cambria Math</vt:lpstr>
      <vt:lpstr>Lucida Grande</vt:lpstr>
      <vt:lpstr>Times New Roman</vt:lpstr>
      <vt:lpstr>Default Design</vt:lpstr>
      <vt:lpstr>PowerPoint 1: Physical properties </vt:lpstr>
      <vt:lpstr>Objectives</vt:lpstr>
      <vt:lpstr>Physical properties </vt:lpstr>
      <vt:lpstr>Conductivity</vt:lpstr>
      <vt:lpstr>Corrosion resistance </vt:lpstr>
      <vt:lpstr>Corrosion resistance</vt:lpstr>
      <vt:lpstr>Density</vt:lpstr>
      <vt:lpstr>Calculating density: formula</vt:lpstr>
      <vt:lpstr>Calculating density: the density triangle </vt:lpstr>
      <vt:lpstr>Calculating density: example</vt:lpstr>
      <vt:lpstr>Calculating density: finding a volume</vt:lpstr>
      <vt:lpstr>Melting point </vt:lpstr>
      <vt:lpstr>Melting point</vt:lpstr>
      <vt:lpstr>Specific heat capacity </vt:lpstr>
      <vt:lpstr>Hardenability</vt:lpstr>
      <vt:lpstr>Weldability</vt:lpstr>
      <vt:lpstr>Permittivity</vt:lpstr>
      <vt:lpstr>Recyclability</vt:lpstr>
      <vt:lpstr>Thermal expansion</vt:lpstr>
      <vt:lpstr>Thermal expansion of a solid</vt:lpstr>
      <vt:lpstr>Permeability</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217</cp:revision>
  <cp:lastPrinted>2022-03-03T10:53:25Z</cp:lastPrinted>
  <dcterms:created xsi:type="dcterms:W3CDTF">2013-05-28T00:38:54Z</dcterms:created>
  <dcterms:modified xsi:type="dcterms:W3CDTF">2022-10-06T15:18:43Z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