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342" r:id="rId5"/>
    <p:sldId id="354" r:id="rId6"/>
    <p:sldId id="357" r:id="rId7"/>
    <p:sldId id="358" r:id="rId8"/>
    <p:sldId id="352" r:id="rId9"/>
    <p:sldId id="355" r:id="rId10"/>
    <p:sldId id="359" r:id="rId11"/>
    <p:sldId id="360" r:id="rId12"/>
    <p:sldId id="361" r:id="rId13"/>
    <p:sldId id="356" r:id="rId14"/>
    <p:sldId id="382" r:id="rId15"/>
    <p:sldId id="362" r:id="rId16"/>
    <p:sldId id="364" r:id="rId17"/>
    <p:sldId id="377" r:id="rId18"/>
    <p:sldId id="379" r:id="rId19"/>
    <p:sldId id="380" r:id="rId20"/>
    <p:sldId id="381" r:id="rId21"/>
    <p:sldId id="363" r:id="rId22"/>
    <p:sldId id="335" r:id="rId23"/>
  </p:sldIdLst>
  <p:sldSz cx="9144000" cy="6858000" type="screen4x3"/>
  <p:notesSz cx="6797675" cy="9926638"/>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628187-4374-469D-ABD2-B02ACF42A673}" v="13" dt="2022-09-07T13:42:33.6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768" autoAdjust="0"/>
    <p:restoredTop sz="92680" autoAdjust="0"/>
  </p:normalViewPr>
  <p:slideViewPr>
    <p:cSldViewPr snapToGrid="0">
      <p:cViewPr varScale="1">
        <p:scale>
          <a:sx n="62" d="100"/>
          <a:sy n="62" d="100"/>
        </p:scale>
        <p:origin x="856" y="40"/>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8628187-4374-469D-ABD2-B02ACF42A673}"/>
    <pc:docChg chg="custSel modSld">
      <pc:chgData name="Caroline Prodger" userId="e4ef2e75-b60b-401b-8ebe-291bdcf405f4" providerId="ADAL" clId="{C8628187-4374-469D-ABD2-B02ACF42A673}" dt="2022-09-14T15:49:05.311" v="181" actId="20577"/>
      <pc:docMkLst>
        <pc:docMk/>
      </pc:docMkLst>
      <pc:sldChg chg="addSp delSp modSp mod">
        <pc:chgData name="Caroline Prodger" userId="e4ef2e75-b60b-401b-8ebe-291bdcf405f4" providerId="ADAL" clId="{C8628187-4374-469D-ABD2-B02ACF42A673}" dt="2022-09-07T12:02:26.973" v="17" actId="1076"/>
        <pc:sldMkLst>
          <pc:docMk/>
          <pc:sldMk cId="1212163211" sldId="352"/>
        </pc:sldMkLst>
        <pc:picChg chg="del">
          <ac:chgData name="Caroline Prodger" userId="e4ef2e75-b60b-401b-8ebe-291bdcf405f4" providerId="ADAL" clId="{C8628187-4374-469D-ABD2-B02ACF42A673}" dt="2022-09-07T12:02:08.548" v="10" actId="478"/>
          <ac:picMkLst>
            <pc:docMk/>
            <pc:sldMk cId="1212163211" sldId="352"/>
            <ac:picMk id="3" creationId="{873D708D-6FE0-4BA1-A044-D4D034F4EFCE}"/>
          </ac:picMkLst>
        </pc:picChg>
        <pc:picChg chg="add mod">
          <ac:chgData name="Caroline Prodger" userId="e4ef2e75-b60b-401b-8ebe-291bdcf405f4" providerId="ADAL" clId="{C8628187-4374-469D-ABD2-B02ACF42A673}" dt="2022-09-07T12:02:26.973" v="17" actId="1076"/>
          <ac:picMkLst>
            <pc:docMk/>
            <pc:sldMk cId="1212163211" sldId="352"/>
            <ac:picMk id="5" creationId="{41C3CF77-8F5A-84F2-6B0E-F5D801D2EC35}"/>
          </ac:picMkLst>
        </pc:picChg>
      </pc:sldChg>
      <pc:sldChg chg="addSp delSp modSp mod modNotesTx">
        <pc:chgData name="Caroline Prodger" userId="e4ef2e75-b60b-401b-8ebe-291bdcf405f4" providerId="ADAL" clId="{C8628187-4374-469D-ABD2-B02ACF42A673}" dt="2022-09-07T13:42:40.314" v="163" actId="1076"/>
        <pc:sldMkLst>
          <pc:docMk/>
          <pc:sldMk cId="246462870" sldId="354"/>
        </pc:sldMkLst>
        <pc:picChg chg="add mod">
          <ac:chgData name="Caroline Prodger" userId="e4ef2e75-b60b-401b-8ebe-291bdcf405f4" providerId="ADAL" clId="{C8628187-4374-469D-ABD2-B02ACF42A673}" dt="2022-09-07T13:42:40.314" v="163" actId="1076"/>
          <ac:picMkLst>
            <pc:docMk/>
            <pc:sldMk cId="246462870" sldId="354"/>
            <ac:picMk id="3" creationId="{7B2D1DA6-9C88-247A-5ACA-4D932CCC27AC}"/>
          </ac:picMkLst>
        </pc:picChg>
        <pc:picChg chg="del">
          <ac:chgData name="Caroline Prodger" userId="e4ef2e75-b60b-401b-8ebe-291bdcf405f4" providerId="ADAL" clId="{C8628187-4374-469D-ABD2-B02ACF42A673}" dt="2022-09-07T13:38:37.258" v="158" actId="478"/>
          <ac:picMkLst>
            <pc:docMk/>
            <pc:sldMk cId="246462870" sldId="354"/>
            <ac:picMk id="1026" creationId="{991EEAD2-26C2-4770-9538-CB8E8575B4CB}"/>
          </ac:picMkLst>
        </pc:picChg>
      </pc:sldChg>
      <pc:sldChg chg="addSp delSp modSp mod modNotesTx">
        <pc:chgData name="Caroline Prodger" userId="e4ef2e75-b60b-401b-8ebe-291bdcf405f4" providerId="ADAL" clId="{C8628187-4374-469D-ABD2-B02ACF42A673}" dt="2022-09-14T15:45:34.433" v="165" actId="20577"/>
        <pc:sldMkLst>
          <pc:docMk/>
          <pc:sldMk cId="1061457444" sldId="355"/>
        </pc:sldMkLst>
        <pc:picChg chg="del">
          <ac:chgData name="Caroline Prodger" userId="e4ef2e75-b60b-401b-8ebe-291bdcf405f4" providerId="ADAL" clId="{C8628187-4374-469D-ABD2-B02ACF42A673}" dt="2022-09-07T12:04:19.127" v="18" actId="478"/>
          <ac:picMkLst>
            <pc:docMk/>
            <pc:sldMk cId="1061457444" sldId="355"/>
            <ac:picMk id="2" creationId="{9CA3B41F-E96A-11E4-C7CD-DCD7835E0E65}"/>
          </ac:picMkLst>
        </pc:picChg>
        <pc:picChg chg="add mod">
          <ac:chgData name="Caroline Prodger" userId="e4ef2e75-b60b-401b-8ebe-291bdcf405f4" providerId="ADAL" clId="{C8628187-4374-469D-ABD2-B02ACF42A673}" dt="2022-09-07T12:04:35.578" v="24" actId="1076"/>
          <ac:picMkLst>
            <pc:docMk/>
            <pc:sldMk cId="1061457444" sldId="355"/>
            <ac:picMk id="6" creationId="{F9E0B620-12B3-913F-FF83-3BF8FB8DF167}"/>
          </ac:picMkLst>
        </pc:picChg>
      </pc:sldChg>
      <pc:sldChg chg="modSp mod">
        <pc:chgData name="Caroline Prodger" userId="e4ef2e75-b60b-401b-8ebe-291bdcf405f4" providerId="ADAL" clId="{C8628187-4374-469D-ABD2-B02ACF42A673}" dt="2022-09-14T15:46:22.726" v="168" actId="2165"/>
        <pc:sldMkLst>
          <pc:docMk/>
          <pc:sldMk cId="4145415077" sldId="356"/>
        </pc:sldMkLst>
        <pc:graphicFrameChg chg="modGraphic">
          <ac:chgData name="Caroline Prodger" userId="e4ef2e75-b60b-401b-8ebe-291bdcf405f4" providerId="ADAL" clId="{C8628187-4374-469D-ABD2-B02ACF42A673}" dt="2022-09-14T15:46:22.726" v="168" actId="2165"/>
          <ac:graphicFrameMkLst>
            <pc:docMk/>
            <pc:sldMk cId="4145415077" sldId="356"/>
            <ac:graphicFrameMk id="4" creationId="{2AF1F214-0234-499B-AF53-603D4F593854}"/>
          </ac:graphicFrameMkLst>
        </pc:graphicFrameChg>
      </pc:sldChg>
      <pc:sldChg chg="modNotesTx">
        <pc:chgData name="Caroline Prodger" userId="e4ef2e75-b60b-401b-8ebe-291bdcf405f4" providerId="ADAL" clId="{C8628187-4374-469D-ABD2-B02ACF42A673}" dt="2022-09-07T11:53:36.754" v="0" actId="20577"/>
        <pc:sldMkLst>
          <pc:docMk/>
          <pc:sldMk cId="3999133543" sldId="357"/>
        </pc:sldMkLst>
      </pc:sldChg>
      <pc:sldChg chg="addSp delSp modSp mod modNotesTx">
        <pc:chgData name="Caroline Prodger" userId="e4ef2e75-b60b-401b-8ebe-291bdcf405f4" providerId="ADAL" clId="{C8628187-4374-469D-ABD2-B02ACF42A673}" dt="2022-09-07T11:55:41.385" v="9" actId="20577"/>
        <pc:sldMkLst>
          <pc:docMk/>
          <pc:sldMk cId="758103263" sldId="358"/>
        </pc:sldMkLst>
        <pc:picChg chg="add mod">
          <ac:chgData name="Caroline Prodger" userId="e4ef2e75-b60b-401b-8ebe-291bdcf405f4" providerId="ADAL" clId="{C8628187-4374-469D-ABD2-B02ACF42A673}" dt="2022-09-07T11:55:33.279" v="8" actId="1076"/>
          <ac:picMkLst>
            <pc:docMk/>
            <pc:sldMk cId="758103263" sldId="358"/>
            <ac:picMk id="4" creationId="{F0D8E716-133F-43D6-5BCA-5F9A7DBA120D}"/>
          </ac:picMkLst>
        </pc:picChg>
        <pc:picChg chg="del">
          <ac:chgData name="Caroline Prodger" userId="e4ef2e75-b60b-401b-8ebe-291bdcf405f4" providerId="ADAL" clId="{C8628187-4374-469D-ABD2-B02ACF42A673}" dt="2022-09-07T11:55:06.433" v="1" actId="478"/>
          <ac:picMkLst>
            <pc:docMk/>
            <pc:sldMk cId="758103263" sldId="358"/>
            <ac:picMk id="2052" creationId="{7FB6D7F0-02BB-D3CC-9B80-0E08952CFE2D}"/>
          </ac:picMkLst>
        </pc:picChg>
      </pc:sldChg>
      <pc:sldChg chg="addSp delSp modSp mod modNotesTx">
        <pc:chgData name="Caroline Prodger" userId="e4ef2e75-b60b-401b-8ebe-291bdcf405f4" providerId="ADAL" clId="{C8628187-4374-469D-ABD2-B02ACF42A673}" dt="2022-09-14T15:45:26.359" v="164" actId="20577"/>
        <pc:sldMkLst>
          <pc:docMk/>
          <pc:sldMk cId="1237810812" sldId="359"/>
        </pc:sldMkLst>
        <pc:picChg chg="add mod">
          <ac:chgData name="Caroline Prodger" userId="e4ef2e75-b60b-401b-8ebe-291bdcf405f4" providerId="ADAL" clId="{C8628187-4374-469D-ABD2-B02ACF42A673}" dt="2022-09-07T12:08:04.478" v="30" actId="1076"/>
          <ac:picMkLst>
            <pc:docMk/>
            <pc:sldMk cId="1237810812" sldId="359"/>
            <ac:picMk id="5" creationId="{FB658835-6FF3-22D3-A48D-6A61121195E8}"/>
          </ac:picMkLst>
        </pc:picChg>
        <pc:picChg chg="del">
          <ac:chgData name="Caroline Prodger" userId="e4ef2e75-b60b-401b-8ebe-291bdcf405f4" providerId="ADAL" clId="{C8628187-4374-469D-ABD2-B02ACF42A673}" dt="2022-09-07T12:07:49.880" v="25" actId="478"/>
          <ac:picMkLst>
            <pc:docMk/>
            <pc:sldMk cId="1237810812" sldId="359"/>
            <ac:picMk id="3074" creationId="{82FDB72B-3417-B294-44ED-301692A97FE3}"/>
          </ac:picMkLst>
        </pc:picChg>
      </pc:sldChg>
      <pc:sldChg chg="addSp delSp modSp mod modNotesTx">
        <pc:chgData name="Caroline Prodger" userId="e4ef2e75-b60b-401b-8ebe-291bdcf405f4" providerId="ADAL" clId="{C8628187-4374-469D-ABD2-B02ACF42A673}" dt="2022-09-07T12:12:39.349" v="112" actId="20577"/>
        <pc:sldMkLst>
          <pc:docMk/>
          <pc:sldMk cId="1933123515" sldId="362"/>
        </pc:sldMkLst>
        <pc:spChg chg="mod">
          <ac:chgData name="Caroline Prodger" userId="e4ef2e75-b60b-401b-8ebe-291bdcf405f4" providerId="ADAL" clId="{C8628187-4374-469D-ABD2-B02ACF42A673}" dt="2022-09-07T12:09:28.591" v="39" actId="14100"/>
          <ac:spMkLst>
            <pc:docMk/>
            <pc:sldMk cId="1933123515" sldId="362"/>
            <ac:spMk id="3" creationId="{5B8B922F-6FFB-9813-65C2-49203D17D1E6}"/>
          </ac:spMkLst>
        </pc:spChg>
        <pc:picChg chg="add mod modCrop">
          <ac:chgData name="Caroline Prodger" userId="e4ef2e75-b60b-401b-8ebe-291bdcf405f4" providerId="ADAL" clId="{C8628187-4374-469D-ABD2-B02ACF42A673}" dt="2022-09-07T12:10:52.935" v="42" actId="1076"/>
          <ac:picMkLst>
            <pc:docMk/>
            <pc:sldMk cId="1933123515" sldId="362"/>
            <ac:picMk id="5" creationId="{E58D2F87-23C2-7727-F403-CB64F9B58AD8}"/>
          </ac:picMkLst>
        </pc:picChg>
        <pc:picChg chg="add del mod">
          <ac:chgData name="Caroline Prodger" userId="e4ef2e75-b60b-401b-8ebe-291bdcf405f4" providerId="ADAL" clId="{C8628187-4374-469D-ABD2-B02ACF42A673}" dt="2022-09-07T12:11:11.995" v="48" actId="478"/>
          <ac:picMkLst>
            <pc:docMk/>
            <pc:sldMk cId="1933123515" sldId="362"/>
            <ac:picMk id="7" creationId="{B148E601-4AAD-A383-1ECA-67B950609B27}"/>
          </ac:picMkLst>
        </pc:picChg>
        <pc:picChg chg="add mod">
          <ac:chgData name="Caroline Prodger" userId="e4ef2e75-b60b-401b-8ebe-291bdcf405f4" providerId="ADAL" clId="{C8628187-4374-469D-ABD2-B02ACF42A673}" dt="2022-09-07T12:12:11.576" v="54" actId="1076"/>
          <ac:picMkLst>
            <pc:docMk/>
            <pc:sldMk cId="1933123515" sldId="362"/>
            <ac:picMk id="9" creationId="{F5D014D2-5F28-D7A9-8C5E-EB6FC3E30A8B}"/>
          </ac:picMkLst>
        </pc:picChg>
        <pc:picChg chg="del">
          <ac:chgData name="Caroline Prodger" userId="e4ef2e75-b60b-401b-8ebe-291bdcf405f4" providerId="ADAL" clId="{C8628187-4374-469D-ABD2-B02ACF42A673}" dt="2022-09-07T12:08:34.769" v="31" actId="478"/>
          <ac:picMkLst>
            <pc:docMk/>
            <pc:sldMk cId="1933123515" sldId="362"/>
            <ac:picMk id="4098" creationId="{547A65EC-092A-45AF-3D2A-FFFFFEB97ECC}"/>
          </ac:picMkLst>
        </pc:picChg>
      </pc:sldChg>
      <pc:sldChg chg="addSp modSp mod modNotesTx">
        <pc:chgData name="Caroline Prodger" userId="e4ef2e75-b60b-401b-8ebe-291bdcf405f4" providerId="ADAL" clId="{C8628187-4374-469D-ABD2-B02ACF42A673}" dt="2022-09-07T12:25:26.499" v="156" actId="20577"/>
        <pc:sldMkLst>
          <pc:docMk/>
          <pc:sldMk cId="2949946404" sldId="363"/>
        </pc:sldMkLst>
        <pc:spChg chg="mod">
          <ac:chgData name="Caroline Prodger" userId="e4ef2e75-b60b-401b-8ebe-291bdcf405f4" providerId="ADAL" clId="{C8628187-4374-469D-ABD2-B02ACF42A673}" dt="2022-09-07T12:25:10.576" v="117" actId="14100"/>
          <ac:spMkLst>
            <pc:docMk/>
            <pc:sldMk cId="2949946404" sldId="363"/>
            <ac:spMk id="3" creationId="{37487904-6890-6D4E-3B2B-DFE99691BDC1}"/>
          </ac:spMkLst>
        </pc:spChg>
        <pc:picChg chg="add mod">
          <ac:chgData name="Caroline Prodger" userId="e4ef2e75-b60b-401b-8ebe-291bdcf405f4" providerId="ADAL" clId="{C8628187-4374-469D-ABD2-B02ACF42A673}" dt="2022-09-07T12:25:16.244" v="119" actId="14100"/>
          <ac:picMkLst>
            <pc:docMk/>
            <pc:sldMk cId="2949946404" sldId="363"/>
            <ac:picMk id="5" creationId="{2ED741FC-9D81-354C-F948-C7B2422458DC}"/>
          </ac:picMkLst>
        </pc:picChg>
      </pc:sldChg>
      <pc:sldChg chg="addSp delSp modSp mod modNotesTx">
        <pc:chgData name="Caroline Prodger" userId="e4ef2e75-b60b-401b-8ebe-291bdcf405f4" providerId="ADAL" clId="{C8628187-4374-469D-ABD2-B02ACF42A673}" dt="2022-09-14T15:49:05.311" v="181" actId="20577"/>
        <pc:sldMkLst>
          <pc:docMk/>
          <pc:sldMk cId="515601762" sldId="364"/>
        </pc:sldMkLst>
        <pc:spChg chg="mod">
          <ac:chgData name="Caroline Prodger" userId="e4ef2e75-b60b-401b-8ebe-291bdcf405f4" providerId="ADAL" clId="{C8628187-4374-469D-ABD2-B02ACF42A673}" dt="2022-09-14T15:48:11.307" v="173" actId="20577"/>
          <ac:spMkLst>
            <pc:docMk/>
            <pc:sldMk cId="515601762" sldId="364"/>
            <ac:spMk id="8" creationId="{91BB1F94-39F5-BDC7-8E95-72904C3CB476}"/>
          </ac:spMkLst>
        </pc:spChg>
        <pc:picChg chg="add mod">
          <ac:chgData name="Caroline Prodger" userId="e4ef2e75-b60b-401b-8ebe-291bdcf405f4" providerId="ADAL" clId="{C8628187-4374-469D-ABD2-B02ACF42A673}" dt="2022-09-14T15:48:45.163" v="180" actId="1076"/>
          <ac:picMkLst>
            <pc:docMk/>
            <pc:sldMk cId="515601762" sldId="364"/>
            <ac:picMk id="4" creationId="{D44310C9-F68B-030C-DDA8-39B5B4B5E183}"/>
          </ac:picMkLst>
        </pc:picChg>
        <pc:picChg chg="del">
          <ac:chgData name="Caroline Prodger" userId="e4ef2e75-b60b-401b-8ebe-291bdcf405f4" providerId="ADAL" clId="{C8628187-4374-469D-ABD2-B02ACF42A673}" dt="2022-09-14T15:48:04.038" v="169" actId="478"/>
          <ac:picMkLst>
            <pc:docMk/>
            <pc:sldMk cId="515601762" sldId="364"/>
            <ac:picMk id="13" creationId="{DDBDBD21-C7A8-648A-272D-B87F96C9D415}"/>
          </ac:picMkLst>
        </pc:picChg>
      </pc:sldChg>
    </pc:docChg>
  </pc:docChgLst>
  <pc:docChgLst>
    <pc:chgData name="Christopher Lindridge" userId="237e7769-5239-4eb4-a525-ce0d51e55f8d" providerId="ADAL" clId="{EC1A78FC-3572-436D-B28C-D59643FF6F3E}"/>
    <pc:docChg chg="modSld">
      <pc:chgData name="Christopher Lindridge" userId="237e7769-5239-4eb4-a525-ce0d51e55f8d" providerId="ADAL" clId="{EC1A78FC-3572-436D-B28C-D59643FF6F3E}" dt="2022-07-11T15:49:58.341" v="54" actId="20577"/>
      <pc:docMkLst>
        <pc:docMk/>
      </pc:docMkLst>
      <pc:sldChg chg="modSp mod">
        <pc:chgData name="Christopher Lindridge" userId="237e7769-5239-4eb4-a525-ce0d51e55f8d" providerId="ADAL" clId="{EC1A78FC-3572-436D-B28C-D59643FF6F3E}" dt="2022-07-11T15:49:58.341" v="54" actId="20577"/>
        <pc:sldMkLst>
          <pc:docMk/>
          <pc:sldMk cId="670929600" sldId="342"/>
        </pc:sldMkLst>
        <pc:spChg chg="mod">
          <ac:chgData name="Christopher Lindridge" userId="237e7769-5239-4eb4-a525-ce0d51e55f8d" providerId="ADAL" clId="{EC1A78FC-3572-436D-B28C-D59643FF6F3E}" dt="2022-07-11T15:49:58.341" v="54" actId="20577"/>
          <ac:spMkLst>
            <pc:docMk/>
            <pc:sldMk cId="670929600" sldId="342"/>
            <ac:spMk id="205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9/15/2022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19</a:t>
            </a:fld>
            <a:endParaRPr lang="en-GB" dirty="0"/>
          </a:p>
        </p:txBody>
      </p:sp>
    </p:spTree>
    <p:extLst>
      <p:ext uri="{BB962C8B-B14F-4D97-AF65-F5344CB8AC3E}">
        <p14:creationId xmlns:p14="http://schemas.microsoft.com/office/powerpoint/2010/main" val="1906744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978719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846945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64103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20430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the material neoprene.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86997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596523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the material MDF.</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88816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243656"/>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6.2 Types of material and their structures</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5: Plastics, polymers and composites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FF935-6141-4138-A6B7-D4601CB817E6}"/>
              </a:ext>
            </a:extLst>
          </p:cNvPr>
          <p:cNvSpPr>
            <a:spLocks noGrp="1"/>
          </p:cNvSpPr>
          <p:nvPr>
            <p:ph type="title"/>
          </p:nvPr>
        </p:nvSpPr>
        <p:spPr/>
        <p:txBody>
          <a:bodyPr/>
          <a:lstStyle/>
          <a:p>
            <a:r>
              <a:rPr lang="en-GB" dirty="0"/>
              <a:t>Thermoplastics vs thermosets</a:t>
            </a:r>
          </a:p>
        </p:txBody>
      </p:sp>
      <p:graphicFrame>
        <p:nvGraphicFramePr>
          <p:cNvPr id="4" name="Table 4">
            <a:extLst>
              <a:ext uri="{FF2B5EF4-FFF2-40B4-BE49-F238E27FC236}">
                <a16:creationId xmlns:a16="http://schemas.microsoft.com/office/drawing/2014/main" id="{2AF1F214-0234-499B-AF53-603D4F593854}"/>
              </a:ext>
            </a:extLst>
          </p:cNvPr>
          <p:cNvGraphicFramePr>
            <a:graphicFrameLocks noGrp="1"/>
          </p:cNvGraphicFramePr>
          <p:nvPr>
            <p:ph sz="quarter" idx="10"/>
            <p:extLst>
              <p:ext uri="{D42A27DB-BD31-4B8C-83A1-F6EECF244321}">
                <p14:modId xmlns:p14="http://schemas.microsoft.com/office/powerpoint/2010/main" val="1141756816"/>
              </p:ext>
            </p:extLst>
          </p:nvPr>
        </p:nvGraphicFramePr>
        <p:xfrm>
          <a:off x="457200" y="1511300"/>
          <a:ext cx="8229600" cy="393700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1265537683"/>
                    </a:ext>
                  </a:extLst>
                </a:gridCol>
                <a:gridCol w="2743200">
                  <a:extLst>
                    <a:ext uri="{9D8B030D-6E8A-4147-A177-3AD203B41FA5}">
                      <a16:colId xmlns:a16="http://schemas.microsoft.com/office/drawing/2014/main" val="1372461896"/>
                    </a:ext>
                  </a:extLst>
                </a:gridCol>
                <a:gridCol w="2743200">
                  <a:extLst>
                    <a:ext uri="{9D8B030D-6E8A-4147-A177-3AD203B41FA5}">
                      <a16:colId xmlns:a16="http://schemas.microsoft.com/office/drawing/2014/main" val="3095025138"/>
                    </a:ext>
                  </a:extLst>
                </a:gridCol>
              </a:tblGrid>
              <a:tr h="370840">
                <a:tc>
                  <a:txBody>
                    <a:bodyPr/>
                    <a:lstStyle/>
                    <a:p>
                      <a:r>
                        <a:rPr lang="en-GB" sz="1800" b="1" dirty="0">
                          <a:solidFill>
                            <a:schemeClr val="tx1"/>
                          </a:solidFill>
                          <a:effectLst/>
                        </a:rPr>
                        <a:t>Feature</a:t>
                      </a:r>
                      <a:endParaRPr lang="en-GB" sz="1800" dirty="0">
                        <a:solidFill>
                          <a:schemeClr val="tx1"/>
                        </a:solidFill>
                        <a:effectLst/>
                      </a:endParaRPr>
                    </a:p>
                  </a:txBody>
                  <a:tcPr anchor="ctr"/>
                </a:tc>
                <a:tc>
                  <a:txBody>
                    <a:bodyPr/>
                    <a:lstStyle/>
                    <a:p>
                      <a:r>
                        <a:rPr lang="en-GB" sz="1800" b="1" dirty="0">
                          <a:solidFill>
                            <a:schemeClr val="tx1"/>
                          </a:solidFill>
                          <a:effectLst/>
                        </a:rPr>
                        <a:t>Thermoplastics</a:t>
                      </a:r>
                      <a:endParaRPr lang="en-GB" sz="1800" dirty="0">
                        <a:solidFill>
                          <a:schemeClr val="tx1"/>
                        </a:solidFill>
                        <a:effectLst/>
                      </a:endParaRPr>
                    </a:p>
                  </a:txBody>
                  <a:tcPr anchor="ctr"/>
                </a:tc>
                <a:tc>
                  <a:txBody>
                    <a:bodyPr/>
                    <a:lstStyle/>
                    <a:p>
                      <a:r>
                        <a:rPr lang="en-GB" sz="1800" b="1" dirty="0">
                          <a:solidFill>
                            <a:schemeClr val="tx1"/>
                          </a:solidFill>
                          <a:effectLst/>
                        </a:rPr>
                        <a:t>Thermosets</a:t>
                      </a:r>
                      <a:endParaRPr lang="en-GB" sz="1800" dirty="0">
                        <a:solidFill>
                          <a:schemeClr val="tx1"/>
                        </a:solidFill>
                        <a:effectLst/>
                      </a:endParaRPr>
                    </a:p>
                  </a:txBody>
                  <a:tcPr anchor="ctr"/>
                </a:tc>
                <a:extLst>
                  <a:ext uri="{0D108BD9-81ED-4DB2-BD59-A6C34878D82A}">
                    <a16:rowId xmlns:a16="http://schemas.microsoft.com/office/drawing/2014/main" val="1193867961"/>
                  </a:ext>
                </a:extLst>
              </a:tr>
              <a:tr h="370840">
                <a:tc>
                  <a:txBody>
                    <a:bodyPr/>
                    <a:lstStyle/>
                    <a:p>
                      <a:r>
                        <a:rPr lang="en-GB" sz="1800" b="0" dirty="0">
                          <a:effectLst/>
                        </a:rPr>
                        <a:t>Molecular structure</a:t>
                      </a:r>
                    </a:p>
                  </a:txBody>
                  <a:tcPr anchor="ctr"/>
                </a:tc>
                <a:tc>
                  <a:txBody>
                    <a:bodyPr/>
                    <a:lstStyle/>
                    <a:p>
                      <a:r>
                        <a:rPr lang="en-GB" sz="1800" dirty="0">
                          <a:effectLst/>
                        </a:rPr>
                        <a:t>Linear polymer: weak molecular bonds in a straight-chain formation</a:t>
                      </a:r>
                    </a:p>
                  </a:txBody>
                  <a:tcPr anchor="ctr"/>
                </a:tc>
                <a:tc>
                  <a:txBody>
                    <a:bodyPr/>
                    <a:lstStyle/>
                    <a:p>
                      <a:r>
                        <a:rPr lang="en-GB" sz="1800" dirty="0">
                          <a:effectLst/>
                        </a:rPr>
                        <a:t>Network polymer: high level of crosslinking with strong chemical molecular bonds</a:t>
                      </a:r>
                    </a:p>
                  </a:txBody>
                  <a:tcPr anchor="ctr"/>
                </a:tc>
                <a:extLst>
                  <a:ext uri="{0D108BD9-81ED-4DB2-BD59-A6C34878D82A}">
                    <a16:rowId xmlns:a16="http://schemas.microsoft.com/office/drawing/2014/main" val="738301331"/>
                  </a:ext>
                </a:extLst>
              </a:tr>
              <a:tr h="370840">
                <a:tc>
                  <a:txBody>
                    <a:bodyPr/>
                    <a:lstStyle/>
                    <a:p>
                      <a:r>
                        <a:rPr lang="en-GB" sz="1800" b="0" dirty="0">
                          <a:effectLst/>
                        </a:rPr>
                        <a:t>Melting point</a:t>
                      </a:r>
                    </a:p>
                  </a:txBody>
                  <a:tcPr anchor="ctr"/>
                </a:tc>
                <a:tc>
                  <a:txBody>
                    <a:bodyPr/>
                    <a:lstStyle/>
                    <a:p>
                      <a:r>
                        <a:rPr lang="en-GB" sz="1800" dirty="0">
                          <a:effectLst/>
                        </a:rPr>
                        <a:t>Melting point lower than the degradation temperature</a:t>
                      </a:r>
                    </a:p>
                  </a:txBody>
                  <a:tcPr anchor="ctr"/>
                </a:tc>
                <a:tc>
                  <a:txBody>
                    <a:bodyPr/>
                    <a:lstStyle/>
                    <a:p>
                      <a:r>
                        <a:rPr lang="en-GB" sz="1800" dirty="0">
                          <a:effectLst/>
                        </a:rPr>
                        <a:t>Melting point higher than the degradation temperature</a:t>
                      </a:r>
                    </a:p>
                  </a:txBody>
                  <a:tcPr anchor="ctr"/>
                </a:tc>
                <a:extLst>
                  <a:ext uri="{0D108BD9-81ED-4DB2-BD59-A6C34878D82A}">
                    <a16:rowId xmlns:a16="http://schemas.microsoft.com/office/drawing/2014/main" val="3528126442"/>
                  </a:ext>
                </a:extLst>
              </a:tr>
              <a:tr h="370840">
                <a:tc>
                  <a:txBody>
                    <a:bodyPr/>
                    <a:lstStyle/>
                    <a:p>
                      <a:r>
                        <a:rPr lang="en-GB" sz="1800" b="0" dirty="0">
                          <a:effectLst/>
                        </a:rPr>
                        <a:t>Mechanical</a:t>
                      </a:r>
                    </a:p>
                  </a:txBody>
                  <a:tcPr anchor="ctr"/>
                </a:tc>
                <a:tc>
                  <a:txBody>
                    <a:bodyPr/>
                    <a:lstStyle/>
                    <a:p>
                      <a:r>
                        <a:rPr lang="en-GB" sz="1800" dirty="0">
                          <a:effectLst/>
                        </a:rPr>
                        <a:t>Flexible and elastic. High resistance to impact (10x more than thermosets). Strength comes from crystallinity</a:t>
                      </a:r>
                    </a:p>
                  </a:txBody>
                  <a:tcPr anchor="ctr"/>
                </a:tc>
                <a:tc>
                  <a:txBody>
                    <a:bodyPr/>
                    <a:lstStyle/>
                    <a:p>
                      <a:r>
                        <a:rPr lang="en-GB" sz="1800" dirty="0">
                          <a:effectLst/>
                        </a:rPr>
                        <a:t>Inelastic and brittle. Strong and rigid. Strength comes from crosslinking</a:t>
                      </a:r>
                    </a:p>
                  </a:txBody>
                  <a:tcPr anchor="ctr"/>
                </a:tc>
                <a:extLst>
                  <a:ext uri="{0D108BD9-81ED-4DB2-BD59-A6C34878D82A}">
                    <a16:rowId xmlns:a16="http://schemas.microsoft.com/office/drawing/2014/main" val="507494419"/>
                  </a:ext>
                </a:extLst>
              </a:tr>
            </a:tbl>
          </a:graphicData>
        </a:graphic>
      </p:graphicFrame>
    </p:spTree>
    <p:extLst>
      <p:ext uri="{BB962C8B-B14F-4D97-AF65-F5344CB8AC3E}">
        <p14:creationId xmlns:p14="http://schemas.microsoft.com/office/powerpoint/2010/main" val="4145415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DE91C-FADA-15CB-F15E-22EEA4AA8743}"/>
              </a:ext>
            </a:extLst>
          </p:cNvPr>
          <p:cNvSpPr>
            <a:spLocks noGrp="1"/>
          </p:cNvSpPr>
          <p:nvPr>
            <p:ph type="title"/>
          </p:nvPr>
        </p:nvSpPr>
        <p:spPr/>
        <p:txBody>
          <a:bodyPr/>
          <a:lstStyle/>
          <a:p>
            <a:r>
              <a:rPr lang="en-GB" dirty="0"/>
              <a:t>Thermoplastics vs thermosets</a:t>
            </a:r>
          </a:p>
        </p:txBody>
      </p:sp>
      <p:sp>
        <p:nvSpPr>
          <p:cNvPr id="3" name="Content Placeholder 2">
            <a:extLst>
              <a:ext uri="{FF2B5EF4-FFF2-40B4-BE49-F238E27FC236}">
                <a16:creationId xmlns:a16="http://schemas.microsoft.com/office/drawing/2014/main" id="{FD5AF96B-97DB-83B3-E123-741D4EFF9903}"/>
              </a:ext>
            </a:extLst>
          </p:cNvPr>
          <p:cNvSpPr>
            <a:spLocks noGrp="1"/>
          </p:cNvSpPr>
          <p:nvPr>
            <p:ph sz="quarter" idx="10"/>
          </p:nvPr>
        </p:nvSpPr>
        <p:spPr/>
        <p:txBody>
          <a:bodyPr/>
          <a:lstStyle/>
          <a:p>
            <a:endParaRPr lang="en-GB" dirty="0"/>
          </a:p>
        </p:txBody>
      </p:sp>
      <p:graphicFrame>
        <p:nvGraphicFramePr>
          <p:cNvPr id="4" name="Table 4">
            <a:extLst>
              <a:ext uri="{FF2B5EF4-FFF2-40B4-BE49-F238E27FC236}">
                <a16:creationId xmlns:a16="http://schemas.microsoft.com/office/drawing/2014/main" id="{64D65F95-D2A1-09E5-F420-DB9C0DB8AD1E}"/>
              </a:ext>
            </a:extLst>
          </p:cNvPr>
          <p:cNvGraphicFramePr>
            <a:graphicFrameLocks/>
          </p:cNvGraphicFramePr>
          <p:nvPr>
            <p:extLst>
              <p:ext uri="{D42A27DB-BD31-4B8C-83A1-F6EECF244321}">
                <p14:modId xmlns:p14="http://schemas.microsoft.com/office/powerpoint/2010/main" val="2449112258"/>
              </p:ext>
            </p:extLst>
          </p:nvPr>
        </p:nvGraphicFramePr>
        <p:xfrm>
          <a:off x="457200" y="1547240"/>
          <a:ext cx="8229600" cy="430276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1265537683"/>
                    </a:ext>
                  </a:extLst>
                </a:gridCol>
                <a:gridCol w="2743200">
                  <a:extLst>
                    <a:ext uri="{9D8B030D-6E8A-4147-A177-3AD203B41FA5}">
                      <a16:colId xmlns:a16="http://schemas.microsoft.com/office/drawing/2014/main" val="1372461896"/>
                    </a:ext>
                  </a:extLst>
                </a:gridCol>
                <a:gridCol w="2743200">
                  <a:extLst>
                    <a:ext uri="{9D8B030D-6E8A-4147-A177-3AD203B41FA5}">
                      <a16:colId xmlns:a16="http://schemas.microsoft.com/office/drawing/2014/main" val="3095025138"/>
                    </a:ext>
                  </a:extLst>
                </a:gridCol>
              </a:tblGrid>
              <a:tr h="370840">
                <a:tc>
                  <a:txBody>
                    <a:bodyPr/>
                    <a:lstStyle/>
                    <a:p>
                      <a:r>
                        <a:rPr lang="en-GB" sz="1800" b="1" dirty="0">
                          <a:solidFill>
                            <a:schemeClr val="tx1"/>
                          </a:solidFill>
                          <a:effectLst/>
                        </a:rPr>
                        <a:t>Feature</a:t>
                      </a:r>
                      <a:endParaRPr lang="en-GB" sz="1800" dirty="0">
                        <a:solidFill>
                          <a:schemeClr val="tx1"/>
                        </a:solidFill>
                        <a:effectLst/>
                      </a:endParaRPr>
                    </a:p>
                  </a:txBody>
                  <a:tcPr anchor="ctr"/>
                </a:tc>
                <a:tc>
                  <a:txBody>
                    <a:bodyPr/>
                    <a:lstStyle/>
                    <a:p>
                      <a:r>
                        <a:rPr lang="en-GB" sz="1800" b="1" dirty="0">
                          <a:solidFill>
                            <a:schemeClr val="tx1"/>
                          </a:solidFill>
                          <a:effectLst/>
                        </a:rPr>
                        <a:t>Thermoplastics</a:t>
                      </a:r>
                      <a:endParaRPr lang="en-GB" sz="1800" dirty="0">
                        <a:solidFill>
                          <a:schemeClr val="tx1"/>
                        </a:solidFill>
                        <a:effectLst/>
                      </a:endParaRPr>
                    </a:p>
                  </a:txBody>
                  <a:tcPr anchor="ctr"/>
                </a:tc>
                <a:tc>
                  <a:txBody>
                    <a:bodyPr/>
                    <a:lstStyle/>
                    <a:p>
                      <a:r>
                        <a:rPr lang="en-GB" sz="1800" b="1" dirty="0">
                          <a:solidFill>
                            <a:schemeClr val="tx1"/>
                          </a:solidFill>
                          <a:effectLst/>
                        </a:rPr>
                        <a:t>Thermosets</a:t>
                      </a:r>
                      <a:endParaRPr lang="en-GB" sz="1800" dirty="0">
                        <a:solidFill>
                          <a:schemeClr val="tx1"/>
                        </a:solidFill>
                        <a:effectLst/>
                      </a:endParaRPr>
                    </a:p>
                  </a:txBody>
                  <a:tcPr anchor="ctr"/>
                </a:tc>
                <a:extLst>
                  <a:ext uri="{0D108BD9-81ED-4DB2-BD59-A6C34878D82A}">
                    <a16:rowId xmlns:a16="http://schemas.microsoft.com/office/drawing/2014/main" val="1193867961"/>
                  </a:ext>
                </a:extLst>
              </a:tr>
              <a:tr h="370840">
                <a:tc>
                  <a:txBody>
                    <a:bodyPr/>
                    <a:lstStyle/>
                    <a:p>
                      <a:r>
                        <a:rPr lang="en-GB" sz="1800" b="0" dirty="0">
                          <a:effectLst/>
                        </a:rPr>
                        <a:t>Polymerisation</a:t>
                      </a:r>
                    </a:p>
                  </a:txBody>
                  <a:tcPr anchor="ctr"/>
                </a:tc>
                <a:tc>
                  <a:txBody>
                    <a:bodyPr/>
                    <a:lstStyle/>
                    <a:p>
                      <a:r>
                        <a:rPr lang="en-GB" sz="1800" dirty="0">
                          <a:effectLst/>
                        </a:rPr>
                        <a:t>Addition polymerisation: repolymerised during manufacture (before processing)</a:t>
                      </a:r>
                    </a:p>
                  </a:txBody>
                  <a:tcPr anchor="ctr"/>
                </a:tc>
                <a:tc>
                  <a:txBody>
                    <a:bodyPr/>
                    <a:lstStyle/>
                    <a:p>
                      <a:r>
                        <a:rPr lang="en-GB" sz="1800" dirty="0">
                          <a:effectLst/>
                        </a:rPr>
                        <a:t>Polycondensation polymerisation: polymerised during processing</a:t>
                      </a:r>
                    </a:p>
                  </a:txBody>
                  <a:tcPr anchor="ctr"/>
                </a:tc>
                <a:extLst>
                  <a:ext uri="{0D108BD9-81ED-4DB2-BD59-A6C34878D82A}">
                    <a16:rowId xmlns:a16="http://schemas.microsoft.com/office/drawing/2014/main" val="3541786503"/>
                  </a:ext>
                </a:extLst>
              </a:tr>
              <a:tr h="370840">
                <a:tc>
                  <a:txBody>
                    <a:bodyPr/>
                    <a:lstStyle/>
                    <a:p>
                      <a:r>
                        <a:rPr lang="en-GB" sz="1800" b="0" dirty="0">
                          <a:effectLst/>
                        </a:rPr>
                        <a:t>Microstructure</a:t>
                      </a:r>
                    </a:p>
                  </a:txBody>
                  <a:tcPr anchor="ctr"/>
                </a:tc>
                <a:tc>
                  <a:txBody>
                    <a:bodyPr/>
                    <a:lstStyle/>
                    <a:p>
                      <a:r>
                        <a:rPr lang="en-GB" sz="1800" dirty="0">
                          <a:effectLst/>
                        </a:rPr>
                        <a:t>Comprised of hard crystalline and elastic amorphous regions in solid state</a:t>
                      </a:r>
                    </a:p>
                  </a:txBody>
                  <a:tcPr anchor="ctr"/>
                </a:tc>
                <a:tc>
                  <a:txBody>
                    <a:bodyPr/>
                    <a:lstStyle/>
                    <a:p>
                      <a:r>
                        <a:rPr lang="en-GB" sz="1800" dirty="0">
                          <a:effectLst/>
                        </a:rPr>
                        <a:t>Comprised of thermosetting resin and reinforcing fibre in solid state</a:t>
                      </a:r>
                    </a:p>
                  </a:txBody>
                  <a:tcPr anchor="ctr"/>
                </a:tc>
                <a:extLst>
                  <a:ext uri="{0D108BD9-81ED-4DB2-BD59-A6C34878D82A}">
                    <a16:rowId xmlns:a16="http://schemas.microsoft.com/office/drawing/2014/main" val="1301686805"/>
                  </a:ext>
                </a:extLst>
              </a:tr>
              <a:tr h="370840">
                <a:tc>
                  <a:txBody>
                    <a:bodyPr/>
                    <a:lstStyle/>
                    <a:p>
                      <a:r>
                        <a:rPr lang="en-GB" sz="1800" b="0" dirty="0">
                          <a:effectLst/>
                        </a:rPr>
                        <a:t>Recyclability</a:t>
                      </a:r>
                    </a:p>
                  </a:txBody>
                  <a:tcPr anchor="ctr"/>
                </a:tc>
                <a:tc>
                  <a:txBody>
                    <a:bodyPr/>
                    <a:lstStyle/>
                    <a:p>
                      <a:r>
                        <a:rPr lang="en-GB" sz="1800" dirty="0">
                          <a:effectLst/>
                        </a:rPr>
                        <a:t>Recyclable and reusable by the application of heat and/or pressure</a:t>
                      </a:r>
                    </a:p>
                  </a:txBody>
                  <a:tcPr anchor="ctr"/>
                </a:tc>
                <a:tc>
                  <a:txBody>
                    <a:bodyPr/>
                    <a:lstStyle/>
                    <a:p>
                      <a:r>
                        <a:rPr lang="en-GB" sz="1800" dirty="0">
                          <a:effectLst/>
                        </a:rPr>
                        <a:t>Non-recyclable</a:t>
                      </a:r>
                    </a:p>
                  </a:txBody>
                  <a:tcPr anchor="ctr"/>
                </a:tc>
                <a:extLst>
                  <a:ext uri="{0D108BD9-81ED-4DB2-BD59-A6C34878D82A}">
                    <a16:rowId xmlns:a16="http://schemas.microsoft.com/office/drawing/2014/main" val="3826874071"/>
                  </a:ext>
                </a:extLst>
              </a:tr>
              <a:tr h="370840">
                <a:tc>
                  <a:txBody>
                    <a:bodyPr/>
                    <a:lstStyle/>
                    <a:p>
                      <a:r>
                        <a:rPr lang="en-GB" sz="1800" b="0" dirty="0">
                          <a:effectLst/>
                        </a:rPr>
                        <a:t>Solubility</a:t>
                      </a:r>
                    </a:p>
                  </a:txBody>
                  <a:tcPr anchor="ctr"/>
                </a:tc>
                <a:tc>
                  <a:txBody>
                    <a:bodyPr/>
                    <a:lstStyle/>
                    <a:p>
                      <a:r>
                        <a:rPr lang="en-GB" sz="1800" dirty="0">
                          <a:effectLst/>
                        </a:rPr>
                        <a:t>Can dissolve in organic solvents</a:t>
                      </a:r>
                    </a:p>
                  </a:txBody>
                  <a:tcPr anchor="ctr"/>
                </a:tc>
                <a:tc>
                  <a:txBody>
                    <a:bodyPr/>
                    <a:lstStyle/>
                    <a:p>
                      <a:r>
                        <a:rPr lang="en-GB" sz="1800" dirty="0">
                          <a:effectLst/>
                        </a:rPr>
                        <a:t>Cannot dissolve in organic solvents</a:t>
                      </a:r>
                    </a:p>
                  </a:txBody>
                  <a:tcPr anchor="ctr"/>
                </a:tc>
                <a:extLst>
                  <a:ext uri="{0D108BD9-81ED-4DB2-BD59-A6C34878D82A}">
                    <a16:rowId xmlns:a16="http://schemas.microsoft.com/office/drawing/2014/main" val="1836072874"/>
                  </a:ext>
                </a:extLst>
              </a:tr>
            </a:tbl>
          </a:graphicData>
        </a:graphic>
      </p:graphicFrame>
    </p:spTree>
    <p:extLst>
      <p:ext uri="{BB962C8B-B14F-4D97-AF65-F5344CB8AC3E}">
        <p14:creationId xmlns:p14="http://schemas.microsoft.com/office/powerpoint/2010/main" val="941510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94088-6938-427A-CE35-0ADBF11AF3FB}"/>
              </a:ext>
            </a:extLst>
          </p:cNvPr>
          <p:cNvSpPr>
            <a:spLocks noGrp="1"/>
          </p:cNvSpPr>
          <p:nvPr>
            <p:ph type="title"/>
          </p:nvPr>
        </p:nvSpPr>
        <p:spPr/>
        <p:txBody>
          <a:bodyPr/>
          <a:lstStyle/>
          <a:p>
            <a:r>
              <a:rPr lang="en-US" dirty="0"/>
              <a:t>Elastomers </a:t>
            </a:r>
            <a:endParaRPr lang="en-GB" dirty="0"/>
          </a:p>
        </p:txBody>
      </p:sp>
      <p:sp>
        <p:nvSpPr>
          <p:cNvPr id="3" name="Content Placeholder 2">
            <a:extLst>
              <a:ext uri="{FF2B5EF4-FFF2-40B4-BE49-F238E27FC236}">
                <a16:creationId xmlns:a16="http://schemas.microsoft.com/office/drawing/2014/main" id="{5B8B922F-6FFB-9813-65C2-49203D17D1E6}"/>
              </a:ext>
            </a:extLst>
          </p:cNvPr>
          <p:cNvSpPr>
            <a:spLocks noGrp="1"/>
          </p:cNvSpPr>
          <p:nvPr>
            <p:ph sz="quarter" idx="10"/>
          </p:nvPr>
        </p:nvSpPr>
        <p:spPr>
          <a:xfrm>
            <a:off x="457200" y="1602000"/>
            <a:ext cx="4999055" cy="4248000"/>
          </a:xfrm>
        </p:spPr>
        <p:txBody>
          <a:bodyPr/>
          <a:lstStyle/>
          <a:p>
            <a:r>
              <a:rPr lang="en-US" b="1" dirty="0"/>
              <a:t>Elastomers</a:t>
            </a:r>
            <a:r>
              <a:rPr lang="en-US" dirty="0"/>
              <a:t> have loosely crosslinked polymers. Examples are materials such as</a:t>
            </a:r>
            <a:r>
              <a:rPr lang="en-US" b="1" dirty="0"/>
              <a:t> rubber</a:t>
            </a:r>
            <a:r>
              <a:rPr lang="en-US" dirty="0"/>
              <a:t> and </a:t>
            </a:r>
            <a:r>
              <a:rPr lang="en-US" b="1" dirty="0"/>
              <a:t>neoprene</a:t>
            </a:r>
            <a:r>
              <a:rPr lang="en-US" dirty="0"/>
              <a:t>.  </a:t>
            </a:r>
          </a:p>
          <a:p>
            <a:r>
              <a:rPr lang="en-US" dirty="0"/>
              <a:t>Elastomers have the characteristics of rubber in terms of flexibility and elasticity. </a:t>
            </a:r>
          </a:p>
          <a:p>
            <a:r>
              <a:rPr lang="en-US" dirty="0"/>
              <a:t>The long, randomly coiled, loosely crosslinked materials can be stretched easily, but return to their original shape when the force or stress is removed.</a:t>
            </a:r>
            <a:endParaRPr lang="en-GB" dirty="0"/>
          </a:p>
        </p:txBody>
      </p:sp>
      <p:pic>
        <p:nvPicPr>
          <p:cNvPr id="5" name="Picture 4" descr="Diagram&#10;&#10;Description automatically generated with medium confidence">
            <a:extLst>
              <a:ext uri="{FF2B5EF4-FFF2-40B4-BE49-F238E27FC236}">
                <a16:creationId xmlns:a16="http://schemas.microsoft.com/office/drawing/2014/main" id="{E58D2F87-23C2-7727-F403-CB64F9B58AD8}"/>
              </a:ext>
            </a:extLst>
          </p:cNvPr>
          <p:cNvPicPr>
            <a:picLocks noChangeAspect="1"/>
          </p:cNvPicPr>
          <p:nvPr/>
        </p:nvPicPr>
        <p:blipFill rotWithShape="1">
          <a:blip r:embed="rId3"/>
          <a:srcRect l="31758" t="33257" r="40220"/>
          <a:stretch/>
        </p:blipFill>
        <p:spPr>
          <a:xfrm>
            <a:off x="5787851" y="1280453"/>
            <a:ext cx="2562329" cy="2609038"/>
          </a:xfrm>
          <a:prstGeom prst="rect">
            <a:avLst/>
          </a:prstGeom>
        </p:spPr>
      </p:pic>
      <p:pic>
        <p:nvPicPr>
          <p:cNvPr id="9" name="Picture 8" descr="A close-up of a snake&#10;&#10;Description automatically generated with low confidence">
            <a:extLst>
              <a:ext uri="{FF2B5EF4-FFF2-40B4-BE49-F238E27FC236}">
                <a16:creationId xmlns:a16="http://schemas.microsoft.com/office/drawing/2014/main" id="{F5D014D2-5F28-D7A9-8C5E-EB6FC3E30A8B}"/>
              </a:ext>
            </a:extLst>
          </p:cNvPr>
          <p:cNvPicPr>
            <a:picLocks noChangeAspect="1"/>
          </p:cNvPicPr>
          <p:nvPr/>
        </p:nvPicPr>
        <p:blipFill>
          <a:blip r:embed="rId4"/>
          <a:stretch>
            <a:fillRect/>
          </a:stretch>
        </p:blipFill>
        <p:spPr>
          <a:xfrm>
            <a:off x="5941415" y="3889491"/>
            <a:ext cx="2255200" cy="1506474"/>
          </a:xfrm>
          <a:prstGeom prst="rect">
            <a:avLst/>
          </a:prstGeom>
        </p:spPr>
      </p:pic>
    </p:spTree>
    <p:extLst>
      <p:ext uri="{BB962C8B-B14F-4D97-AF65-F5344CB8AC3E}">
        <p14:creationId xmlns:p14="http://schemas.microsoft.com/office/powerpoint/2010/main" val="1933123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70A5D-EA64-BD3F-6BBB-821C8A4E6C0F}"/>
              </a:ext>
            </a:extLst>
          </p:cNvPr>
          <p:cNvSpPr>
            <a:spLocks noGrp="1"/>
          </p:cNvSpPr>
          <p:nvPr>
            <p:ph type="title"/>
          </p:nvPr>
        </p:nvSpPr>
        <p:spPr/>
        <p:txBody>
          <a:bodyPr/>
          <a:lstStyle/>
          <a:p>
            <a:r>
              <a:rPr lang="en-US" dirty="0"/>
              <a:t>Composites </a:t>
            </a:r>
            <a:endParaRPr lang="en-GB" dirty="0"/>
          </a:p>
        </p:txBody>
      </p:sp>
      <p:sp>
        <p:nvSpPr>
          <p:cNvPr id="8" name="Content Placeholder 7">
            <a:extLst>
              <a:ext uri="{FF2B5EF4-FFF2-40B4-BE49-F238E27FC236}">
                <a16:creationId xmlns:a16="http://schemas.microsoft.com/office/drawing/2014/main" id="{91BB1F94-39F5-BDC7-8E95-72904C3CB476}"/>
              </a:ext>
            </a:extLst>
          </p:cNvPr>
          <p:cNvSpPr>
            <a:spLocks noGrp="1"/>
          </p:cNvSpPr>
          <p:nvPr>
            <p:ph sz="quarter" idx="10"/>
          </p:nvPr>
        </p:nvSpPr>
        <p:spPr>
          <a:xfrm>
            <a:off x="457200" y="1439746"/>
            <a:ext cx="8229600" cy="4248000"/>
          </a:xfrm>
        </p:spPr>
        <p:txBody>
          <a:bodyPr/>
          <a:lstStyle/>
          <a:p>
            <a:r>
              <a:rPr lang="en-US" dirty="0"/>
              <a:t>Composites, also known as</a:t>
            </a:r>
            <a:r>
              <a:rPr lang="en-US" b="1" dirty="0"/>
              <a:t> fibre-reinforced polymers (FRPs)</a:t>
            </a:r>
            <a:r>
              <a:rPr lang="en-US" dirty="0"/>
              <a:t>, are made from a polymer matrix that is reinforced with an engineered, man-made or natural fibre or other reinforcing material. </a:t>
            </a:r>
          </a:p>
          <a:p>
            <a:r>
              <a:rPr lang="en-US" dirty="0"/>
              <a:t>The matrix protects the fibres from environmental and external damage. The fibres, in turn, provide strength and stiffness to reinforce the matrix and help it resist cracks and fractures.</a:t>
            </a:r>
          </a:p>
        </p:txBody>
      </p:sp>
      <p:pic>
        <p:nvPicPr>
          <p:cNvPr id="4" name="Picture 3">
            <a:extLst>
              <a:ext uri="{FF2B5EF4-FFF2-40B4-BE49-F238E27FC236}">
                <a16:creationId xmlns:a16="http://schemas.microsoft.com/office/drawing/2014/main" id="{D44310C9-F68B-030C-DDA8-39B5B4B5E183}"/>
              </a:ext>
            </a:extLst>
          </p:cNvPr>
          <p:cNvPicPr>
            <a:picLocks noChangeAspect="1"/>
          </p:cNvPicPr>
          <p:nvPr/>
        </p:nvPicPr>
        <p:blipFill>
          <a:blip r:embed="rId3"/>
          <a:stretch>
            <a:fillRect/>
          </a:stretch>
        </p:blipFill>
        <p:spPr>
          <a:xfrm>
            <a:off x="2540105" y="3628141"/>
            <a:ext cx="4063790" cy="2221859"/>
          </a:xfrm>
          <a:prstGeom prst="rect">
            <a:avLst/>
          </a:prstGeom>
        </p:spPr>
      </p:pic>
    </p:spTree>
    <p:extLst>
      <p:ext uri="{BB962C8B-B14F-4D97-AF65-F5344CB8AC3E}">
        <p14:creationId xmlns:p14="http://schemas.microsoft.com/office/powerpoint/2010/main" val="515601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F6156-912C-C784-2835-07280503C192}"/>
              </a:ext>
            </a:extLst>
          </p:cNvPr>
          <p:cNvSpPr>
            <a:spLocks noGrp="1"/>
          </p:cNvSpPr>
          <p:nvPr>
            <p:ph type="title"/>
          </p:nvPr>
        </p:nvSpPr>
        <p:spPr/>
        <p:txBody>
          <a:bodyPr/>
          <a:lstStyle/>
          <a:p>
            <a:r>
              <a:rPr lang="en-GB" dirty="0"/>
              <a:t>Composites </a:t>
            </a:r>
          </a:p>
        </p:txBody>
      </p:sp>
      <p:sp>
        <p:nvSpPr>
          <p:cNvPr id="3" name="Content Placeholder 2">
            <a:extLst>
              <a:ext uri="{FF2B5EF4-FFF2-40B4-BE49-F238E27FC236}">
                <a16:creationId xmlns:a16="http://schemas.microsoft.com/office/drawing/2014/main" id="{CA4A60EB-0745-A7D4-131C-0E2F85808FCD}"/>
              </a:ext>
            </a:extLst>
          </p:cNvPr>
          <p:cNvSpPr>
            <a:spLocks noGrp="1"/>
          </p:cNvSpPr>
          <p:nvPr>
            <p:ph sz="quarter" idx="10"/>
          </p:nvPr>
        </p:nvSpPr>
        <p:spPr>
          <a:xfrm>
            <a:off x="457200" y="1512000"/>
            <a:ext cx="8127242" cy="4248000"/>
          </a:xfrm>
        </p:spPr>
        <p:txBody>
          <a:bodyPr/>
          <a:lstStyle/>
          <a:p>
            <a:r>
              <a:rPr lang="en-US" dirty="0"/>
              <a:t>By combining specific resins and reinforcements to set formulae, a composite can be designed to meet the specific strength requirements of an application. </a:t>
            </a:r>
          </a:p>
          <a:p>
            <a:r>
              <a:rPr lang="en-US" dirty="0"/>
              <a:t>For example, you can alter the ratio of the resin and reinforcement, or orient the fibres in one direction or various directions.</a:t>
            </a:r>
          </a:p>
          <a:p>
            <a:r>
              <a:rPr lang="en-US" dirty="0"/>
              <a:t>Composites are </a:t>
            </a:r>
            <a:r>
              <a:rPr lang="en-US" b="1" dirty="0"/>
              <a:t>anisotropic</a:t>
            </a:r>
            <a:r>
              <a:rPr lang="en-US" dirty="0"/>
              <a:t>, meaning the material properties change depending on the placement and number of layers of reinforcement material – the fibres. This provides engineering flexibility and designers can tailor the properties of the final product. When it comes to strength, </a:t>
            </a:r>
            <a:r>
              <a:rPr lang="en-US" b="1" dirty="0"/>
              <a:t>tensile</a:t>
            </a:r>
            <a:r>
              <a:rPr lang="en-US" dirty="0"/>
              <a:t>, </a:t>
            </a:r>
            <a:r>
              <a:rPr lang="en-US" b="1" dirty="0"/>
              <a:t>shear</a:t>
            </a:r>
            <a:r>
              <a:rPr lang="en-US" dirty="0"/>
              <a:t> and </a:t>
            </a:r>
            <a:r>
              <a:rPr lang="en-US" b="1" dirty="0"/>
              <a:t>compressive strength</a:t>
            </a:r>
            <a:r>
              <a:rPr lang="en-US" dirty="0"/>
              <a:t> all have an effect on use and design.</a:t>
            </a:r>
            <a:endParaRPr lang="en-GB" dirty="0"/>
          </a:p>
        </p:txBody>
      </p:sp>
    </p:spTree>
    <p:extLst>
      <p:ext uri="{BB962C8B-B14F-4D97-AF65-F5344CB8AC3E}">
        <p14:creationId xmlns:p14="http://schemas.microsoft.com/office/powerpoint/2010/main" val="1010422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22665-36B0-E1BB-0853-049B445089BB}"/>
              </a:ext>
            </a:extLst>
          </p:cNvPr>
          <p:cNvSpPr>
            <a:spLocks noGrp="1"/>
          </p:cNvSpPr>
          <p:nvPr>
            <p:ph type="title"/>
          </p:nvPr>
        </p:nvSpPr>
        <p:spPr/>
        <p:txBody>
          <a:bodyPr/>
          <a:lstStyle/>
          <a:p>
            <a:r>
              <a:rPr lang="en-GB" dirty="0"/>
              <a:t>Composite properties</a:t>
            </a:r>
          </a:p>
        </p:txBody>
      </p:sp>
      <p:sp>
        <p:nvSpPr>
          <p:cNvPr id="3" name="Content Placeholder 2">
            <a:extLst>
              <a:ext uri="{FF2B5EF4-FFF2-40B4-BE49-F238E27FC236}">
                <a16:creationId xmlns:a16="http://schemas.microsoft.com/office/drawing/2014/main" id="{7ABD2ED2-2E31-A92C-F244-908AD9F939DF}"/>
              </a:ext>
            </a:extLst>
          </p:cNvPr>
          <p:cNvSpPr>
            <a:spLocks noGrp="1"/>
          </p:cNvSpPr>
          <p:nvPr>
            <p:ph sz="quarter" idx="10"/>
          </p:nvPr>
        </p:nvSpPr>
        <p:spPr/>
        <p:txBody>
          <a:bodyPr/>
          <a:lstStyle/>
          <a:p>
            <a:r>
              <a:rPr lang="en-US" b="1" dirty="0"/>
              <a:t>Tensile strength</a:t>
            </a:r>
          </a:p>
          <a:p>
            <a:pPr>
              <a:spcBef>
                <a:spcPts val="500"/>
              </a:spcBef>
            </a:pPr>
            <a:r>
              <a:rPr lang="en-US" dirty="0"/>
              <a:t>Tensile strength refers to the amount of stress a material can handle before it breaks, cracks, becomes deformed or otherwise fails. One measure of tensile strength is</a:t>
            </a:r>
            <a:r>
              <a:rPr lang="en-US" b="1" dirty="0"/>
              <a:t> flexural strength</a:t>
            </a:r>
            <a:r>
              <a:rPr lang="en-US" dirty="0"/>
              <a:t> – a material or structure’s ability to withstand bending. </a:t>
            </a:r>
          </a:p>
          <a:p>
            <a:r>
              <a:rPr lang="en-US" dirty="0"/>
              <a:t>Tensile strength varies by material and is measured in </a:t>
            </a:r>
            <a:r>
              <a:rPr lang="en-US" b="1" dirty="0"/>
              <a:t>megapascals (MPa</a:t>
            </a:r>
            <a:r>
              <a:rPr lang="en-US" dirty="0"/>
              <a:t>). For example, the ultimate tensile strength of steel ranges from 400 to 690MPa, while the ultimate strength of </a:t>
            </a:r>
            <a:r>
              <a:rPr lang="en-US" b="1" dirty="0"/>
              <a:t>carbon fibre reinforced polymer composites</a:t>
            </a:r>
            <a:r>
              <a:rPr lang="en-US" dirty="0"/>
              <a:t> ranges from 1,200 to 2,410MPa, depending on fibre orientation and other design factors.</a:t>
            </a:r>
          </a:p>
          <a:p>
            <a:endParaRPr lang="en-US" dirty="0"/>
          </a:p>
          <a:p>
            <a:endParaRPr lang="en-GB" dirty="0"/>
          </a:p>
        </p:txBody>
      </p:sp>
    </p:spTree>
    <p:extLst>
      <p:ext uri="{BB962C8B-B14F-4D97-AF65-F5344CB8AC3E}">
        <p14:creationId xmlns:p14="http://schemas.microsoft.com/office/powerpoint/2010/main" val="33997219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9C2C97-C057-6B64-F129-BA5C112D5249}"/>
              </a:ext>
            </a:extLst>
          </p:cNvPr>
          <p:cNvSpPr>
            <a:spLocks noGrp="1"/>
          </p:cNvSpPr>
          <p:nvPr>
            <p:ph sz="quarter" idx="10"/>
          </p:nvPr>
        </p:nvSpPr>
        <p:spPr/>
        <p:txBody>
          <a:bodyPr/>
          <a:lstStyle/>
          <a:p>
            <a:pPr>
              <a:spcAft>
                <a:spcPts val="500"/>
              </a:spcAft>
            </a:pPr>
            <a:r>
              <a:rPr lang="en-US" b="1" dirty="0"/>
              <a:t>Shear strength</a:t>
            </a:r>
          </a:p>
          <a:p>
            <a:r>
              <a:rPr lang="en-US" b="1" dirty="0"/>
              <a:t>Shear strength</a:t>
            </a:r>
            <a:r>
              <a:rPr lang="en-US" dirty="0"/>
              <a:t> describes how well a material can resist strain when layers shift or slide. It’s important to know the maximum amount of shear stress (or force per unit area) a material can handle prior to failure. </a:t>
            </a:r>
          </a:p>
          <a:p>
            <a:r>
              <a:rPr lang="en-US" dirty="0"/>
              <a:t>Shear strength in composites varies based on the formulation and design. Composites can be designed so that shear stresses are oriented within a plane, transverse to the plane or throughout the layers (</a:t>
            </a:r>
            <a:r>
              <a:rPr lang="en-US" b="1" dirty="0"/>
              <a:t>interlaminar</a:t>
            </a:r>
            <a:r>
              <a:rPr lang="en-US" dirty="0"/>
              <a:t>). There are several ways to control shear properties, including fibre orientation, the sequencing of layers, the type and volume of fibres used, the type and density of core materials, and more.</a:t>
            </a:r>
          </a:p>
          <a:p>
            <a:endParaRPr lang="en-US" dirty="0"/>
          </a:p>
        </p:txBody>
      </p:sp>
      <p:sp>
        <p:nvSpPr>
          <p:cNvPr id="2" name="Title 1">
            <a:extLst>
              <a:ext uri="{FF2B5EF4-FFF2-40B4-BE49-F238E27FC236}">
                <a16:creationId xmlns:a16="http://schemas.microsoft.com/office/drawing/2014/main" id="{C43258A9-7972-CE08-3DCF-A9752D7C4FE5}"/>
              </a:ext>
            </a:extLst>
          </p:cNvPr>
          <p:cNvSpPr>
            <a:spLocks noGrp="1"/>
          </p:cNvSpPr>
          <p:nvPr>
            <p:ph type="title"/>
          </p:nvPr>
        </p:nvSpPr>
        <p:spPr>
          <a:xfrm>
            <a:off x="457200" y="1008000"/>
            <a:ext cx="8229600" cy="382588"/>
          </a:xfrm>
        </p:spPr>
        <p:txBody>
          <a:bodyPr/>
          <a:lstStyle/>
          <a:p>
            <a:r>
              <a:rPr lang="en-GB" dirty="0"/>
              <a:t>Composite properties</a:t>
            </a:r>
          </a:p>
        </p:txBody>
      </p:sp>
    </p:spTree>
    <p:extLst>
      <p:ext uri="{BB962C8B-B14F-4D97-AF65-F5344CB8AC3E}">
        <p14:creationId xmlns:p14="http://schemas.microsoft.com/office/powerpoint/2010/main" val="2615371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7F726A-0C35-E244-6914-DB4E0C66F6AB}"/>
              </a:ext>
            </a:extLst>
          </p:cNvPr>
          <p:cNvSpPr>
            <a:spLocks noGrp="1"/>
          </p:cNvSpPr>
          <p:nvPr>
            <p:ph sz="quarter" idx="10"/>
          </p:nvPr>
        </p:nvSpPr>
        <p:spPr/>
        <p:txBody>
          <a:bodyPr/>
          <a:lstStyle/>
          <a:p>
            <a:pPr>
              <a:spcAft>
                <a:spcPts val="500"/>
              </a:spcAft>
            </a:pPr>
            <a:r>
              <a:rPr lang="en-US" b="1" dirty="0"/>
              <a:t>Compressive strength</a:t>
            </a:r>
          </a:p>
          <a:p>
            <a:r>
              <a:rPr lang="en-US" b="1" dirty="0"/>
              <a:t>Compressive strength</a:t>
            </a:r>
            <a:r>
              <a:rPr lang="en-US" dirty="0"/>
              <a:t> indicates how a material performs when it is compressed or flattened by pressure. Some materials fracture or break when they hit their compressive strength limit, while others deform permanently.</a:t>
            </a:r>
          </a:p>
          <a:p>
            <a:r>
              <a:rPr lang="en-US" dirty="0"/>
              <a:t>Composites typically have higher tensile strengths than compressive strengths. Composites loaded in compression may buckle, kink or crush. </a:t>
            </a:r>
            <a:endParaRPr lang="en-GB" dirty="0"/>
          </a:p>
        </p:txBody>
      </p:sp>
      <p:sp>
        <p:nvSpPr>
          <p:cNvPr id="2" name="Title 1">
            <a:extLst>
              <a:ext uri="{FF2B5EF4-FFF2-40B4-BE49-F238E27FC236}">
                <a16:creationId xmlns:a16="http://schemas.microsoft.com/office/drawing/2014/main" id="{EDD1D2BE-1459-08F7-DD8B-7A15A5DF05EB}"/>
              </a:ext>
            </a:extLst>
          </p:cNvPr>
          <p:cNvSpPr>
            <a:spLocks noGrp="1"/>
          </p:cNvSpPr>
          <p:nvPr>
            <p:ph type="title"/>
          </p:nvPr>
        </p:nvSpPr>
        <p:spPr>
          <a:xfrm>
            <a:off x="457200" y="1008000"/>
            <a:ext cx="8229600" cy="382588"/>
          </a:xfrm>
        </p:spPr>
        <p:txBody>
          <a:bodyPr/>
          <a:lstStyle/>
          <a:p>
            <a:r>
              <a:rPr lang="en-GB" dirty="0"/>
              <a:t>Composite properties</a:t>
            </a:r>
          </a:p>
        </p:txBody>
      </p:sp>
    </p:spTree>
    <p:extLst>
      <p:ext uri="{BB962C8B-B14F-4D97-AF65-F5344CB8AC3E}">
        <p14:creationId xmlns:p14="http://schemas.microsoft.com/office/powerpoint/2010/main" val="3093324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9177D-E376-E8D3-57B4-5D693321DC91}"/>
              </a:ext>
            </a:extLst>
          </p:cNvPr>
          <p:cNvSpPr>
            <a:spLocks noGrp="1"/>
          </p:cNvSpPr>
          <p:nvPr>
            <p:ph type="title"/>
          </p:nvPr>
        </p:nvSpPr>
        <p:spPr/>
        <p:txBody>
          <a:bodyPr/>
          <a:lstStyle/>
          <a:p>
            <a:r>
              <a:rPr lang="en-US" dirty="0"/>
              <a:t>Examples of composites </a:t>
            </a:r>
            <a:endParaRPr lang="en-GB" dirty="0"/>
          </a:p>
        </p:txBody>
      </p:sp>
      <p:sp>
        <p:nvSpPr>
          <p:cNvPr id="3" name="Content Placeholder 2">
            <a:extLst>
              <a:ext uri="{FF2B5EF4-FFF2-40B4-BE49-F238E27FC236}">
                <a16:creationId xmlns:a16="http://schemas.microsoft.com/office/drawing/2014/main" id="{37487904-6890-6D4E-3B2B-DFE99691BDC1}"/>
              </a:ext>
            </a:extLst>
          </p:cNvPr>
          <p:cNvSpPr>
            <a:spLocks noGrp="1"/>
          </p:cNvSpPr>
          <p:nvPr>
            <p:ph sz="quarter" idx="10"/>
          </p:nvPr>
        </p:nvSpPr>
        <p:spPr>
          <a:xfrm>
            <a:off x="457200" y="1512000"/>
            <a:ext cx="5581859"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US" b="1" dirty="0"/>
              <a:t>MDF</a:t>
            </a:r>
            <a:r>
              <a:rPr lang="en-US" dirty="0"/>
              <a:t>, which is manufactured from different wood fibres compressed together.</a:t>
            </a:r>
          </a:p>
          <a:p>
            <a:pPr marL="342900" indent="-342900">
              <a:spcBef>
                <a:spcPts val="500"/>
              </a:spcBef>
              <a:spcAft>
                <a:spcPts val="500"/>
              </a:spcAft>
              <a:buClr>
                <a:srgbClr val="0077E3"/>
              </a:buClr>
              <a:buFont typeface="Arial" panose="020B0604020202020204" pitchFamily="34" charset="0"/>
              <a:buChar char="•"/>
            </a:pPr>
            <a:r>
              <a:rPr lang="en-US" b="1" dirty="0"/>
              <a:t>Plywood</a:t>
            </a:r>
            <a:r>
              <a:rPr lang="en-US" dirty="0"/>
              <a:t>, which consists of thin layers of wood bonded together with their grain directions set at right angles to one another. </a:t>
            </a:r>
          </a:p>
          <a:p>
            <a:pPr marL="342900" indent="-342900">
              <a:spcBef>
                <a:spcPts val="500"/>
              </a:spcBef>
              <a:spcAft>
                <a:spcPts val="500"/>
              </a:spcAft>
              <a:buClr>
                <a:srgbClr val="0077E3"/>
              </a:buClr>
              <a:buFont typeface="Arial" panose="020B0604020202020204" pitchFamily="34" charset="0"/>
              <a:buChar char="•"/>
            </a:pPr>
            <a:r>
              <a:rPr lang="en-US" b="1" dirty="0"/>
              <a:t>Glass reinforced plastic (GRP)</a:t>
            </a:r>
            <a:r>
              <a:rPr lang="en-US" dirty="0"/>
              <a:t>, which consists of either an epoxy or polyester resin reinforced with glass fibre matting. </a:t>
            </a:r>
          </a:p>
          <a:p>
            <a:pPr marL="342900" indent="-342900">
              <a:spcBef>
                <a:spcPts val="500"/>
              </a:spcBef>
              <a:spcAft>
                <a:spcPts val="500"/>
              </a:spcAft>
              <a:buClr>
                <a:srgbClr val="0077E3"/>
              </a:buClr>
              <a:buFont typeface="Arial" panose="020B0604020202020204" pitchFamily="34" charset="0"/>
              <a:buChar char="•"/>
            </a:pPr>
            <a:r>
              <a:rPr lang="en-US" b="1" dirty="0"/>
              <a:t>Carbon fibre reinforced plastic (CRP)</a:t>
            </a:r>
            <a:r>
              <a:rPr lang="en-US" dirty="0"/>
              <a:t>, which consists of either an epoxy or polyester resin reinforced with carbon fibres.</a:t>
            </a:r>
          </a:p>
        </p:txBody>
      </p:sp>
      <p:pic>
        <p:nvPicPr>
          <p:cNvPr id="5" name="Picture 4" descr="A stack of wooden blocks&#10;&#10;Description automatically generated with low confidence">
            <a:extLst>
              <a:ext uri="{FF2B5EF4-FFF2-40B4-BE49-F238E27FC236}">
                <a16:creationId xmlns:a16="http://schemas.microsoft.com/office/drawing/2014/main" id="{2ED741FC-9D81-354C-F948-C7B2422458DC}"/>
              </a:ext>
            </a:extLst>
          </p:cNvPr>
          <p:cNvPicPr>
            <a:picLocks noChangeAspect="1"/>
          </p:cNvPicPr>
          <p:nvPr/>
        </p:nvPicPr>
        <p:blipFill>
          <a:blip r:embed="rId3"/>
          <a:stretch>
            <a:fillRect/>
          </a:stretch>
        </p:blipFill>
        <p:spPr>
          <a:xfrm>
            <a:off x="6107767" y="1390588"/>
            <a:ext cx="2579034" cy="1784691"/>
          </a:xfrm>
          <a:prstGeom prst="rect">
            <a:avLst/>
          </a:prstGeom>
        </p:spPr>
      </p:pic>
    </p:spTree>
    <p:extLst>
      <p:ext uri="{BB962C8B-B14F-4D97-AF65-F5344CB8AC3E}">
        <p14:creationId xmlns:p14="http://schemas.microsoft.com/office/powerpoint/2010/main" val="29499464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62257" y="599536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effectLst/>
                <a:latin typeface="Arial" panose="020B0604020202020204" pitchFamily="34" charset="0"/>
                <a:ea typeface="Arial" panose="020B0604020202020204" pitchFamily="34" charset="0"/>
              </a:rPr>
              <a:t>understand the definition of thermoplastics, thermosets, elastomers and composites</a:t>
            </a:r>
          </a:p>
          <a:p>
            <a:pPr marL="216000" indent="-216000">
              <a:spcBef>
                <a:spcPts val="500"/>
              </a:spcBef>
              <a:spcAft>
                <a:spcPts val="500"/>
              </a:spcAft>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be able to give examples of each.</a:t>
            </a:r>
            <a:r>
              <a:rPr lang="en-US" dirty="0">
                <a:effectLst/>
                <a:latin typeface="Arial" panose="020B0604020202020204" pitchFamily="34" charset="0"/>
                <a:ea typeface="Arial" panose="020B0604020202020204" pitchFamily="34" charset="0"/>
              </a:rPr>
              <a:t> </a:t>
            </a:r>
            <a:endParaRPr lang="en-GB" dirty="0">
              <a:effectLst/>
              <a:latin typeface="Arial" panose="020B0604020202020204" pitchFamily="34" charset="0"/>
              <a:ea typeface="Arial" panose="020B0604020202020204" pitchFamily="34" charset="0"/>
            </a:endParaRPr>
          </a:p>
        </p:txBody>
      </p:sp>
      <p:pic>
        <p:nvPicPr>
          <p:cNvPr id="3" name="Picture 2" descr="A picture containing table, indoor, plastic, container&#10;&#10;Description automatically generated">
            <a:extLst>
              <a:ext uri="{FF2B5EF4-FFF2-40B4-BE49-F238E27FC236}">
                <a16:creationId xmlns:a16="http://schemas.microsoft.com/office/drawing/2014/main" id="{7B2D1DA6-9C88-247A-5ACA-4D932CCC27AC}"/>
              </a:ext>
            </a:extLst>
          </p:cNvPr>
          <p:cNvPicPr>
            <a:picLocks noChangeAspect="1"/>
          </p:cNvPicPr>
          <p:nvPr/>
        </p:nvPicPr>
        <p:blipFill>
          <a:blip r:embed="rId3"/>
          <a:stretch>
            <a:fillRect/>
          </a:stretch>
        </p:blipFill>
        <p:spPr>
          <a:xfrm>
            <a:off x="2875392" y="3429000"/>
            <a:ext cx="3393215" cy="2266668"/>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68270-9265-DB87-139F-39476E72D6F0}"/>
              </a:ext>
            </a:extLst>
          </p:cNvPr>
          <p:cNvSpPr>
            <a:spLocks noGrp="1"/>
          </p:cNvSpPr>
          <p:nvPr>
            <p:ph type="title"/>
          </p:nvPr>
        </p:nvSpPr>
        <p:spPr/>
        <p:txBody>
          <a:bodyPr/>
          <a:lstStyle/>
          <a:p>
            <a:r>
              <a:rPr lang="en-US" dirty="0"/>
              <a:t>Thermoplastics vs thermosets </a:t>
            </a:r>
            <a:endParaRPr lang="en-GB" dirty="0"/>
          </a:p>
        </p:txBody>
      </p:sp>
      <p:sp>
        <p:nvSpPr>
          <p:cNvPr id="3" name="Content Placeholder 2">
            <a:extLst>
              <a:ext uri="{FF2B5EF4-FFF2-40B4-BE49-F238E27FC236}">
                <a16:creationId xmlns:a16="http://schemas.microsoft.com/office/drawing/2014/main" id="{05B43FD9-0F88-6C63-D342-62195C90E74B}"/>
              </a:ext>
            </a:extLst>
          </p:cNvPr>
          <p:cNvSpPr>
            <a:spLocks noGrp="1"/>
          </p:cNvSpPr>
          <p:nvPr>
            <p:ph sz="quarter" idx="10"/>
          </p:nvPr>
        </p:nvSpPr>
        <p:spPr/>
        <p:txBody>
          <a:bodyPr/>
          <a:lstStyle/>
          <a:p>
            <a:r>
              <a:rPr lang="en-US" dirty="0"/>
              <a:t>These two types of material sound similar but have different mechanical and physical properties. </a:t>
            </a:r>
          </a:p>
          <a:p>
            <a:r>
              <a:rPr lang="en-US" b="1" i="0" dirty="0">
                <a:solidFill>
                  <a:srgbClr val="202124"/>
                </a:solidFill>
                <a:effectLst/>
                <a:latin typeface="arial" panose="020B0604020202020204" pitchFamily="34" charset="0"/>
              </a:rPr>
              <a:t>Thermosets</a:t>
            </a:r>
            <a:r>
              <a:rPr lang="en-US" b="0" i="0" dirty="0">
                <a:solidFill>
                  <a:srgbClr val="202124"/>
                </a:solidFill>
                <a:effectLst/>
                <a:latin typeface="arial" panose="020B0604020202020204" pitchFamily="34" charset="0"/>
              </a:rPr>
              <a:t> and </a:t>
            </a:r>
            <a:r>
              <a:rPr lang="en-US" b="1" i="0" dirty="0">
                <a:solidFill>
                  <a:srgbClr val="202124"/>
                </a:solidFill>
                <a:effectLst/>
                <a:latin typeface="arial" panose="020B0604020202020204" pitchFamily="34" charset="0"/>
              </a:rPr>
              <a:t>thermoplastics</a:t>
            </a:r>
            <a:r>
              <a:rPr lang="en-US" b="0" i="0" dirty="0">
                <a:solidFill>
                  <a:srgbClr val="202124"/>
                </a:solidFill>
                <a:effectLst/>
                <a:latin typeface="arial" panose="020B0604020202020204" pitchFamily="34" charset="0"/>
              </a:rPr>
              <a:t> are both </a:t>
            </a:r>
            <a:r>
              <a:rPr lang="en-US" b="1" i="0" dirty="0">
                <a:solidFill>
                  <a:srgbClr val="202124"/>
                </a:solidFill>
                <a:effectLst/>
                <a:latin typeface="arial" panose="020B0604020202020204" pitchFamily="34" charset="0"/>
              </a:rPr>
              <a:t>polymers</a:t>
            </a:r>
            <a:r>
              <a:rPr lang="en-US" b="0" i="0" dirty="0">
                <a:solidFill>
                  <a:srgbClr val="202124"/>
                </a:solidFill>
                <a:effectLst/>
                <a:latin typeface="arial" panose="020B0604020202020204" pitchFamily="34" charset="0"/>
              </a:rPr>
              <a:t>, but they behave differently when exposed to heat. </a:t>
            </a:r>
          </a:p>
          <a:p>
            <a:r>
              <a:rPr lang="en-US" i="0" dirty="0">
                <a:solidFill>
                  <a:srgbClr val="202124"/>
                </a:solidFill>
                <a:effectLst/>
                <a:latin typeface="arial" panose="020B0604020202020204" pitchFamily="34" charset="0"/>
              </a:rPr>
              <a:t>Thermoplastics can melt under heat after curing while</a:t>
            </a:r>
            <a:r>
              <a:rPr lang="en-US" b="1" i="0" dirty="0">
                <a:solidFill>
                  <a:srgbClr val="202124"/>
                </a:solidFill>
                <a:effectLst/>
                <a:latin typeface="arial" panose="020B0604020202020204" pitchFamily="34" charset="0"/>
              </a:rPr>
              <a:t> thermosets </a:t>
            </a:r>
            <a:r>
              <a:rPr lang="en-US" i="0" dirty="0">
                <a:solidFill>
                  <a:srgbClr val="202124"/>
                </a:solidFill>
                <a:effectLst/>
                <a:latin typeface="arial" panose="020B0604020202020204" pitchFamily="34" charset="0"/>
              </a:rPr>
              <a:t>retain their form and stay solid under heat once cured.</a:t>
            </a:r>
          </a:p>
          <a:p>
            <a:endParaRPr lang="en-GB" dirty="0"/>
          </a:p>
        </p:txBody>
      </p:sp>
      <p:pic>
        <p:nvPicPr>
          <p:cNvPr id="1030" name="Picture 6" descr="Free photos of Lego">
            <a:extLst>
              <a:ext uri="{FF2B5EF4-FFF2-40B4-BE49-F238E27FC236}">
                <a16:creationId xmlns:a16="http://schemas.microsoft.com/office/drawing/2014/main" id="{4BCA97FE-28F3-C67E-7636-8742E65C1E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9717" y="4249932"/>
            <a:ext cx="2684566" cy="1510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9133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182BF-D66B-4071-8D99-B0B4AC205B62}"/>
              </a:ext>
            </a:extLst>
          </p:cNvPr>
          <p:cNvSpPr>
            <a:spLocks noGrp="1"/>
          </p:cNvSpPr>
          <p:nvPr>
            <p:ph type="title"/>
          </p:nvPr>
        </p:nvSpPr>
        <p:spPr/>
        <p:txBody>
          <a:bodyPr/>
          <a:lstStyle/>
          <a:p>
            <a:r>
              <a:rPr lang="en-US" dirty="0"/>
              <a:t>Polymer structure </a:t>
            </a:r>
            <a:endParaRPr lang="en-GB" dirty="0"/>
          </a:p>
        </p:txBody>
      </p:sp>
      <p:pic>
        <p:nvPicPr>
          <p:cNvPr id="4" name="Picture 3" descr="Chart, diagram&#10;&#10;Description automatically generated with medium confidence">
            <a:extLst>
              <a:ext uri="{FF2B5EF4-FFF2-40B4-BE49-F238E27FC236}">
                <a16:creationId xmlns:a16="http://schemas.microsoft.com/office/drawing/2014/main" id="{F0D8E716-133F-43D6-5BCA-5F9A7DBA120D}"/>
              </a:ext>
            </a:extLst>
          </p:cNvPr>
          <p:cNvPicPr>
            <a:picLocks noChangeAspect="1"/>
          </p:cNvPicPr>
          <p:nvPr/>
        </p:nvPicPr>
        <p:blipFill>
          <a:blip r:embed="rId3"/>
          <a:stretch>
            <a:fillRect/>
          </a:stretch>
        </p:blipFill>
        <p:spPr>
          <a:xfrm>
            <a:off x="1678075" y="1476662"/>
            <a:ext cx="5585662" cy="4476985"/>
          </a:xfrm>
          <a:prstGeom prst="rect">
            <a:avLst/>
          </a:prstGeom>
        </p:spPr>
      </p:pic>
    </p:spTree>
    <p:extLst>
      <p:ext uri="{BB962C8B-B14F-4D97-AF65-F5344CB8AC3E}">
        <p14:creationId xmlns:p14="http://schemas.microsoft.com/office/powerpoint/2010/main" val="758103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Thermoplastics </a:t>
            </a:r>
          </a:p>
        </p:txBody>
      </p:sp>
      <p:sp>
        <p:nvSpPr>
          <p:cNvPr id="6" name="Content Placeholder 2">
            <a:extLst>
              <a:ext uri="{FF2B5EF4-FFF2-40B4-BE49-F238E27FC236}">
                <a16:creationId xmlns:a16="http://schemas.microsoft.com/office/drawing/2014/main" id="{22B0C5F0-DF90-44B6-9E89-C635A38CF08E}"/>
              </a:ext>
            </a:extLst>
          </p:cNvPr>
          <p:cNvSpPr>
            <a:spLocks noGrp="1"/>
          </p:cNvSpPr>
          <p:nvPr>
            <p:ph sz="quarter" idx="10"/>
          </p:nvPr>
        </p:nvSpPr>
        <p:spPr>
          <a:xfrm>
            <a:off x="457200" y="1602000"/>
            <a:ext cx="8356862" cy="4248000"/>
          </a:xfrm>
          <a:noFill/>
          <a:ln w="9525">
            <a:noFill/>
            <a:miter lim="800000"/>
            <a:headEnd/>
            <a:tailEnd/>
          </a:ln>
        </p:spPr>
        <p:txBody>
          <a:bodyPr vert="horz" wrap="square" lIns="0" tIns="0" rIns="0" bIns="0" numCol="1" anchor="t" anchorCtr="0" compatLnSpc="1">
            <a:prstTxWarp prst="textNoShape">
              <a:avLst/>
            </a:prstTxWarp>
          </a:bodyPr>
          <a:lstStyle/>
          <a:p>
            <a:pPr>
              <a:spcBef>
                <a:spcPts val="0"/>
              </a:spcBef>
              <a:spcAft>
                <a:spcPts val="500"/>
              </a:spcAft>
            </a:pPr>
            <a:r>
              <a:rPr lang="en-GB" dirty="0">
                <a:latin typeface="Arial" panose="020B0604020202020204" pitchFamily="34" charset="0"/>
              </a:rPr>
              <a:t>A </a:t>
            </a:r>
            <a:r>
              <a:rPr lang="en-GB" b="1" dirty="0">
                <a:latin typeface="Arial" panose="020B0604020202020204" pitchFamily="34" charset="0"/>
              </a:rPr>
              <a:t>thermoplastic</a:t>
            </a:r>
            <a:r>
              <a:rPr lang="en-GB" dirty="0">
                <a:latin typeface="Arial" panose="020B0604020202020204" pitchFamily="34" charset="0"/>
              </a:rPr>
              <a:t> is a resin that is solid at room temperature but becomes plastic and soft upon heating, flowing due to crystal melting or by virtue of crossing the </a:t>
            </a:r>
            <a:r>
              <a:rPr lang="en-GB" b="1" dirty="0">
                <a:latin typeface="Arial" panose="020B0604020202020204" pitchFamily="34" charset="0"/>
              </a:rPr>
              <a:t>glass transition temperature (Tg)</a:t>
            </a:r>
            <a:r>
              <a:rPr lang="en-GB" dirty="0">
                <a:latin typeface="Arial" panose="020B0604020202020204" pitchFamily="34" charset="0"/>
              </a:rPr>
              <a:t>. </a:t>
            </a: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r>
              <a:rPr lang="en-GB" dirty="0">
                <a:latin typeface="Arial" panose="020B0604020202020204" pitchFamily="34" charset="0"/>
              </a:rPr>
              <a:t>Upon processing, usually via injection-moulding or blow-moulding, thermoplastics take the shape of the mould within which they are poured as they melt, and cool to solidify into the desired shape. </a:t>
            </a:r>
          </a:p>
        </p:txBody>
      </p:sp>
      <p:pic>
        <p:nvPicPr>
          <p:cNvPr id="5" name="Picture 4" descr="A picture containing turmeric, vegetable&#10;&#10;Description automatically generated">
            <a:extLst>
              <a:ext uri="{FF2B5EF4-FFF2-40B4-BE49-F238E27FC236}">
                <a16:creationId xmlns:a16="http://schemas.microsoft.com/office/drawing/2014/main" id="{41C3CF77-8F5A-84F2-6B0E-F5D801D2EC35}"/>
              </a:ext>
            </a:extLst>
          </p:cNvPr>
          <p:cNvPicPr>
            <a:picLocks noChangeAspect="1"/>
          </p:cNvPicPr>
          <p:nvPr/>
        </p:nvPicPr>
        <p:blipFill>
          <a:blip r:embed="rId2"/>
          <a:stretch>
            <a:fillRect/>
          </a:stretch>
        </p:blipFill>
        <p:spPr>
          <a:xfrm>
            <a:off x="3080656" y="2719016"/>
            <a:ext cx="2982687" cy="1992435"/>
          </a:xfrm>
          <a:prstGeom prst="rect">
            <a:avLst/>
          </a:prstGeom>
        </p:spPr>
      </p:pic>
    </p:spTree>
    <p:extLst>
      <p:ext uri="{BB962C8B-B14F-4D97-AF65-F5344CB8AC3E}">
        <p14:creationId xmlns:p14="http://schemas.microsoft.com/office/powerpoint/2010/main" val="1212163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545CD2-9A8A-4E41-9419-82B44C2A2812}"/>
              </a:ext>
            </a:extLst>
          </p:cNvPr>
          <p:cNvSpPr>
            <a:spLocks noGrp="1"/>
          </p:cNvSpPr>
          <p:nvPr>
            <p:ph sz="quarter" idx="10"/>
          </p:nvPr>
        </p:nvSpPr>
        <p:spPr>
          <a:xfrm>
            <a:off x="457200" y="1540713"/>
            <a:ext cx="8229600" cy="3987672"/>
          </a:xfrm>
        </p:spPr>
        <p:txBody>
          <a:bodyPr/>
          <a:lstStyle/>
          <a:p>
            <a:r>
              <a:rPr lang="en-GB" sz="1800" dirty="0"/>
              <a:t>One significant aspect of thermoplastics is their </a:t>
            </a:r>
            <a:r>
              <a:rPr lang="en-GB" sz="1800" b="1" dirty="0"/>
              <a:t>reversibility </a:t>
            </a:r>
            <a:r>
              <a:rPr lang="en-GB" sz="1800" dirty="0"/>
              <a:t>– the ability to undergo reheating, melt again, and change shape. This allows for additional processing of the same material, even after being prepared as a solid. </a:t>
            </a:r>
          </a:p>
          <a:p>
            <a:r>
              <a:rPr lang="en-GB" sz="1800" dirty="0"/>
              <a:t>Processes such as </a:t>
            </a:r>
            <a:r>
              <a:rPr lang="en-GB" sz="1800" b="1" dirty="0"/>
              <a:t>extrusion</a:t>
            </a:r>
            <a:r>
              <a:rPr lang="en-GB" sz="1800" dirty="0"/>
              <a:t>, </a:t>
            </a:r>
            <a:r>
              <a:rPr lang="en-GB" sz="1800" b="1" dirty="0"/>
              <a:t>thermoforming</a:t>
            </a:r>
            <a:r>
              <a:rPr lang="en-GB" sz="1800" dirty="0"/>
              <a:t> and</a:t>
            </a:r>
            <a:r>
              <a:rPr lang="en-GB" sz="1800" b="1" dirty="0"/>
              <a:t> injection moulding</a:t>
            </a:r>
            <a:r>
              <a:rPr lang="en-GB" sz="1800" dirty="0"/>
              <a:t> rely on such resin behaviour. </a:t>
            </a:r>
          </a:p>
          <a:p>
            <a:r>
              <a:rPr lang="en-GB" sz="1800" dirty="0"/>
              <a:t>Some common thermoplastic materials include:</a:t>
            </a:r>
          </a:p>
          <a:p>
            <a:pPr marL="216000" indent="-216000">
              <a:spcBef>
                <a:spcPts val="500"/>
              </a:spcBef>
              <a:spcAft>
                <a:spcPts val="500"/>
              </a:spcAft>
              <a:buClr>
                <a:srgbClr val="0077E3"/>
              </a:buClr>
              <a:buFont typeface="Arial" panose="020B0604020202020204" pitchFamily="34" charset="0"/>
              <a:buChar char="•"/>
            </a:pPr>
            <a:r>
              <a:rPr lang="en-GB" sz="1800" dirty="0"/>
              <a:t>polyethylene (PE) </a:t>
            </a:r>
          </a:p>
          <a:p>
            <a:pPr marL="216000" indent="-216000">
              <a:spcBef>
                <a:spcPts val="500"/>
              </a:spcBef>
              <a:spcAft>
                <a:spcPts val="500"/>
              </a:spcAft>
              <a:buClr>
                <a:srgbClr val="0077E3"/>
              </a:buClr>
              <a:buFont typeface="Arial" panose="020B0604020202020204" pitchFamily="34" charset="0"/>
              <a:buChar char="•"/>
            </a:pPr>
            <a:r>
              <a:rPr lang="en-GB" sz="1800" dirty="0"/>
              <a:t>polycarbonate (PC)</a:t>
            </a:r>
          </a:p>
          <a:p>
            <a:pPr marL="216000" indent="-216000">
              <a:spcBef>
                <a:spcPts val="500"/>
              </a:spcBef>
              <a:spcAft>
                <a:spcPts val="500"/>
              </a:spcAft>
              <a:buClr>
                <a:srgbClr val="0077E3"/>
              </a:buClr>
              <a:buFont typeface="Arial" panose="020B0604020202020204" pitchFamily="34" charset="0"/>
              <a:buChar char="•"/>
            </a:pPr>
            <a:r>
              <a:rPr lang="en-GB" sz="1800" dirty="0"/>
              <a:t>polyvinyl chloride (PVC).</a:t>
            </a:r>
          </a:p>
          <a:p>
            <a:endParaRPr lang="en-GB" dirty="0"/>
          </a:p>
        </p:txBody>
      </p:sp>
      <p:sp>
        <p:nvSpPr>
          <p:cNvPr id="4" name="Title 1">
            <a:extLst>
              <a:ext uri="{FF2B5EF4-FFF2-40B4-BE49-F238E27FC236}">
                <a16:creationId xmlns:a16="http://schemas.microsoft.com/office/drawing/2014/main" id="{ACC4470C-157A-EECD-6821-3FAEEEE9C960}"/>
              </a:ext>
            </a:extLst>
          </p:cNvPr>
          <p:cNvSpPr>
            <a:spLocks noGrp="1"/>
          </p:cNvSpPr>
          <p:nvPr>
            <p:ph type="title"/>
          </p:nvPr>
        </p:nvSpPr>
        <p:spPr>
          <a:xfrm>
            <a:off x="457200" y="1008000"/>
            <a:ext cx="8526544" cy="382588"/>
          </a:xfrm>
        </p:spPr>
        <p:txBody>
          <a:bodyPr/>
          <a:lstStyle/>
          <a:p>
            <a:r>
              <a:rPr lang="en-US" dirty="0"/>
              <a:t>Examples of thermoplastics</a:t>
            </a:r>
          </a:p>
        </p:txBody>
      </p:sp>
      <p:pic>
        <p:nvPicPr>
          <p:cNvPr id="6" name="Picture 5" descr="A picture containing bottle, indoor, different, arranged&#10;&#10;Description automatically generated">
            <a:extLst>
              <a:ext uri="{FF2B5EF4-FFF2-40B4-BE49-F238E27FC236}">
                <a16:creationId xmlns:a16="http://schemas.microsoft.com/office/drawing/2014/main" id="{F9E0B620-12B3-913F-FF83-3BF8FB8DF167}"/>
              </a:ext>
            </a:extLst>
          </p:cNvPr>
          <p:cNvPicPr>
            <a:picLocks noChangeAspect="1"/>
          </p:cNvPicPr>
          <p:nvPr/>
        </p:nvPicPr>
        <p:blipFill>
          <a:blip r:embed="rId3"/>
          <a:stretch>
            <a:fillRect/>
          </a:stretch>
        </p:blipFill>
        <p:spPr>
          <a:xfrm>
            <a:off x="5091166" y="3860011"/>
            <a:ext cx="3595634" cy="1668374"/>
          </a:xfrm>
          <a:prstGeom prst="rect">
            <a:avLst/>
          </a:prstGeom>
        </p:spPr>
      </p:pic>
    </p:spTree>
    <p:extLst>
      <p:ext uri="{BB962C8B-B14F-4D97-AF65-F5344CB8AC3E}">
        <p14:creationId xmlns:p14="http://schemas.microsoft.com/office/powerpoint/2010/main" val="1061457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DB83F-D8A0-F52E-4B61-520032CE1DE5}"/>
              </a:ext>
            </a:extLst>
          </p:cNvPr>
          <p:cNvSpPr>
            <a:spLocks noGrp="1"/>
          </p:cNvSpPr>
          <p:nvPr>
            <p:ph type="title"/>
          </p:nvPr>
        </p:nvSpPr>
        <p:spPr/>
        <p:txBody>
          <a:bodyPr/>
          <a:lstStyle/>
          <a:p>
            <a:r>
              <a:rPr lang="en-US" dirty="0"/>
              <a:t>Thermosets</a:t>
            </a:r>
            <a:endParaRPr lang="en-GB" dirty="0"/>
          </a:p>
        </p:txBody>
      </p:sp>
      <p:sp>
        <p:nvSpPr>
          <p:cNvPr id="3" name="Content Placeholder 2">
            <a:extLst>
              <a:ext uri="{FF2B5EF4-FFF2-40B4-BE49-F238E27FC236}">
                <a16:creationId xmlns:a16="http://schemas.microsoft.com/office/drawing/2014/main" id="{637EEBFC-6D1A-C3A2-732F-D983963A4D64}"/>
              </a:ext>
            </a:extLst>
          </p:cNvPr>
          <p:cNvSpPr>
            <a:spLocks noGrp="1"/>
          </p:cNvSpPr>
          <p:nvPr>
            <p:ph sz="quarter" idx="10"/>
          </p:nvPr>
        </p:nvSpPr>
        <p:spPr/>
        <p:txBody>
          <a:bodyPr/>
          <a:lstStyle/>
          <a:p>
            <a:r>
              <a:rPr lang="en-US" dirty="0"/>
              <a:t>These are generally harder and more rigid than thermoplastics and cannot be softened by reheating. </a:t>
            </a:r>
          </a:p>
          <a:p>
            <a:endParaRPr lang="en-US" dirty="0"/>
          </a:p>
          <a:p>
            <a:endParaRPr lang="en-US" dirty="0"/>
          </a:p>
          <a:p>
            <a:endParaRPr lang="en-US" dirty="0"/>
          </a:p>
          <a:p>
            <a:endParaRPr lang="en-US" dirty="0"/>
          </a:p>
          <a:p>
            <a:r>
              <a:rPr lang="en-US" dirty="0"/>
              <a:t>During the initial process a chemical change occurs when heat and pressure are applied as the polymers become crosslinked together. Once formed these cannot be broken. </a:t>
            </a:r>
            <a:endParaRPr lang="en-GB" dirty="0"/>
          </a:p>
        </p:txBody>
      </p:sp>
      <p:pic>
        <p:nvPicPr>
          <p:cNvPr id="5" name="Picture 4" descr="Diagram&#10;&#10;Description automatically generated with medium confidence">
            <a:extLst>
              <a:ext uri="{FF2B5EF4-FFF2-40B4-BE49-F238E27FC236}">
                <a16:creationId xmlns:a16="http://schemas.microsoft.com/office/drawing/2014/main" id="{FB658835-6FF3-22D3-A48D-6A61121195E8}"/>
              </a:ext>
            </a:extLst>
          </p:cNvPr>
          <p:cNvPicPr>
            <a:picLocks noChangeAspect="1"/>
          </p:cNvPicPr>
          <p:nvPr/>
        </p:nvPicPr>
        <p:blipFill>
          <a:blip r:embed="rId3"/>
          <a:stretch>
            <a:fillRect/>
          </a:stretch>
        </p:blipFill>
        <p:spPr>
          <a:xfrm>
            <a:off x="1884066" y="2279908"/>
            <a:ext cx="5375868" cy="2298184"/>
          </a:xfrm>
          <a:prstGeom prst="rect">
            <a:avLst/>
          </a:prstGeom>
        </p:spPr>
      </p:pic>
    </p:spTree>
    <p:extLst>
      <p:ext uri="{BB962C8B-B14F-4D97-AF65-F5344CB8AC3E}">
        <p14:creationId xmlns:p14="http://schemas.microsoft.com/office/powerpoint/2010/main" val="1237810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E9CF4-3C2D-D51A-4BD1-B6DF3DBC2FA4}"/>
              </a:ext>
            </a:extLst>
          </p:cNvPr>
          <p:cNvSpPr>
            <a:spLocks noGrp="1"/>
          </p:cNvSpPr>
          <p:nvPr>
            <p:ph type="title"/>
          </p:nvPr>
        </p:nvSpPr>
        <p:spPr/>
        <p:txBody>
          <a:bodyPr/>
          <a:lstStyle/>
          <a:p>
            <a:r>
              <a:rPr lang="en-US" dirty="0"/>
              <a:t>Thermoset examples </a:t>
            </a:r>
            <a:endParaRPr lang="en-GB" dirty="0"/>
          </a:p>
        </p:txBody>
      </p:sp>
      <p:sp>
        <p:nvSpPr>
          <p:cNvPr id="3" name="Content Placeholder 2">
            <a:extLst>
              <a:ext uri="{FF2B5EF4-FFF2-40B4-BE49-F238E27FC236}">
                <a16:creationId xmlns:a16="http://schemas.microsoft.com/office/drawing/2014/main" id="{7FC18C27-FE19-82AB-2880-A460E7E4B12A}"/>
              </a:ext>
            </a:extLst>
          </p:cNvPr>
          <p:cNvSpPr>
            <a:spLocks noGrp="1"/>
          </p:cNvSpPr>
          <p:nvPr>
            <p:ph sz="quarter" idx="10"/>
          </p:nvPr>
        </p:nvSpPr>
        <p:spPr/>
        <p:txBody>
          <a:bodyPr/>
          <a:lstStyle/>
          <a:p>
            <a:r>
              <a:rPr lang="en-GB" b="1" dirty="0"/>
              <a:t>Polyester resin</a:t>
            </a:r>
            <a:r>
              <a:rPr lang="en-GB" dirty="0"/>
              <a:t> fiberglass systems, sheet moulding compounds and bulk moulding compounds, filament winding, wet lay-up lamination, repair compounds and protective coatings.</a:t>
            </a:r>
          </a:p>
          <a:p>
            <a:r>
              <a:rPr lang="en-GB" b="1" dirty="0"/>
              <a:t>Polyurethanes</a:t>
            </a:r>
            <a:r>
              <a:rPr lang="en-GB" dirty="0"/>
              <a:t>: insulating foams, mattresses, coatings, adhesives, car parts, print rollers, shoe soles, flooring, synthetic fibres.</a:t>
            </a:r>
          </a:p>
          <a:p>
            <a:r>
              <a:rPr lang="en-GB" b="1" dirty="0"/>
              <a:t>Polyurea/polyurethane hybrids</a:t>
            </a:r>
            <a:r>
              <a:rPr lang="en-GB" dirty="0"/>
              <a:t> used for abrasion-resistant waterproof coatings.</a:t>
            </a:r>
          </a:p>
          <a:p>
            <a:r>
              <a:rPr lang="en-GB" b="1" dirty="0"/>
              <a:t>Bakelite</a:t>
            </a:r>
            <a:r>
              <a:rPr lang="en-GB" dirty="0"/>
              <a:t>, a phenol-formaldehyde resin used in electrical insulators and plasticware.</a:t>
            </a:r>
          </a:p>
          <a:p>
            <a:endParaRPr lang="en-GB" dirty="0"/>
          </a:p>
        </p:txBody>
      </p:sp>
    </p:spTree>
    <p:extLst>
      <p:ext uri="{BB962C8B-B14F-4D97-AF65-F5344CB8AC3E}">
        <p14:creationId xmlns:p14="http://schemas.microsoft.com/office/powerpoint/2010/main" val="3508610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4B797-51CE-B96B-A945-65FB42246AA1}"/>
              </a:ext>
            </a:extLst>
          </p:cNvPr>
          <p:cNvSpPr>
            <a:spLocks noGrp="1"/>
          </p:cNvSpPr>
          <p:nvPr>
            <p:ph type="title"/>
          </p:nvPr>
        </p:nvSpPr>
        <p:spPr/>
        <p:txBody>
          <a:bodyPr/>
          <a:lstStyle/>
          <a:p>
            <a:r>
              <a:rPr lang="en-US" dirty="0"/>
              <a:t>More thermoset examples</a:t>
            </a:r>
            <a:endParaRPr lang="en-GB" dirty="0"/>
          </a:p>
        </p:txBody>
      </p:sp>
      <p:sp>
        <p:nvSpPr>
          <p:cNvPr id="3" name="Content Placeholder 2">
            <a:extLst>
              <a:ext uri="{FF2B5EF4-FFF2-40B4-BE49-F238E27FC236}">
                <a16:creationId xmlns:a16="http://schemas.microsoft.com/office/drawing/2014/main" id="{BC235091-BD27-69DA-47D2-24BE30D37935}"/>
              </a:ext>
            </a:extLst>
          </p:cNvPr>
          <p:cNvSpPr>
            <a:spLocks noGrp="1"/>
          </p:cNvSpPr>
          <p:nvPr>
            <p:ph sz="quarter" idx="10"/>
          </p:nvPr>
        </p:nvSpPr>
        <p:spPr/>
        <p:txBody>
          <a:bodyPr/>
          <a:lstStyle/>
          <a:p>
            <a:r>
              <a:rPr lang="en-GB" b="1" dirty="0"/>
              <a:t>Urea-formaldehyde foam</a:t>
            </a:r>
            <a:r>
              <a:rPr lang="en-GB" dirty="0"/>
              <a:t>, used in plywood, particleboard and medium-density fibreboard (MDF).</a:t>
            </a:r>
          </a:p>
          <a:p>
            <a:r>
              <a:rPr lang="en-GB" b="1" dirty="0"/>
              <a:t>Melamine resin</a:t>
            </a:r>
            <a:r>
              <a:rPr lang="en-GB" dirty="0"/>
              <a:t> used on worktop surfaces.</a:t>
            </a:r>
          </a:p>
          <a:p>
            <a:r>
              <a:rPr lang="en-GB" b="1" dirty="0"/>
              <a:t>Diallyl-phthalate (DAP)</a:t>
            </a:r>
            <a:r>
              <a:rPr lang="en-GB" dirty="0"/>
              <a:t>, used in high temperature electrical connectors and other components. Usually glass filled.</a:t>
            </a:r>
          </a:p>
          <a:p>
            <a:r>
              <a:rPr lang="en-GB" b="1" dirty="0"/>
              <a:t>Epoxy resin</a:t>
            </a:r>
            <a:r>
              <a:rPr lang="en-GB" dirty="0"/>
              <a:t>, used as the matrix component in many fibre-reinforced plastics such as glass-reinforced plastic and graphite-reinforced plastic.</a:t>
            </a:r>
          </a:p>
          <a:p>
            <a:r>
              <a:rPr lang="en-GB" b="1" dirty="0"/>
              <a:t>Silicone resins</a:t>
            </a:r>
            <a:r>
              <a:rPr lang="en-GB" dirty="0"/>
              <a:t> used for thermoset polymer matrix composites and as a ceramic matrix composite precursor.</a:t>
            </a:r>
          </a:p>
        </p:txBody>
      </p:sp>
    </p:spTree>
    <p:extLst>
      <p:ext uri="{BB962C8B-B14F-4D97-AF65-F5344CB8AC3E}">
        <p14:creationId xmlns:p14="http://schemas.microsoft.com/office/powerpoint/2010/main" val="4613299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1262</Words>
  <Application>Microsoft Office PowerPoint</Application>
  <PresentationFormat>On-screen Show (4:3)</PresentationFormat>
  <Paragraphs>125</Paragraphs>
  <Slides>19</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Arial</vt:lpstr>
      <vt:lpstr>Calibri</vt:lpstr>
      <vt:lpstr>Lucida Grande</vt:lpstr>
      <vt:lpstr>Times New Roman</vt:lpstr>
      <vt:lpstr>Default Design</vt:lpstr>
      <vt:lpstr>PowerPoint 5: Plastics, polymers and composites  </vt:lpstr>
      <vt:lpstr>Objectives</vt:lpstr>
      <vt:lpstr>Thermoplastics vs thermosets </vt:lpstr>
      <vt:lpstr>Polymer structure </vt:lpstr>
      <vt:lpstr>Thermoplastics </vt:lpstr>
      <vt:lpstr>Examples of thermoplastics</vt:lpstr>
      <vt:lpstr>Thermosets</vt:lpstr>
      <vt:lpstr>Thermoset examples </vt:lpstr>
      <vt:lpstr>More thermoset examples</vt:lpstr>
      <vt:lpstr>Thermoplastics vs thermosets</vt:lpstr>
      <vt:lpstr>Thermoplastics vs thermosets</vt:lpstr>
      <vt:lpstr>Elastomers </vt:lpstr>
      <vt:lpstr>Composites </vt:lpstr>
      <vt:lpstr>Composites </vt:lpstr>
      <vt:lpstr>Composite properties</vt:lpstr>
      <vt:lpstr>Composite properties</vt:lpstr>
      <vt:lpstr>Composite properties</vt:lpstr>
      <vt:lpstr>Examples of composites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209</cp:revision>
  <cp:lastPrinted>2022-03-03T10:53:25Z</cp:lastPrinted>
  <dcterms:created xsi:type="dcterms:W3CDTF">2013-05-28T00:38:54Z</dcterms:created>
  <dcterms:modified xsi:type="dcterms:W3CDTF">2022-09-15T10:31:48Z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