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3"/>
  </p:notesMasterIdLst>
  <p:handoutMasterIdLst>
    <p:handoutMasterId r:id="rId24"/>
  </p:handoutMasterIdLst>
  <p:sldIdLst>
    <p:sldId id="256" r:id="rId5"/>
    <p:sldId id="347" r:id="rId6"/>
    <p:sldId id="336" r:id="rId7"/>
    <p:sldId id="358" r:id="rId8"/>
    <p:sldId id="360" r:id="rId9"/>
    <p:sldId id="338" r:id="rId10"/>
    <p:sldId id="350" r:id="rId11"/>
    <p:sldId id="354" r:id="rId12"/>
    <p:sldId id="352" r:id="rId13"/>
    <p:sldId id="353" r:id="rId14"/>
    <p:sldId id="364" r:id="rId15"/>
    <p:sldId id="345" r:id="rId16"/>
    <p:sldId id="346" r:id="rId17"/>
    <p:sldId id="365" r:id="rId18"/>
    <p:sldId id="349" r:id="rId19"/>
    <p:sldId id="366" r:id="rId20"/>
    <p:sldId id="342" r:id="rId21"/>
    <p:sldId id="267"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918"/>
    <p:restoredTop sz="94694"/>
  </p:normalViewPr>
  <p:slideViewPr>
    <p:cSldViewPr snapToGrid="0">
      <p:cViewPr varScale="1">
        <p:scale>
          <a:sx n="62" d="100"/>
          <a:sy n="62" d="100"/>
        </p:scale>
        <p:origin x="108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37D7D25-178E-4FB4-9710-A6C14E609BA2}"/>
    <pc:docChg chg="modSld">
      <pc:chgData name="Caroline Prodger" userId="e4ef2e75-b60b-401b-8ebe-291bdcf405f4" providerId="ADAL" clId="{737D7D25-178E-4FB4-9710-A6C14E609BA2}" dt="2022-11-23T23:11:04.870" v="2"/>
      <pc:docMkLst>
        <pc:docMk/>
      </pc:docMkLst>
      <pc:sldChg chg="modSp mod">
        <pc:chgData name="Caroline Prodger" userId="e4ef2e75-b60b-401b-8ebe-291bdcf405f4" providerId="ADAL" clId="{737D7D25-178E-4FB4-9710-A6C14E609BA2}" dt="2022-11-23T23:11:04.870" v="2"/>
        <pc:sldMkLst>
          <pc:docMk/>
          <pc:sldMk cId="0" sldId="256"/>
        </pc:sldMkLst>
        <pc:spChg chg="mod">
          <ac:chgData name="Caroline Prodger" userId="e4ef2e75-b60b-401b-8ebe-291bdcf405f4" providerId="ADAL" clId="{737D7D25-178E-4FB4-9710-A6C14E609BA2}" dt="2022-11-23T23:11:04.870" v="2"/>
          <ac:spMkLst>
            <pc:docMk/>
            <pc:sldMk cId="0" sldId="256"/>
            <ac:spMk id="205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NULL"/><Relationship Id="rId7"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NULL"/><Relationship Id="rId9"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 Id="rId6" Type="http://schemas.openxmlformats.org/officeDocument/2006/relationships/image" Target="../media/image120.png"/><Relationship Id="rId5" Type="http://schemas.openxmlformats.org/officeDocument/2006/relationships/image" Target="../media/image110.png"/><Relationship Id="rId4" Type="http://schemas.openxmlformats.org/officeDocument/2006/relationships/image" Target="../media/image100.png"/></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NUL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7.2</a:t>
            </a:r>
            <a:r>
              <a:rPr lang="en-GB" sz="2400" b="1" dirty="0">
                <a:effectLst/>
                <a:latin typeface="Arial" panose="020B0604020202020204" pitchFamily="34" charset="0"/>
                <a:ea typeface="Cambria" panose="02040503050406030204" pitchFamily="18" charset="0"/>
              </a:rPr>
              <a:t> Principles of forces and energy</a:t>
            </a:r>
            <a:r>
              <a:rPr lang="en-GB" sz="2000" dirty="0">
                <a:effectLst/>
              </a:rPr>
              <a:t> </a:t>
            </a:r>
            <a:endParaRPr lang="en-GB" sz="2400" b="1" dirty="0"/>
          </a:p>
        </p:txBody>
      </p:sp>
      <p:sp>
        <p:nvSpPr>
          <p:cNvPr id="2053" name="Rectangle 15"/>
          <p:cNvSpPr>
            <a:spLocks noGrp="1" noChangeArrowheads="1"/>
          </p:cNvSpPr>
          <p:nvPr>
            <p:ph type="title"/>
          </p:nvPr>
        </p:nvSpPr>
        <p:spPr>
          <a:xfrm>
            <a:off x="457200" y="2971800"/>
            <a:ext cx="8153400" cy="2514600"/>
          </a:xfrm>
        </p:spPr>
        <p:txBody>
          <a:bodyPr anchor="t"/>
          <a:lstStyle/>
          <a:p>
            <a:pPr eaLnBrk="1" hangingPunct="1"/>
            <a:r>
              <a:rPr lang="en-GB" dirty="0">
                <a:ea typeface="ＭＳ Ｐゴシック" pitchFamily="-105" charset="-128"/>
                <a:cs typeface="ＭＳ Ｐゴシック" pitchFamily="-105" charset="-128"/>
              </a:rPr>
              <a:t>PowerPoint 6: Force and resistance in practical applications</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Calculating braking force</a:t>
            </a:r>
            <a:br>
              <a:rPr lang="en-US" dirty="0"/>
            </a:br>
            <a:endParaRPr lang="en-US" dirty="0"/>
          </a:p>
        </p:txBody>
      </p:sp>
      <p:sp>
        <p:nvSpPr>
          <p:cNvPr id="4" name="TextBox 3">
            <a:extLst>
              <a:ext uri="{FF2B5EF4-FFF2-40B4-BE49-F238E27FC236}">
                <a16:creationId xmlns:a16="http://schemas.microsoft.com/office/drawing/2014/main" id="{58C1D5B0-3B27-4C5E-AF88-DB12021B578A}"/>
              </a:ext>
            </a:extLst>
          </p:cNvPr>
          <p:cNvSpPr txBox="1"/>
          <p:nvPr/>
        </p:nvSpPr>
        <p:spPr>
          <a:xfrm>
            <a:off x="432001" y="1429369"/>
            <a:ext cx="8382000" cy="707886"/>
          </a:xfrm>
          <a:prstGeom prst="rect">
            <a:avLst/>
          </a:prstGeom>
          <a:noFill/>
        </p:spPr>
        <p:txBody>
          <a:bodyPr wrap="square" rtlCol="0">
            <a:spAutoFit/>
          </a:bodyPr>
          <a:lstStyle/>
          <a:p>
            <a:r>
              <a:rPr lang="en-GB" dirty="0"/>
              <a:t>If a vehicle of mass 1600kg is initially travelling at 90km/h, calculate the braking force required for the car to come to a complete stop in 50m.</a:t>
            </a: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A70DADF-F443-5059-7D85-931CD4D11B1A}"/>
                  </a:ext>
                </a:extLst>
              </p:cNvPr>
              <p:cNvSpPr txBox="1"/>
              <p:nvPr/>
            </p:nvSpPr>
            <p:spPr>
              <a:xfrm>
                <a:off x="766833" y="2345081"/>
                <a:ext cx="1079722" cy="700769"/>
              </a:xfrm>
              <a:prstGeom prst="rect">
                <a:avLst/>
              </a:prstGeom>
              <a:noFill/>
            </p:spPr>
            <p:txBody>
              <a:bodyPr wrap="square" rtlCol="0">
                <a:spAutoFit/>
              </a:bodyPr>
              <a:lstStyle/>
              <a:p>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𝑡</m:t>
                        </m:r>
                      </m:e>
                      <m:sub>
                        <m:r>
                          <a:rPr lang="en-GB" b="0" i="1" smtClean="0">
                            <a:latin typeface="Cambria Math" panose="02040503050406030204" pitchFamily="18" charset="0"/>
                          </a:rPr>
                          <m:t>0</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k</m:t>
                        </m:r>
                      </m:sub>
                    </m:sSub>
                  </m:oMath>
                </a14:m>
                <a:r>
                  <a:rPr lang="en-GB" dirty="0"/>
                  <a:t>	</a:t>
                </a:r>
              </a:p>
            </p:txBody>
          </p:sp>
        </mc:Choice>
        <mc:Fallback xmlns="">
          <p:sp>
            <p:nvSpPr>
              <p:cNvPr id="6" name="TextBox 5">
                <a:extLst>
                  <a:ext uri="{FF2B5EF4-FFF2-40B4-BE49-F238E27FC236}">
                    <a16:creationId xmlns:a16="http://schemas.microsoft.com/office/drawing/2014/main" id="{3A70DADF-F443-5059-7D85-931CD4D11B1A}"/>
                  </a:ext>
                </a:extLst>
              </p:cNvPr>
              <p:cNvSpPr txBox="1">
                <a:spLocks noRot="1" noChangeAspect="1" noMove="1" noResize="1" noEditPoints="1" noAdjustHandles="1" noChangeArrowheads="1" noChangeShapeType="1" noTextEdit="1"/>
              </p:cNvSpPr>
              <p:nvPr/>
            </p:nvSpPr>
            <p:spPr>
              <a:xfrm>
                <a:off x="766833" y="2345081"/>
                <a:ext cx="1079722" cy="700769"/>
              </a:xfrm>
              <a:prstGeom prst="rect">
                <a:avLst/>
              </a:prstGeom>
              <a:blipFill>
                <a:blip r:embed="rId3"/>
                <a:stretch>
                  <a:fillRect/>
                </a:stretch>
              </a:blipFill>
            </p:spPr>
            <p:txBody>
              <a:bodyPr/>
              <a:lstStyle/>
              <a:p>
                <a:r>
                  <a:rPr lang="en-GB">
                    <a:noFill/>
                  </a:rPr>
                  <a:t> </a:t>
                </a:r>
              </a:p>
            </p:txBody>
          </p:sp>
        </mc:Fallback>
      </mc:AlternateContent>
      <p:sp>
        <p:nvSpPr>
          <p:cNvPr id="11" name="TextBox 10">
            <a:extLst>
              <a:ext uri="{FF2B5EF4-FFF2-40B4-BE49-F238E27FC236}">
                <a16:creationId xmlns:a16="http://schemas.microsoft.com/office/drawing/2014/main" id="{6047A72C-3A37-5644-BAAD-87F414D37412}"/>
              </a:ext>
            </a:extLst>
          </p:cNvPr>
          <p:cNvSpPr txBox="1"/>
          <p:nvPr/>
        </p:nvSpPr>
        <p:spPr>
          <a:xfrm>
            <a:off x="3567079" y="5217110"/>
            <a:ext cx="1129896" cy="400110"/>
          </a:xfrm>
          <a:prstGeom prst="rect">
            <a:avLst/>
          </a:prstGeom>
          <a:noFill/>
        </p:spPr>
        <p:txBody>
          <a:bodyPr wrap="square" rtlCol="0">
            <a:spAutoFit/>
          </a:bodyPr>
          <a:lstStyle/>
          <a:p>
            <a:r>
              <a:rPr lang="en-GB" dirty="0"/>
              <a:t>1600kg</a:t>
            </a: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8DA65A30-D2C8-97D2-CA67-9B739038201F}"/>
                  </a:ext>
                </a:extLst>
              </p:cNvPr>
              <p:cNvSpPr txBox="1"/>
              <p:nvPr/>
            </p:nvSpPr>
            <p:spPr>
              <a:xfrm>
                <a:off x="2418079" y="2309014"/>
                <a:ext cx="2153921" cy="400110"/>
              </a:xfrm>
              <a:prstGeom prst="rect">
                <a:avLst/>
              </a:prstGeom>
              <a:noFill/>
            </p:spPr>
            <p:txBody>
              <a:bodyPr wrap="square" rtlCol="0">
                <a:spAutoFit/>
              </a:bodyPr>
              <a:lstStyle/>
              <a:p>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𝑡</m:t>
                        </m:r>
                      </m:e>
                      <m:sub>
                        <m:r>
                          <m:rPr>
                            <m:sty m:val="p"/>
                          </m:rPr>
                          <a:rPr lang="en-GB" b="0" i="0" smtClean="0">
                            <a:latin typeface="Cambria Math" panose="02040503050406030204" pitchFamily="18" charset="0"/>
                          </a:rPr>
                          <m:t>final</m:t>
                        </m:r>
                      </m:sub>
                    </m:sSub>
                    <m:r>
                      <a:rPr lang="en-GB" b="0" i="1" smtClean="0">
                        <a:latin typeface="Cambria Math" panose="02040503050406030204" pitchFamily="18" charset="0"/>
                      </a:rPr>
                      <m:t>: </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k</m:t>
                        </m:r>
                      </m:sub>
                    </m:sSub>
                    <m:r>
                      <a:rPr lang="en-GB" b="0" i="1" smtClean="0">
                        <a:latin typeface="Cambria Math" panose="02040503050406030204" pitchFamily="18" charset="0"/>
                      </a:rPr>
                      <m:t>=0</m:t>
                    </m:r>
                  </m:oMath>
                </a14:m>
                <a:r>
                  <a:rPr lang="en-GB" dirty="0"/>
                  <a:t>	</a:t>
                </a:r>
              </a:p>
            </p:txBody>
          </p:sp>
        </mc:Choice>
        <mc:Fallback xmlns="">
          <p:sp>
            <p:nvSpPr>
              <p:cNvPr id="3" name="TextBox 2">
                <a:extLst>
                  <a:ext uri="{FF2B5EF4-FFF2-40B4-BE49-F238E27FC236}">
                    <a16:creationId xmlns:a16="http://schemas.microsoft.com/office/drawing/2014/main" id="{8DA65A30-D2C8-97D2-CA67-9B739038201F}"/>
                  </a:ext>
                </a:extLst>
              </p:cNvPr>
              <p:cNvSpPr txBox="1">
                <a:spLocks noRot="1" noChangeAspect="1" noMove="1" noResize="1" noEditPoints="1" noAdjustHandles="1" noChangeArrowheads="1" noChangeShapeType="1" noTextEdit="1"/>
              </p:cNvSpPr>
              <p:nvPr/>
            </p:nvSpPr>
            <p:spPr>
              <a:xfrm>
                <a:off x="2418079" y="2309014"/>
                <a:ext cx="2153921" cy="400110"/>
              </a:xfrm>
              <a:prstGeom prst="rect">
                <a:avLst/>
              </a:prstGeom>
              <a:blipFill>
                <a:blip r:embed="rId5"/>
                <a:stretch>
                  <a:fillRect b="-6154"/>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793328C-91D4-0AB8-888F-A29A968C8A53}"/>
                  </a:ext>
                </a:extLst>
              </p:cNvPr>
              <p:cNvSpPr txBox="1"/>
              <p:nvPr/>
            </p:nvSpPr>
            <p:spPr>
              <a:xfrm>
                <a:off x="589280" y="2880229"/>
                <a:ext cx="5053628" cy="668516"/>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k</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1600 × </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25</m:t>
                          </m:r>
                        </m:e>
                        <m:sup>
                          <m:r>
                            <a:rPr lang="en-GB" b="0" i="1" smtClean="0">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=500 000 </m:t>
                      </m:r>
                      <m:r>
                        <m:rPr>
                          <m:sty m:val="p"/>
                        </m:rPr>
                        <a:rPr lang="en-GB" b="0" i="0" smtClean="0">
                          <a:latin typeface="Cambria Math" panose="02040503050406030204" pitchFamily="18" charset="0"/>
                          <a:ea typeface="Cambria Math" panose="02040503050406030204" pitchFamily="18" charset="0"/>
                        </a:rPr>
                        <m:t>J</m:t>
                      </m:r>
                    </m:oMath>
                  </m:oMathPara>
                </a14:m>
                <a:endParaRPr lang="en-GB" dirty="0"/>
              </a:p>
            </p:txBody>
          </p:sp>
        </mc:Choice>
        <mc:Fallback xmlns="">
          <p:sp>
            <p:nvSpPr>
              <p:cNvPr id="5" name="TextBox 4">
                <a:extLst>
                  <a:ext uri="{FF2B5EF4-FFF2-40B4-BE49-F238E27FC236}">
                    <a16:creationId xmlns:a16="http://schemas.microsoft.com/office/drawing/2014/main" id="{C793328C-91D4-0AB8-888F-A29A968C8A53}"/>
                  </a:ext>
                </a:extLst>
              </p:cNvPr>
              <p:cNvSpPr txBox="1">
                <a:spLocks noRot="1" noChangeAspect="1" noMove="1" noResize="1" noEditPoints="1" noAdjustHandles="1" noChangeArrowheads="1" noChangeShapeType="1" noTextEdit="1"/>
              </p:cNvSpPr>
              <p:nvPr/>
            </p:nvSpPr>
            <p:spPr>
              <a:xfrm>
                <a:off x="589280" y="2880229"/>
                <a:ext cx="5053628" cy="668516"/>
              </a:xfrm>
              <a:prstGeom prst="rect">
                <a:avLst/>
              </a:prstGeom>
              <a:blipFill>
                <a:blip r:embed="rId6"/>
                <a:stretch>
                  <a:fillRect b="-7407"/>
                </a:stretch>
              </a:blipFill>
            </p:spPr>
            <p:txBody>
              <a:bodyPr/>
              <a:lstStyle/>
              <a:p>
                <a:r>
                  <a:rPr lang="en-GB">
                    <a:noFill/>
                  </a:rPr>
                  <a:t> </a:t>
                </a:r>
              </a:p>
            </p:txBody>
          </p:sp>
        </mc:Fallback>
      </mc:AlternateContent>
      <p:sp>
        <p:nvSpPr>
          <p:cNvPr id="9" name="TextBox 8">
            <a:extLst>
              <a:ext uri="{FF2B5EF4-FFF2-40B4-BE49-F238E27FC236}">
                <a16:creationId xmlns:a16="http://schemas.microsoft.com/office/drawing/2014/main" id="{F99B5870-6F0D-4F50-2064-6FCC0F6005D5}"/>
              </a:ext>
            </a:extLst>
          </p:cNvPr>
          <p:cNvSpPr txBox="1"/>
          <p:nvPr/>
        </p:nvSpPr>
        <p:spPr>
          <a:xfrm>
            <a:off x="589280" y="3768747"/>
            <a:ext cx="5904373" cy="400110"/>
          </a:xfrm>
          <a:prstGeom prst="rect">
            <a:avLst/>
          </a:prstGeom>
          <a:noFill/>
        </p:spPr>
        <p:txBody>
          <a:bodyPr wrap="none" rtlCol="0">
            <a:spAutoFit/>
          </a:bodyPr>
          <a:lstStyle/>
          <a:p>
            <a:r>
              <a:rPr lang="en-GB" dirty="0"/>
              <a:t>Work done = loss in KE = braking force ×distance</a:t>
            </a:r>
          </a:p>
        </p:txBody>
      </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C39DFF6B-DCEC-8A48-923E-94E7F899A41D}"/>
                  </a:ext>
                </a:extLst>
              </p:cNvPr>
              <p:cNvSpPr txBox="1"/>
              <p:nvPr/>
            </p:nvSpPr>
            <p:spPr>
              <a:xfrm>
                <a:off x="541922" y="4388860"/>
                <a:ext cx="4086183" cy="533929"/>
              </a:xfrm>
              <a:prstGeom prst="rect">
                <a:avLst/>
              </a:prstGeom>
              <a:noFill/>
            </p:spPr>
            <p:txBody>
              <a:bodyPr wrap="none" rtlCol="0">
                <a:spAutoFit/>
              </a:bodyPr>
              <a:lstStyle/>
              <a:p>
                <a:r>
                  <a:rPr lang="en-GB" dirty="0"/>
                  <a:t>Braking force = </a:t>
                </a:r>
                <a14:m>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500 000</m:t>
                        </m:r>
                      </m:num>
                      <m:den>
                        <m:r>
                          <a:rPr lang="en-GB" b="0" i="1" smtClean="0">
                            <a:latin typeface="Cambria Math" panose="02040503050406030204" pitchFamily="18" charset="0"/>
                          </a:rPr>
                          <m:t>50</m:t>
                        </m:r>
                      </m:den>
                    </m:f>
                    <m:r>
                      <a:rPr lang="en-GB" b="0" i="1" smtClean="0">
                        <a:latin typeface="Cambria Math" panose="02040503050406030204" pitchFamily="18" charset="0"/>
                      </a:rPr>
                      <m:t>=10 000</m:t>
                    </m:r>
                    <m:r>
                      <m:rPr>
                        <m:sty m:val="p"/>
                      </m:rPr>
                      <a:rPr lang="en-GB" b="0" i="0" smtClean="0">
                        <a:latin typeface="Cambria Math" panose="02040503050406030204" pitchFamily="18" charset="0"/>
                      </a:rPr>
                      <m:t>N</m:t>
                    </m:r>
                  </m:oMath>
                </a14:m>
                <a:r>
                  <a:rPr lang="en-GB" dirty="0"/>
                  <a:t> </a:t>
                </a:r>
              </a:p>
            </p:txBody>
          </p:sp>
        </mc:Choice>
        <mc:Fallback xmlns="">
          <p:sp>
            <p:nvSpPr>
              <p:cNvPr id="12" name="TextBox 11">
                <a:extLst>
                  <a:ext uri="{FF2B5EF4-FFF2-40B4-BE49-F238E27FC236}">
                    <a16:creationId xmlns:a16="http://schemas.microsoft.com/office/drawing/2014/main" id="{C39DFF6B-DCEC-8A48-923E-94E7F899A41D}"/>
                  </a:ext>
                </a:extLst>
              </p:cNvPr>
              <p:cNvSpPr txBox="1">
                <a:spLocks noRot="1" noChangeAspect="1" noMove="1" noResize="1" noEditPoints="1" noAdjustHandles="1" noChangeArrowheads="1" noChangeShapeType="1" noTextEdit="1"/>
              </p:cNvSpPr>
              <p:nvPr/>
            </p:nvSpPr>
            <p:spPr>
              <a:xfrm>
                <a:off x="541922" y="4388860"/>
                <a:ext cx="4086183" cy="533929"/>
              </a:xfrm>
              <a:prstGeom prst="rect">
                <a:avLst/>
              </a:prstGeom>
              <a:blipFill>
                <a:blip r:embed="rId7"/>
                <a:stretch>
                  <a:fillRect l="-1548" b="-6977"/>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A4BB39B5-7B4A-8346-AC73-B9B87087C8D2}"/>
                  </a:ext>
                </a:extLst>
              </p:cNvPr>
              <p:cNvSpPr txBox="1"/>
              <p:nvPr/>
            </p:nvSpPr>
            <p:spPr>
              <a:xfrm>
                <a:off x="4825301" y="2235943"/>
                <a:ext cx="3729419" cy="67685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smtClean="0">
                              <a:latin typeface="Cambria Math" panose="02040503050406030204" pitchFamily="18" charset="0"/>
                            </a:rPr>
                            <m:t>9</m:t>
                          </m:r>
                          <m:r>
                            <a:rPr lang="en-GB" b="0" i="0" smtClean="0">
                              <a:latin typeface="Cambria Math" panose="02040503050406030204" pitchFamily="18" charset="0"/>
                            </a:rPr>
                            <m:t>0</m:t>
                          </m:r>
                          <m:r>
                            <m:rPr>
                              <m:sty m:val="p"/>
                            </m:rPr>
                            <a:rPr lang="en-GB" b="0" i="0" smtClean="0">
                              <a:latin typeface="Cambria Math" panose="02040503050406030204" pitchFamily="18" charset="0"/>
                            </a:rPr>
                            <m:t>km</m:t>
                          </m:r>
                        </m:num>
                        <m:den>
                          <m:r>
                            <m:rPr>
                              <m:sty m:val="p"/>
                            </m:rPr>
                            <a:rPr lang="en-GB" b="0" i="0" smtClean="0">
                              <a:latin typeface="Cambria Math" panose="02040503050406030204" pitchFamily="18" charset="0"/>
                            </a:rPr>
                            <m:t>h</m:t>
                          </m:r>
                        </m:den>
                      </m:f>
                      <m:r>
                        <a:rPr lang="en-GB" b="0" i="0"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90 </m:t>
                          </m:r>
                          <m:r>
                            <a:rPr lang="en-GB" b="0" i="1" smtClean="0">
                              <a:latin typeface="Cambria Math" panose="02040503050406030204" pitchFamily="18" charset="0"/>
                              <a:ea typeface="Cambria Math" panose="02040503050406030204" pitchFamily="18" charset="0"/>
                            </a:rPr>
                            <m:t>× 1000</m:t>
                          </m:r>
                        </m:num>
                        <m:den>
                          <m:r>
                            <a:rPr lang="en-GB" b="0" i="1" smtClean="0">
                              <a:latin typeface="Cambria Math" panose="02040503050406030204" pitchFamily="18" charset="0"/>
                            </a:rPr>
                            <m:t>60 </m:t>
                          </m:r>
                          <m:r>
                            <a:rPr lang="en-GB" b="0" i="1" smtClean="0">
                              <a:latin typeface="Cambria Math" panose="02040503050406030204" pitchFamily="18" charset="0"/>
                              <a:ea typeface="Cambria Math" panose="02040503050406030204" pitchFamily="18" charset="0"/>
                            </a:rPr>
                            <m:t>× 60</m:t>
                          </m:r>
                        </m:den>
                      </m:f>
                      <m:r>
                        <a:rPr lang="en-GB" b="0" i="1" smtClean="0">
                          <a:latin typeface="Cambria Math" panose="02040503050406030204" pitchFamily="18" charset="0"/>
                        </a:rPr>
                        <m:t>=25</m:t>
                      </m:r>
                      <m:r>
                        <m:rPr>
                          <m:sty m:val="p"/>
                        </m:rPr>
                        <a:rPr lang="en-GB" b="0" i="0" smtClean="0">
                          <a:latin typeface="Cambria Math" panose="02040503050406030204" pitchFamily="18" charset="0"/>
                        </a:rPr>
                        <m:t>m</m:t>
                      </m:r>
                      <m:r>
                        <a:rPr lang="en-GB" b="0" i="0" smtClean="0">
                          <a:latin typeface="Cambria Math" panose="02040503050406030204" pitchFamily="18" charset="0"/>
                        </a:rPr>
                        <m:t>/</m:t>
                      </m:r>
                      <m:r>
                        <m:rPr>
                          <m:sty m:val="p"/>
                        </m:rPr>
                        <a:rPr lang="en-GB" b="0" i="0" smtClean="0">
                          <a:latin typeface="Cambria Math" panose="02040503050406030204" pitchFamily="18" charset="0"/>
                        </a:rPr>
                        <m:t>s</m:t>
                      </m:r>
                    </m:oMath>
                  </m:oMathPara>
                </a14:m>
                <a:endParaRPr lang="en-GB" dirty="0"/>
              </a:p>
            </p:txBody>
          </p:sp>
        </mc:Choice>
        <mc:Fallback xmlns="">
          <p:sp>
            <p:nvSpPr>
              <p:cNvPr id="13" name="TextBox 12">
                <a:extLst>
                  <a:ext uri="{FF2B5EF4-FFF2-40B4-BE49-F238E27FC236}">
                    <a16:creationId xmlns:a16="http://schemas.microsoft.com/office/drawing/2014/main" id="{A4BB39B5-7B4A-8346-AC73-B9B87087C8D2}"/>
                  </a:ext>
                </a:extLst>
              </p:cNvPr>
              <p:cNvSpPr txBox="1">
                <a:spLocks noRot="1" noChangeAspect="1" noMove="1" noResize="1" noEditPoints="1" noAdjustHandles="1" noChangeArrowheads="1" noChangeShapeType="1" noTextEdit="1"/>
              </p:cNvSpPr>
              <p:nvPr/>
            </p:nvSpPr>
            <p:spPr>
              <a:xfrm>
                <a:off x="4825301" y="2235943"/>
                <a:ext cx="3729419" cy="676852"/>
              </a:xfrm>
              <a:prstGeom prst="rect">
                <a:avLst/>
              </a:prstGeom>
              <a:blipFill>
                <a:blip r:embed="rId8"/>
                <a:stretch>
                  <a:fillRect t="-1852" b="-18519"/>
                </a:stretch>
              </a:blipFill>
            </p:spPr>
            <p:txBody>
              <a:bodyPr/>
              <a:lstStyle/>
              <a:p>
                <a:r>
                  <a:rPr lang="en-GB">
                    <a:noFill/>
                  </a:rPr>
                  <a:t> </a:t>
                </a:r>
              </a:p>
            </p:txBody>
          </p:sp>
        </mc:Fallback>
      </mc:AlternateContent>
      <p:pic>
        <p:nvPicPr>
          <p:cNvPr id="14" name="Picture 13">
            <a:extLst>
              <a:ext uri="{FF2B5EF4-FFF2-40B4-BE49-F238E27FC236}">
                <a16:creationId xmlns:a16="http://schemas.microsoft.com/office/drawing/2014/main" id="{D7C564B8-AE7F-B987-518A-E50E5DAE31DF}"/>
              </a:ext>
            </a:extLst>
          </p:cNvPr>
          <p:cNvPicPr>
            <a:picLocks noChangeAspect="1"/>
          </p:cNvPicPr>
          <p:nvPr/>
        </p:nvPicPr>
        <p:blipFill>
          <a:blip r:embed="rId9"/>
          <a:stretch>
            <a:fillRect/>
          </a:stretch>
        </p:blipFill>
        <p:spPr>
          <a:xfrm>
            <a:off x="4696975" y="4305515"/>
            <a:ext cx="3857745" cy="1376552"/>
          </a:xfrm>
          <a:prstGeom prst="rect">
            <a:avLst/>
          </a:prstGeom>
        </p:spPr>
      </p:pic>
    </p:spTree>
    <p:extLst>
      <p:ext uri="{BB962C8B-B14F-4D97-AF65-F5344CB8AC3E}">
        <p14:creationId xmlns:p14="http://schemas.microsoft.com/office/powerpoint/2010/main" val="29590655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2337D-C24B-4A60-9B30-46AD9D33C7B7}"/>
              </a:ext>
            </a:extLst>
          </p:cNvPr>
          <p:cNvSpPr>
            <a:spLocks noGrp="1"/>
          </p:cNvSpPr>
          <p:nvPr>
            <p:ph type="title"/>
          </p:nvPr>
        </p:nvSpPr>
        <p:spPr/>
        <p:txBody>
          <a:bodyPr/>
          <a:lstStyle/>
          <a:p>
            <a:r>
              <a:rPr lang="en-GB" dirty="0"/>
              <a:t>Rotational kinetic energy</a:t>
            </a:r>
          </a:p>
        </p:txBody>
      </p:sp>
      <p:sp>
        <p:nvSpPr>
          <p:cNvPr id="3" name="Content Placeholder 2">
            <a:extLst>
              <a:ext uri="{FF2B5EF4-FFF2-40B4-BE49-F238E27FC236}">
                <a16:creationId xmlns:a16="http://schemas.microsoft.com/office/drawing/2014/main" id="{956A575D-84CD-4F30-B0BC-BA2D5EA1BD46}"/>
              </a:ext>
            </a:extLst>
          </p:cNvPr>
          <p:cNvSpPr>
            <a:spLocks noGrp="1"/>
          </p:cNvSpPr>
          <p:nvPr>
            <p:ph sz="quarter" idx="10"/>
          </p:nvPr>
        </p:nvSpPr>
        <p:spPr>
          <a:xfrm>
            <a:off x="457200" y="1512000"/>
            <a:ext cx="8229600" cy="4248000"/>
          </a:xfrm>
        </p:spPr>
        <p:txBody>
          <a:bodyPr/>
          <a:lstStyle/>
          <a:p>
            <a:pPr>
              <a:spcBef>
                <a:spcPts val="500"/>
              </a:spcBef>
              <a:spcAft>
                <a:spcPts val="500"/>
              </a:spcAft>
            </a:pPr>
            <a:r>
              <a:rPr lang="en-GB" dirty="0"/>
              <a:t>Any rotating object has </a:t>
            </a:r>
            <a:r>
              <a:rPr lang="en-GB" b="1" dirty="0"/>
              <a:t>rotationa</a:t>
            </a:r>
            <a:r>
              <a:rPr lang="en-GB" dirty="0"/>
              <a:t>l </a:t>
            </a:r>
            <a:r>
              <a:rPr lang="en-GB" b="1" dirty="0"/>
              <a:t>kinetic energy</a:t>
            </a:r>
            <a:r>
              <a:rPr lang="en-GB" dirty="0"/>
              <a:t>. For example, flywheels are used as a means of temporarily storing energy by rotating.</a:t>
            </a:r>
          </a:p>
          <a:p>
            <a:pPr>
              <a:spcBef>
                <a:spcPts val="500"/>
              </a:spcBef>
              <a:spcAft>
                <a:spcPts val="500"/>
              </a:spcAft>
            </a:pPr>
            <a:r>
              <a:rPr lang="en-GB" dirty="0"/>
              <a:t>The amount of rotational kinetic energy a body has depends on its </a:t>
            </a:r>
            <a:r>
              <a:rPr lang="en-GB" b="1" dirty="0"/>
              <a:t>moment of inertia </a:t>
            </a:r>
            <a:r>
              <a:rPr lang="en-GB" dirty="0"/>
              <a:t>(rotational mass) and its </a:t>
            </a:r>
            <a:r>
              <a:rPr lang="en-GB" b="1" dirty="0"/>
              <a:t>angular velocity</a:t>
            </a:r>
            <a:r>
              <a:rPr lang="en-GB" dirty="0"/>
              <a:t>. It is calculated in a similar way to translational kinetic energy.</a:t>
            </a:r>
          </a:p>
          <a:p>
            <a:pPr>
              <a:spcBef>
                <a:spcPts val="500"/>
              </a:spcBef>
              <a:spcAft>
                <a:spcPts val="500"/>
              </a:spcAft>
            </a:pPr>
            <a:r>
              <a:rPr lang="en-GB" dirty="0"/>
              <a:t>The moment of inertia measures how difficult it is to change the rotational motion of a body about an axis. It depends on the mass and how it is distributed.</a:t>
            </a:r>
          </a:p>
          <a:p>
            <a:pPr>
              <a:spcBef>
                <a:spcPts val="500"/>
              </a:spcBef>
              <a:spcAft>
                <a:spcPts val="500"/>
              </a:spcAft>
            </a:pPr>
            <a:r>
              <a:rPr lang="en-GB" dirty="0"/>
              <a:t>Each point on a rigid body has a different linear velocity when it rotates. However, we can use angular velocity – which is the same for the entire rigid body – to express the kinetic energy of a rotating object.</a:t>
            </a:r>
          </a:p>
        </p:txBody>
      </p:sp>
    </p:spTree>
    <p:extLst>
      <p:ext uri="{BB962C8B-B14F-4D97-AF65-F5344CB8AC3E}">
        <p14:creationId xmlns:p14="http://schemas.microsoft.com/office/powerpoint/2010/main" val="37852485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5A1AB2B-7CA8-EE43-6CDF-C5EE5F3786E5}"/>
              </a:ext>
            </a:extLst>
          </p:cNvPr>
          <p:cNvSpPr/>
          <p:nvPr/>
        </p:nvSpPr>
        <p:spPr>
          <a:xfrm>
            <a:off x="5285648" y="4144639"/>
            <a:ext cx="3021386" cy="1322773"/>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485F25A-5E32-BC20-93B1-79B9AE51D025}"/>
                  </a:ext>
                </a:extLst>
              </p:cNvPr>
              <p:cNvSpPr txBox="1"/>
              <p:nvPr/>
            </p:nvSpPr>
            <p:spPr>
              <a:xfrm>
                <a:off x="5414039" y="4389332"/>
                <a:ext cx="2764603" cy="88780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d>
                        <m:dPr>
                          <m:ctrlPr>
                            <a:rPr lang="en-GB" b="0" i="1" smtClean="0">
                              <a:latin typeface="Cambria Math" panose="02040503050406030204" pitchFamily="18" charset="0"/>
                            </a:rPr>
                          </m:ctrlPr>
                        </m:dPr>
                        <m:e>
                          <m:nary>
                            <m:naryPr>
                              <m:chr m:val="∑"/>
                              <m:supHide m:val="on"/>
                              <m:ctrlPr>
                                <a:rPr lang="en-GB" b="0" i="1" smtClean="0">
                                  <a:latin typeface="Cambria Math" panose="02040503050406030204" pitchFamily="18" charset="0"/>
                                </a:rPr>
                              </m:ctrlPr>
                            </m:naryPr>
                            <m:sub>
                              <m:r>
                                <m:rPr>
                                  <m:brk m:alnAt="7"/>
                                </m:rPr>
                                <a:rPr lang="en-GB" b="0" i="1" smtClean="0">
                                  <a:latin typeface="Cambria Math" panose="02040503050406030204" pitchFamily="18" charset="0"/>
                                </a:rPr>
                                <m:t>𝑗</m:t>
                              </m:r>
                            </m:sub>
                            <m:sup/>
                            <m:e>
                              <m:sSub>
                                <m:sSubPr>
                                  <m:ctrlPr>
                                    <a:rPr lang="en-GB" b="0" i="1" smtClean="0">
                                      <a:latin typeface="Cambria Math" panose="02040503050406030204" pitchFamily="18" charset="0"/>
                                    </a:rPr>
                                  </m:ctrlPr>
                                </m:sSubPr>
                                <m:e>
                                  <m:r>
                                    <a:rPr lang="en-GB" b="0" i="1" smtClean="0">
                                      <a:latin typeface="Cambria Math" panose="02040503050406030204" pitchFamily="18" charset="0"/>
                                    </a:rPr>
                                    <m:t>𝑚</m:t>
                                  </m:r>
                                </m:e>
                                <m:sub>
                                  <m:r>
                                    <a:rPr lang="en-GB" b="0" i="1" smtClean="0">
                                      <a:latin typeface="Cambria Math" panose="02040503050406030204" pitchFamily="18" charset="0"/>
                                    </a:rPr>
                                    <m:t>𝑗</m:t>
                                  </m:r>
                                </m:sub>
                              </m:sSub>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𝑟</m:t>
                                  </m:r>
                                </m:e>
                                <m:sub>
                                  <m:r>
                                    <a:rPr lang="en-GB" b="0" i="1" smtClean="0">
                                      <a:latin typeface="Cambria Math" panose="02040503050406030204" pitchFamily="18" charset="0"/>
                                    </a:rPr>
                                    <m:t>𝑗</m:t>
                                  </m:r>
                                </m:sub>
                                <m:sup>
                                  <m:r>
                                    <a:rPr lang="en-GB" b="0" i="1" smtClean="0">
                                      <a:latin typeface="Cambria Math" panose="02040503050406030204" pitchFamily="18" charset="0"/>
                                    </a:rPr>
                                    <m:t>2</m:t>
                                  </m:r>
                                </m:sup>
                              </m:sSubSup>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e>
                          </m:nary>
                        </m:e>
                      </m:d>
                    </m:oMath>
                  </m:oMathPara>
                </a14:m>
                <a:endParaRPr lang="en-GB" dirty="0"/>
              </a:p>
            </p:txBody>
          </p:sp>
        </mc:Choice>
        <mc:Fallback xmlns="">
          <p:sp>
            <p:nvSpPr>
              <p:cNvPr id="8" name="TextBox 7">
                <a:extLst>
                  <a:ext uri="{FF2B5EF4-FFF2-40B4-BE49-F238E27FC236}">
                    <a16:creationId xmlns:a16="http://schemas.microsoft.com/office/drawing/2014/main" id="{E485F25A-5E32-BC20-93B1-79B9AE51D025}"/>
                  </a:ext>
                </a:extLst>
              </p:cNvPr>
              <p:cNvSpPr txBox="1">
                <a:spLocks noRot="1" noChangeAspect="1" noMove="1" noResize="1" noEditPoints="1" noAdjustHandles="1" noChangeArrowheads="1" noChangeShapeType="1" noTextEdit="1"/>
              </p:cNvSpPr>
              <p:nvPr/>
            </p:nvSpPr>
            <p:spPr>
              <a:xfrm>
                <a:off x="5414039" y="4389332"/>
                <a:ext cx="2764603" cy="887807"/>
              </a:xfrm>
              <a:prstGeom prst="rect">
                <a:avLst/>
              </a:prstGeom>
              <a:blipFill>
                <a:blip r:embed="rId3"/>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8C40EA7-2A36-449B-B528-2FF0B60210E3}"/>
                  </a:ext>
                </a:extLst>
              </p:cNvPr>
              <p:cNvSpPr>
                <a:spLocks noGrp="1"/>
              </p:cNvSpPr>
              <p:nvPr>
                <p:ph sz="quarter" idx="10"/>
              </p:nvPr>
            </p:nvSpPr>
            <p:spPr>
              <a:xfrm>
                <a:off x="457200" y="1580861"/>
                <a:ext cx="8229599" cy="4584084"/>
              </a:xfrm>
            </p:spPr>
            <p:txBody>
              <a:bodyPr/>
              <a:lstStyle/>
              <a:p>
                <a:r>
                  <a:rPr lang="en-GB" dirty="0"/>
                  <a:t>Remember: translational kinetic energy is given by </a:t>
                </a:r>
              </a:p>
              <a:p>
                <a:r>
                  <a:rPr lang="en-GB" dirty="0"/>
                  <a:t>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trans</m:t>
                        </m:r>
                      </m:sub>
                    </m:sSub>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 </m:t>
                    </m:r>
                  </m:oMath>
                </a14:m>
                <a:endParaRPr lang="en-GB" dirty="0"/>
              </a:p>
              <a:p>
                <a:r>
                  <a:rPr lang="en-GB" dirty="0"/>
                  <a:t>Every point on a rigid body rotating about an axis moves with a different linear velocity, but the rotational kinetic energy can be written in terms of the angular velocity, </a:t>
                </a:r>
                <a:r>
                  <a:rPr lang="en-GB" i="1" dirty="0"/>
                  <a:t>ω</a:t>
                </a:r>
                <a:r>
                  <a:rPr lang="en-GB" dirty="0"/>
                  <a:t>, which is the same for all points on the body, and </a:t>
                </a:r>
                <a:r>
                  <a:rPr lang="en-GB" i="1" dirty="0"/>
                  <a:t>r,</a:t>
                </a:r>
                <a:r>
                  <a:rPr lang="en-GB" dirty="0"/>
                  <a:t> the distance of each point from the axis of rotation. For each point: </a:t>
                </a:r>
              </a:p>
              <a:p>
                <a:r>
                  <a:rPr lang="en-GB" dirty="0"/>
                  <a:t>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oMath>
                </a14:m>
                <a:r>
                  <a:rPr lang="en-GB" dirty="0"/>
                  <a:t>	</a:t>
                </a:r>
                <a:endParaRPr lang="en-GB" baseline="30000" dirty="0"/>
              </a:p>
              <a:p>
                <a:pPr>
                  <a:lnSpc>
                    <a:spcPct val="100000"/>
                  </a:lnSpc>
                </a:pPr>
                <a:r>
                  <a:rPr lang="en-GB" baseline="30000" dirty="0"/>
                  <a:t>		</a:t>
                </a:r>
                <a:r>
                  <a:rPr lang="en-GB" b="0" dirty="0"/>
                  <a:t> </a:t>
                </a:r>
                <a14:m>
                  <m:oMath xmlns:m="http://schemas.openxmlformats.org/officeDocument/2006/math">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d>
                          <m:dPr>
                            <m:ctrlPr>
                              <a:rPr lang="en-GB" b="0" i="1" smtClean="0">
                                <a:latin typeface="Cambria Math" panose="02040503050406030204" pitchFamily="18" charset="0"/>
                              </a:rPr>
                            </m:ctrlPr>
                          </m:dPr>
                          <m:e>
                            <m:r>
                              <a:rPr lang="en-GB" b="0" i="1" smtClean="0">
                                <a:latin typeface="Cambria Math" panose="02040503050406030204" pitchFamily="18" charset="0"/>
                              </a:rPr>
                              <m:t>𝑟</m:t>
                            </m:r>
                            <m:r>
                              <a:rPr lang="en-GB" b="0" i="1" smtClean="0">
                                <a:latin typeface="Cambria Math" panose="02040503050406030204" pitchFamily="18" charset="0"/>
                                <a:ea typeface="Cambria Math" panose="02040503050406030204" pitchFamily="18" charset="0"/>
                              </a:rPr>
                              <m:t>𝜔</m:t>
                            </m:r>
                          </m:e>
                        </m:d>
                      </m:e>
                      <m:sup>
                        <m:r>
                          <a:rPr lang="en-GB" b="0" i="1" smtClean="0">
                            <a:latin typeface="Cambria Math" panose="02040503050406030204" pitchFamily="18" charset="0"/>
                          </a:rPr>
                          <m:t>2</m:t>
                        </m:r>
                      </m:sup>
                    </m:sSup>
                    <m:r>
                      <a:rPr lang="en-GB" b="0" i="1" smtClean="0">
                        <a:latin typeface="Cambria Math" panose="02040503050406030204" pitchFamily="18" charset="0"/>
                      </a:rPr>
                      <m:t> </m:t>
                    </m:r>
                  </m:oMath>
                </a14:m>
                <a:endParaRPr lang="en-GB" baseline="30000" dirty="0"/>
              </a:p>
              <a:p>
                <a:pPr>
                  <a:lnSpc>
                    <a:spcPct val="100000"/>
                  </a:lnSpc>
                </a:pPr>
                <a:r>
                  <a:rPr lang="en-GB" baseline="30000" dirty="0"/>
                  <a:t>		</a:t>
                </a:r>
                <a14:m>
                  <m:oMath xmlns:m="http://schemas.openxmlformats.org/officeDocument/2006/math">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𝑟</m:t>
                        </m:r>
                      </m:e>
                      <m:sup>
                        <m:r>
                          <a:rPr lang="en-GB" b="0" i="1" smtClean="0">
                            <a:latin typeface="Cambria Math" panose="02040503050406030204" pitchFamily="18" charset="0"/>
                          </a:rPr>
                          <m:t>2</m:t>
                        </m:r>
                      </m:sup>
                    </m:sSup>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oMath>
                </a14:m>
                <a:r>
                  <a:rPr lang="en-GB" baseline="30000" dirty="0"/>
                  <a:t>	 </a:t>
                </a:r>
                <a:r>
                  <a:rPr lang="en-GB" dirty="0"/>
                  <a:t>                </a:t>
                </a:r>
                <a:br>
                  <a:rPr lang="en-GB" dirty="0"/>
                </a:br>
                <a:r>
                  <a:rPr lang="en-GB" dirty="0"/>
                  <a:t>                                                                                       </a:t>
                </a:r>
              </a:p>
              <a:p>
                <a:endParaRPr lang="en-GB" dirty="0"/>
              </a:p>
            </p:txBody>
          </p:sp>
        </mc:Choice>
        <mc:Fallback xmlns="">
          <p:sp>
            <p:nvSpPr>
              <p:cNvPr id="3" name="Content Placeholder 2">
                <a:extLst>
                  <a:ext uri="{FF2B5EF4-FFF2-40B4-BE49-F238E27FC236}">
                    <a16:creationId xmlns:a16="http://schemas.microsoft.com/office/drawing/2014/main" id="{C8C40EA7-2A36-449B-B528-2FF0B60210E3}"/>
                  </a:ext>
                </a:extLst>
              </p:cNvPr>
              <p:cNvSpPr>
                <a:spLocks noGrp="1" noRot="1" noChangeAspect="1" noMove="1" noResize="1" noEditPoints="1" noAdjustHandles="1" noChangeArrowheads="1" noChangeShapeType="1" noTextEdit="1"/>
              </p:cNvSpPr>
              <p:nvPr>
                <p:ph sz="quarter" idx="10"/>
              </p:nvPr>
            </p:nvSpPr>
            <p:spPr>
              <a:xfrm>
                <a:off x="457200" y="1580861"/>
                <a:ext cx="8229599" cy="4584084"/>
              </a:xfrm>
              <a:blipFill>
                <a:blip r:embed="rId4"/>
                <a:stretch>
                  <a:fillRect l="-1852" t="-1657" r="-1389"/>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4CC1014A-269F-224E-144C-08F55D72C1CB}"/>
              </a:ext>
            </a:extLst>
          </p:cNvPr>
          <p:cNvSpPr>
            <a:spLocks noGrp="1"/>
          </p:cNvSpPr>
          <p:nvPr>
            <p:ph type="title"/>
          </p:nvPr>
        </p:nvSpPr>
        <p:spPr>
          <a:xfrm>
            <a:off x="457200" y="1008000"/>
            <a:ext cx="8229600" cy="382588"/>
          </a:xfrm>
        </p:spPr>
        <p:txBody>
          <a:bodyPr/>
          <a:lstStyle/>
          <a:p>
            <a:r>
              <a:rPr lang="en-GB" dirty="0"/>
              <a:t>Rotational kinetic energy</a:t>
            </a:r>
          </a:p>
        </p:txBody>
      </p:sp>
    </p:spTree>
    <p:extLst>
      <p:ext uri="{BB962C8B-B14F-4D97-AF65-F5344CB8AC3E}">
        <p14:creationId xmlns:p14="http://schemas.microsoft.com/office/powerpoint/2010/main" val="7668469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D492B-90EB-4574-920A-FF947ED6057C}"/>
              </a:ext>
            </a:extLst>
          </p:cNvPr>
          <p:cNvSpPr>
            <a:spLocks noGrp="1"/>
          </p:cNvSpPr>
          <p:nvPr>
            <p:ph type="title"/>
          </p:nvPr>
        </p:nvSpPr>
        <p:spPr/>
        <p:txBody>
          <a:bodyPr/>
          <a:lstStyle/>
          <a:p>
            <a:r>
              <a:rPr lang="en-GB" dirty="0"/>
              <a:t>A new variable</a:t>
            </a:r>
          </a:p>
        </p:txBody>
      </p:sp>
      <mc:AlternateContent xmlns:mc="http://schemas.openxmlformats.org/markup-compatibility/2006" xmlns:a14="http://schemas.microsoft.com/office/drawing/2010/main">
        <mc:Choice Requires="a14">
          <p:sp>
            <p:nvSpPr>
              <p:cNvPr id="7" name="Content Placeholder 6">
                <a:extLst>
                  <a:ext uri="{FF2B5EF4-FFF2-40B4-BE49-F238E27FC236}">
                    <a16:creationId xmlns:a16="http://schemas.microsoft.com/office/drawing/2014/main" id="{B6E25E40-30A8-44A0-AB12-987F4E3AB0B1}"/>
                  </a:ext>
                </a:extLst>
              </p:cNvPr>
              <p:cNvSpPr>
                <a:spLocks noGrp="1"/>
              </p:cNvSpPr>
              <p:nvPr>
                <p:ph sz="quarter" idx="10"/>
              </p:nvPr>
            </p:nvSpPr>
            <p:spPr>
              <a:xfrm>
                <a:off x="457200" y="1516712"/>
                <a:ext cx="8229600" cy="4248000"/>
              </a:xfrm>
            </p:spPr>
            <p:txBody>
              <a:bodyPr/>
              <a:lstStyle/>
              <a:p>
                <a:r>
                  <a:rPr lang="en-GB" dirty="0"/>
                  <a:t>Comparing the equation for rotational kinetic energy with the equation for translational kinetic energy </a:t>
                </a:r>
              </a:p>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trans</m:t>
                          </m:r>
                        </m:sub>
                      </m:sSub>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𝑚</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 </m:t>
                      </m:r>
                    </m:oMath>
                  </m:oMathPara>
                </a14:m>
                <a:endParaRPr lang="en-GB" b="0" dirty="0"/>
              </a:p>
              <a:p>
                <a:endParaRPr lang="en-GB" i="1" dirty="0"/>
              </a:p>
              <a:p>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d>
                        <m:dPr>
                          <m:ctrlPr>
                            <a:rPr lang="en-GB" b="0" i="1" smtClean="0">
                              <a:latin typeface="Cambria Math" panose="02040503050406030204" pitchFamily="18" charset="0"/>
                            </a:rPr>
                          </m:ctrlPr>
                        </m:dPr>
                        <m:e>
                          <m:nary>
                            <m:naryPr>
                              <m:chr m:val="∑"/>
                              <m:supHide m:val="on"/>
                              <m:ctrlPr>
                                <a:rPr lang="en-GB" b="0" i="1" smtClean="0">
                                  <a:latin typeface="Cambria Math" panose="02040503050406030204" pitchFamily="18" charset="0"/>
                                </a:rPr>
                              </m:ctrlPr>
                            </m:naryPr>
                            <m:sub>
                              <m:r>
                                <m:rPr>
                                  <m:brk m:alnAt="7"/>
                                </m:rPr>
                                <a:rPr lang="en-GB" b="0" i="1" smtClean="0">
                                  <a:latin typeface="Cambria Math" panose="02040503050406030204" pitchFamily="18" charset="0"/>
                                </a:rPr>
                                <m:t>𝑗</m:t>
                              </m:r>
                            </m:sub>
                            <m:sup/>
                            <m:e>
                              <m:sSub>
                                <m:sSubPr>
                                  <m:ctrlPr>
                                    <a:rPr lang="en-GB" b="0" i="1" smtClean="0">
                                      <a:latin typeface="Cambria Math" panose="02040503050406030204" pitchFamily="18" charset="0"/>
                                    </a:rPr>
                                  </m:ctrlPr>
                                </m:sSubPr>
                                <m:e>
                                  <m:r>
                                    <a:rPr lang="en-GB" b="0" i="1" smtClean="0">
                                      <a:latin typeface="Cambria Math" panose="02040503050406030204" pitchFamily="18" charset="0"/>
                                    </a:rPr>
                                    <m:t>𝑚</m:t>
                                  </m:r>
                                </m:e>
                                <m:sub>
                                  <m:r>
                                    <a:rPr lang="en-GB" b="0" i="1" smtClean="0">
                                      <a:latin typeface="Cambria Math" panose="02040503050406030204" pitchFamily="18" charset="0"/>
                                    </a:rPr>
                                    <m:t>𝑗</m:t>
                                  </m:r>
                                </m:sub>
                              </m:sSub>
                              <m:sSubSup>
                                <m:sSubSupPr>
                                  <m:ctrlPr>
                                    <a:rPr lang="en-GB" b="0" i="1" smtClean="0">
                                      <a:latin typeface="Cambria Math" panose="02040503050406030204" pitchFamily="18" charset="0"/>
                                    </a:rPr>
                                  </m:ctrlPr>
                                </m:sSubSupPr>
                                <m:e>
                                  <m:r>
                                    <a:rPr lang="en-GB" b="0" i="1" smtClean="0">
                                      <a:latin typeface="Cambria Math" panose="02040503050406030204" pitchFamily="18" charset="0"/>
                                    </a:rPr>
                                    <m:t>𝑟</m:t>
                                  </m:r>
                                </m:e>
                                <m:sub>
                                  <m:r>
                                    <a:rPr lang="en-GB" b="0" i="1" smtClean="0">
                                      <a:latin typeface="Cambria Math" panose="02040503050406030204" pitchFamily="18" charset="0"/>
                                    </a:rPr>
                                    <m:t>𝑗</m:t>
                                  </m:r>
                                </m:sub>
                                <m:sup>
                                  <m:r>
                                    <a:rPr lang="en-GB" b="0" i="1" smtClean="0">
                                      <a:latin typeface="Cambria Math" panose="02040503050406030204" pitchFamily="18" charset="0"/>
                                    </a:rPr>
                                    <m:t>2</m:t>
                                  </m:r>
                                </m:sup>
                              </m:sSubSup>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e>
                          </m:nary>
                        </m:e>
                      </m:d>
                    </m:oMath>
                  </m:oMathPara>
                </a14:m>
                <a:endParaRPr lang="en-GB" i="1" dirty="0"/>
              </a:p>
              <a:p>
                <a:r>
                  <a:rPr lang="en-GB" dirty="0"/>
                  <a:t>suggests a new variable to describe the relationship between rotational and translational kinetic energy. </a:t>
                </a:r>
              </a:p>
              <a:p>
                <a:r>
                  <a:rPr lang="en-GB" dirty="0"/>
                  <a:t>The quantity </a:t>
                </a:r>
                <a14:m>
                  <m:oMath xmlns:m="http://schemas.openxmlformats.org/officeDocument/2006/math">
                    <m:nary>
                      <m:naryPr>
                        <m:chr m:val="∑"/>
                        <m:supHide m:val="on"/>
                        <m:ctrlPr>
                          <a:rPr lang="en-GB" i="1" smtClean="0">
                            <a:latin typeface="Cambria Math" panose="02040503050406030204" pitchFamily="18" charset="0"/>
                          </a:rPr>
                        </m:ctrlPr>
                      </m:naryPr>
                      <m:sub>
                        <m:r>
                          <m:rPr>
                            <m:brk m:alnAt="7"/>
                          </m:rPr>
                          <a:rPr lang="en-GB" b="0" i="1" smtClean="0">
                            <a:latin typeface="Cambria Math" panose="02040503050406030204" pitchFamily="18" charset="0"/>
                          </a:rPr>
                          <m:t>𝑗</m:t>
                        </m:r>
                      </m:sub>
                      <m:sup/>
                      <m:e>
                        <m:sSub>
                          <m:sSubPr>
                            <m:ctrlPr>
                              <a:rPr lang="en-GB" i="1" smtClean="0">
                                <a:latin typeface="Cambria Math" panose="02040503050406030204" pitchFamily="18" charset="0"/>
                              </a:rPr>
                            </m:ctrlPr>
                          </m:sSubPr>
                          <m:e>
                            <m:r>
                              <a:rPr lang="en-GB" b="0" i="1" smtClean="0">
                                <a:latin typeface="Cambria Math" panose="02040503050406030204" pitchFamily="18" charset="0"/>
                              </a:rPr>
                              <m:t>𝑚</m:t>
                            </m:r>
                          </m:e>
                          <m:sub>
                            <m:r>
                              <a:rPr lang="en-GB" b="0" i="1" smtClean="0">
                                <a:latin typeface="Cambria Math" panose="02040503050406030204" pitchFamily="18" charset="0"/>
                              </a:rPr>
                              <m:t>𝑗</m:t>
                            </m:r>
                          </m:sub>
                        </m:sSub>
                        <m:sSubSup>
                          <m:sSubSupPr>
                            <m:ctrlPr>
                              <a:rPr lang="en-GB" i="1" smtClean="0">
                                <a:latin typeface="Cambria Math" panose="02040503050406030204" pitchFamily="18" charset="0"/>
                              </a:rPr>
                            </m:ctrlPr>
                          </m:sSubSupPr>
                          <m:e>
                            <m:r>
                              <a:rPr lang="en-GB" b="0" i="1" smtClean="0">
                                <a:latin typeface="Cambria Math" panose="02040503050406030204" pitchFamily="18" charset="0"/>
                              </a:rPr>
                              <m:t>𝑟</m:t>
                            </m:r>
                          </m:e>
                          <m:sub>
                            <m:r>
                              <a:rPr lang="en-GB" b="0" i="1" smtClean="0">
                                <a:latin typeface="Cambria Math" panose="02040503050406030204" pitchFamily="18" charset="0"/>
                              </a:rPr>
                              <m:t>𝑗</m:t>
                            </m:r>
                          </m:sub>
                          <m:sup>
                            <m:r>
                              <a:rPr lang="en-GB" b="0" i="1" smtClean="0">
                                <a:latin typeface="Cambria Math" panose="02040503050406030204" pitchFamily="18" charset="0"/>
                              </a:rPr>
                              <m:t>2</m:t>
                            </m:r>
                          </m:sup>
                        </m:sSubSup>
                      </m:e>
                    </m:nary>
                    <m:r>
                      <a:rPr lang="en-GB" b="0" i="0" smtClean="0">
                        <a:latin typeface="Cambria Math" panose="02040503050406030204" pitchFamily="18" charset="0"/>
                      </a:rPr>
                      <m:t> </m:t>
                    </m:r>
                  </m:oMath>
                </a14:m>
                <a:r>
                  <a:rPr lang="en-GB" dirty="0"/>
                  <a:t>is the counterpart for mass in the equation for rotational kinetic energy. This is an important variable for rotational motion. It is called the </a:t>
                </a:r>
                <a:r>
                  <a:rPr lang="en-GB" b="1" dirty="0"/>
                  <a:t>moment of inertia</a:t>
                </a:r>
                <a:r>
                  <a:rPr lang="en-GB" dirty="0"/>
                  <a:t>, </a:t>
                </a:r>
                <a:r>
                  <a:rPr lang="en-GB" i="1" dirty="0"/>
                  <a:t>I</a:t>
                </a:r>
                <a:r>
                  <a:rPr lang="en-GB" dirty="0"/>
                  <a:t>, and has units kg</a:t>
                </a:r>
                <a:r>
                  <a:rPr lang="en-GB" spc="-100" dirty="0"/>
                  <a:t> </a:t>
                </a:r>
                <a:r>
                  <a:rPr lang="en-GB" dirty="0"/>
                  <a:t>m</a:t>
                </a:r>
                <a:r>
                  <a:rPr lang="en-GB" baseline="30000" dirty="0"/>
                  <a:t>2</a:t>
                </a:r>
                <a:r>
                  <a:rPr lang="en-GB" dirty="0"/>
                  <a:t>.</a:t>
                </a:r>
                <a:endParaRPr lang="en-GB" baseline="30000" dirty="0"/>
              </a:p>
              <a:p>
                <a:r>
                  <a:rPr lang="en-GB" dirty="0"/>
                  <a:t> </a:t>
                </a:r>
              </a:p>
            </p:txBody>
          </p:sp>
        </mc:Choice>
        <mc:Fallback xmlns="">
          <p:sp>
            <p:nvSpPr>
              <p:cNvPr id="7" name="Content Placeholder 6">
                <a:extLst>
                  <a:ext uri="{FF2B5EF4-FFF2-40B4-BE49-F238E27FC236}">
                    <a16:creationId xmlns:a16="http://schemas.microsoft.com/office/drawing/2014/main" id="{B6E25E40-30A8-44A0-AB12-987F4E3AB0B1}"/>
                  </a:ext>
                </a:extLst>
              </p:cNvPr>
              <p:cNvSpPr>
                <a:spLocks noGrp="1" noRot="1" noChangeAspect="1" noMove="1" noResize="1" noEditPoints="1" noAdjustHandles="1" noChangeArrowheads="1" noChangeShapeType="1" noTextEdit="1"/>
              </p:cNvSpPr>
              <p:nvPr>
                <p:ph sz="quarter" idx="10"/>
              </p:nvPr>
            </p:nvSpPr>
            <p:spPr>
              <a:xfrm>
                <a:off x="457200" y="1516712"/>
                <a:ext cx="8229600" cy="4248000"/>
              </a:xfrm>
              <a:blipFill>
                <a:blip r:embed="rId2"/>
                <a:stretch>
                  <a:fillRect l="-1852" t="-1786" r="-2160"/>
                </a:stretch>
              </a:blipFill>
            </p:spPr>
            <p:txBody>
              <a:bodyPr/>
              <a:lstStyle/>
              <a:p>
                <a:r>
                  <a:rPr lang="en-GB">
                    <a:noFill/>
                  </a:rPr>
                  <a:t> </a:t>
                </a:r>
              </a:p>
            </p:txBody>
          </p:sp>
        </mc:Fallback>
      </mc:AlternateContent>
    </p:spTree>
    <p:extLst>
      <p:ext uri="{BB962C8B-B14F-4D97-AF65-F5344CB8AC3E}">
        <p14:creationId xmlns:p14="http://schemas.microsoft.com/office/powerpoint/2010/main" val="372503633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F5FC3DB-3318-3E43-DE68-93BA580E92CB}"/>
              </a:ext>
            </a:extLst>
          </p:cNvPr>
          <p:cNvSpPr/>
          <p:nvPr/>
        </p:nvSpPr>
        <p:spPr>
          <a:xfrm>
            <a:off x="3622089" y="4722920"/>
            <a:ext cx="1819923" cy="834501"/>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D070DCC-D480-4019-A323-4FF2FAC20726}"/>
                  </a:ext>
                </a:extLst>
              </p:cNvPr>
              <p:cNvSpPr>
                <a:spLocks noGrp="1"/>
              </p:cNvSpPr>
              <p:nvPr>
                <p:ph sz="quarter" idx="10"/>
              </p:nvPr>
            </p:nvSpPr>
            <p:spPr>
              <a:xfrm>
                <a:off x="457200" y="1506414"/>
                <a:ext cx="8229600" cy="4246316"/>
              </a:xfrm>
            </p:spPr>
            <p:txBody>
              <a:bodyPr/>
              <a:lstStyle/>
              <a:p>
                <a:pPr>
                  <a:spcBef>
                    <a:spcPts val="500"/>
                  </a:spcBef>
                  <a:spcAft>
                    <a:spcPts val="500"/>
                  </a:spcAft>
                </a:pPr>
                <a:r>
                  <a:rPr lang="en-GB" b="0" i="0" dirty="0">
                    <a:effectLst/>
                  </a:rPr>
                  <a:t>The </a:t>
                </a:r>
                <a:r>
                  <a:rPr lang="en-GB" b="1" i="0" dirty="0">
                    <a:effectLst/>
                  </a:rPr>
                  <a:t>moment of inertia</a:t>
                </a:r>
                <a:r>
                  <a:rPr lang="en-GB" b="0" i="0" dirty="0">
                    <a:effectLst/>
                  </a:rPr>
                  <a:t> is the quantitative measure of rotational inertia, </a:t>
                </a:r>
                <a:r>
                  <a:rPr lang="en-GB" dirty="0"/>
                  <a:t>just as</a:t>
                </a:r>
                <a:r>
                  <a:rPr lang="en-GB" b="0" i="0" dirty="0">
                    <a:effectLst/>
                  </a:rPr>
                  <a:t> mass is the quantitative measure of linear inertia in translational motion.</a:t>
                </a:r>
              </a:p>
              <a:p>
                <a:pPr>
                  <a:spcBef>
                    <a:spcPts val="500"/>
                  </a:spcBef>
                  <a:spcAft>
                    <a:spcPts val="500"/>
                  </a:spcAft>
                </a:pPr>
                <a:r>
                  <a:rPr lang="en-GB" b="0" i="0" dirty="0">
                    <a:effectLst/>
                  </a:rPr>
                  <a:t>The more massive an object is, the more inertia it has, and the greater is its resistance to a change in linear velocity.</a:t>
                </a:r>
              </a:p>
              <a:p>
                <a:pPr>
                  <a:spcBef>
                    <a:spcPts val="500"/>
                  </a:spcBef>
                  <a:spcAft>
                    <a:spcPts val="500"/>
                  </a:spcAft>
                </a:pPr>
                <a:r>
                  <a:rPr lang="en-GB" b="0" i="0" dirty="0">
                    <a:effectLst/>
                  </a:rPr>
                  <a:t>Similarly, the greater the moment of inertia of a rigid body or system of particles, the greater is its resistance to a change in angular velocity about a fixed axis of rotation.</a:t>
                </a:r>
              </a:p>
              <a:p>
                <a:pPr>
                  <a:spcBef>
                    <a:spcPts val="500"/>
                  </a:spcBef>
                  <a:spcAft>
                    <a:spcPts val="500"/>
                  </a:spcAft>
                </a:pPr>
                <a:r>
                  <a:rPr lang="en-GB" dirty="0"/>
                  <a:t>Substituting </a:t>
                </a:r>
                <a:r>
                  <a:rPr lang="en-GB" i="1" dirty="0"/>
                  <a:t>I</a:t>
                </a:r>
                <a:r>
                  <a:rPr lang="en-GB" dirty="0"/>
                  <a:t> into the equation for kinetic energy of a rotating rigid body gives:</a:t>
                </a:r>
              </a:p>
              <a:p>
                <a:pPr>
                  <a:spcBef>
                    <a:spcPts val="500"/>
                  </a:spcBef>
                  <a:spcAft>
                    <a:spcPts val="500"/>
                  </a:spcAft>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𝐸</m:t>
                          </m:r>
                        </m:e>
                        <m:sub>
                          <m:r>
                            <m:rPr>
                              <m:sty m:val="p"/>
                            </m:rPr>
                            <a:rPr lang="en-GB" b="0" i="0" smtClean="0">
                              <a:latin typeface="Cambria Math" panose="02040503050406030204" pitchFamily="18" charset="0"/>
                            </a:rPr>
                            <m:t>rot</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𝐼</m:t>
                      </m:r>
                      <m:sSup>
                        <m:sSupPr>
                          <m:ctrlPr>
                            <a:rPr lang="en-GB" b="0" i="1" smtClean="0">
                              <a:latin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𝜔</m:t>
                          </m:r>
                        </m:e>
                        <m:sup>
                          <m:r>
                            <a:rPr lang="en-GB" b="0" i="1" smtClean="0">
                              <a:latin typeface="Cambria Math" panose="02040503050406030204" pitchFamily="18" charset="0"/>
                            </a:rPr>
                            <m:t>2</m:t>
                          </m:r>
                        </m:sup>
                      </m:sSup>
                    </m:oMath>
                  </m:oMathPara>
                </a14:m>
                <a:endParaRPr lang="en-GB" i="1" dirty="0"/>
              </a:p>
              <a:p>
                <a:endParaRPr lang="en-GB" dirty="0"/>
              </a:p>
              <a:p>
                <a:endParaRPr lang="en-GB" dirty="0"/>
              </a:p>
            </p:txBody>
          </p:sp>
        </mc:Choice>
        <mc:Fallback xmlns="">
          <p:sp>
            <p:nvSpPr>
              <p:cNvPr id="3" name="Content Placeholder 2">
                <a:extLst>
                  <a:ext uri="{FF2B5EF4-FFF2-40B4-BE49-F238E27FC236}">
                    <a16:creationId xmlns:a16="http://schemas.microsoft.com/office/drawing/2014/main" id="{3D070DCC-D480-4019-A323-4FF2FAC20726}"/>
                  </a:ext>
                </a:extLst>
              </p:cNvPr>
              <p:cNvSpPr>
                <a:spLocks noGrp="1" noRot="1" noChangeAspect="1" noMove="1" noResize="1" noEditPoints="1" noAdjustHandles="1" noChangeArrowheads="1" noChangeShapeType="1" noTextEdit="1"/>
              </p:cNvSpPr>
              <p:nvPr>
                <p:ph sz="quarter" idx="10"/>
              </p:nvPr>
            </p:nvSpPr>
            <p:spPr>
              <a:xfrm>
                <a:off x="457200" y="1506414"/>
                <a:ext cx="8229600" cy="4246316"/>
              </a:xfrm>
              <a:blipFill>
                <a:blip r:embed="rId2"/>
                <a:stretch>
                  <a:fillRect l="-1852" t="-1786" r="-1698"/>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6D2BD711-7EB2-2919-A9AF-1E7DCF17699D}"/>
              </a:ext>
            </a:extLst>
          </p:cNvPr>
          <p:cNvSpPr>
            <a:spLocks noGrp="1"/>
          </p:cNvSpPr>
          <p:nvPr>
            <p:ph type="title"/>
          </p:nvPr>
        </p:nvSpPr>
        <p:spPr>
          <a:xfrm>
            <a:off x="457200" y="1008000"/>
            <a:ext cx="8229600" cy="382588"/>
          </a:xfrm>
        </p:spPr>
        <p:txBody>
          <a:bodyPr/>
          <a:lstStyle/>
          <a:p>
            <a:r>
              <a:rPr lang="en-GB" dirty="0"/>
              <a:t>Moment of inertia</a:t>
            </a:r>
          </a:p>
        </p:txBody>
      </p:sp>
    </p:spTree>
    <p:extLst>
      <p:ext uri="{BB962C8B-B14F-4D97-AF65-F5344CB8AC3E}">
        <p14:creationId xmlns:p14="http://schemas.microsoft.com/office/powerpoint/2010/main" val="12204716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C62D2-E3FA-45A5-934E-0ED3FF4DF606}"/>
              </a:ext>
            </a:extLst>
          </p:cNvPr>
          <p:cNvSpPr>
            <a:spLocks noGrp="1"/>
          </p:cNvSpPr>
          <p:nvPr>
            <p:ph type="title"/>
          </p:nvPr>
        </p:nvSpPr>
        <p:spPr/>
        <p:txBody>
          <a:bodyPr/>
          <a:lstStyle/>
          <a:p>
            <a:r>
              <a:rPr lang="en-GB" dirty="0"/>
              <a:t>Example</a:t>
            </a:r>
          </a:p>
        </p:txBody>
      </p:sp>
      <p:sp>
        <p:nvSpPr>
          <p:cNvPr id="3" name="Content Placeholder 2">
            <a:extLst>
              <a:ext uri="{FF2B5EF4-FFF2-40B4-BE49-F238E27FC236}">
                <a16:creationId xmlns:a16="http://schemas.microsoft.com/office/drawing/2014/main" id="{607B3358-D97D-41C3-A22A-F6FA2A93A5E6}"/>
              </a:ext>
            </a:extLst>
          </p:cNvPr>
          <p:cNvSpPr>
            <a:spLocks noGrp="1"/>
          </p:cNvSpPr>
          <p:nvPr>
            <p:ph sz="quarter" idx="10"/>
          </p:nvPr>
        </p:nvSpPr>
        <p:spPr/>
        <p:txBody>
          <a:bodyPr/>
          <a:lstStyle/>
          <a:p>
            <a:r>
              <a:rPr lang="en-GB" b="1" dirty="0"/>
              <a:t>Moment of inertia of a system of particles</a:t>
            </a:r>
          </a:p>
          <a:p>
            <a:r>
              <a:rPr lang="en-GB" dirty="0"/>
              <a:t>Six small washers are spaced 10cm apart on a rod of negligible mass and length 0.5m. The mass of each washer is 20g. The rod rotates about an axis located at 25cm from the outermost washers, as shown on the next slide.</a:t>
            </a:r>
          </a:p>
          <a:p>
            <a:pPr marL="457200" indent="-457200">
              <a:buFont typeface="+mj-lt"/>
              <a:buAutoNum type="alphaLcPeriod"/>
            </a:pPr>
            <a:r>
              <a:rPr lang="en-GB" dirty="0"/>
              <a:t>What is the moment of inertia of the system? </a:t>
            </a:r>
          </a:p>
          <a:p>
            <a:pPr marL="457200" indent="-457200">
              <a:buFont typeface="+mj-lt"/>
              <a:buAutoNum type="alphaLcPeriod"/>
            </a:pPr>
            <a:r>
              <a:rPr lang="en-GB" dirty="0"/>
              <a:t>If the two washers closest to the axis are removed, what is the moment of inertia of the remaining four washers? </a:t>
            </a:r>
          </a:p>
          <a:p>
            <a:pPr marL="457200" indent="-457200">
              <a:buFont typeface="+mj-lt"/>
              <a:buAutoNum type="alphaLcPeriod"/>
            </a:pPr>
            <a:r>
              <a:rPr lang="en-GB" dirty="0"/>
              <a:t>If the system with six washers rotates at 5rev/s, what is its rotational kinetic energy?</a:t>
            </a:r>
          </a:p>
          <a:p>
            <a:endParaRPr lang="en-GB" dirty="0"/>
          </a:p>
        </p:txBody>
      </p:sp>
    </p:spTree>
    <p:extLst>
      <p:ext uri="{BB962C8B-B14F-4D97-AF65-F5344CB8AC3E}">
        <p14:creationId xmlns:p14="http://schemas.microsoft.com/office/powerpoint/2010/main" val="29994001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EBD7-BB2D-4E08-9D36-08F0A9C1D7B9}"/>
              </a:ext>
            </a:extLst>
          </p:cNvPr>
          <p:cNvSpPr>
            <a:spLocks noGrp="1"/>
          </p:cNvSpPr>
          <p:nvPr>
            <p:ph type="title"/>
          </p:nvPr>
        </p:nvSpPr>
        <p:spPr/>
        <p:txBody>
          <a:bodyPr/>
          <a:lstStyle/>
          <a:p>
            <a:r>
              <a:rPr lang="en-GB" dirty="0"/>
              <a:t>Solution</a:t>
            </a:r>
          </a:p>
        </p:txBody>
      </p:sp>
      <p:sp>
        <p:nvSpPr>
          <p:cNvPr id="3" name="Content Placeholder 2">
            <a:extLst>
              <a:ext uri="{FF2B5EF4-FFF2-40B4-BE49-F238E27FC236}">
                <a16:creationId xmlns:a16="http://schemas.microsoft.com/office/drawing/2014/main" id="{02863349-2E40-48C0-AE1C-7752BAF43B30}"/>
              </a:ext>
            </a:extLst>
          </p:cNvPr>
          <p:cNvSpPr>
            <a:spLocks noGrp="1"/>
          </p:cNvSpPr>
          <p:nvPr>
            <p:ph sz="quarter" idx="10"/>
          </p:nvPr>
        </p:nvSpPr>
        <p:spPr>
          <a:xfrm>
            <a:off x="457200" y="1485367"/>
            <a:ext cx="8229600" cy="2281583"/>
          </a:xfrm>
        </p:spPr>
        <p:txBody>
          <a:bodyPr/>
          <a:lstStyle/>
          <a:p>
            <a:endParaRPr lang="en-GB" dirty="0"/>
          </a:p>
          <a:p>
            <a:endParaRPr lang="en-GB" dirty="0"/>
          </a:p>
          <a:p>
            <a:endParaRPr lang="en-GB" dirty="0"/>
          </a:p>
          <a:p>
            <a:endParaRPr lang="en-GB" dirty="0"/>
          </a:p>
        </p:txBody>
      </p:sp>
      <p:pic>
        <p:nvPicPr>
          <p:cNvPr id="2050" name="Picture 2" descr="Figure shows six washers spaced 10 cm apart on a rod rotating about a vertical axis.">
            <a:extLst>
              <a:ext uri="{FF2B5EF4-FFF2-40B4-BE49-F238E27FC236}">
                <a16:creationId xmlns:a16="http://schemas.microsoft.com/office/drawing/2014/main" id="{6BFA74B8-D633-4C6F-8C9B-0D1E5E5EAF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1844" y="1536204"/>
            <a:ext cx="3700312" cy="2281583"/>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72AA20D5-4954-4191-B71B-0A48203AFD00}"/>
              </a:ext>
            </a:extLst>
          </p:cNvPr>
          <p:cNvSpPr/>
          <p:nvPr/>
        </p:nvSpPr>
        <p:spPr>
          <a:xfrm>
            <a:off x="825623" y="3950563"/>
            <a:ext cx="7617041" cy="1811045"/>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989854DF-8285-9106-14A6-B1FD9E5AE70B}"/>
                  </a:ext>
                </a:extLst>
              </p:cNvPr>
              <p:cNvSpPr txBox="1"/>
              <p:nvPr/>
            </p:nvSpPr>
            <p:spPr>
              <a:xfrm>
                <a:off x="981443" y="4169809"/>
                <a:ext cx="7391703" cy="343748"/>
              </a:xfrm>
              <a:prstGeom prst="rect">
                <a:avLst/>
              </a:prstGeom>
              <a:noFill/>
            </p:spPr>
            <p:txBody>
              <a:bodyPr wrap="none" rtlCol="0">
                <a:spAutoFit/>
              </a:bodyPr>
              <a:lstStyle/>
              <a:p>
                <a:r>
                  <a:rPr lang="en-GB" sz="1400" dirty="0"/>
                  <a:t>a. </a:t>
                </a:r>
                <a14:m>
                  <m:oMath xmlns:m="http://schemas.openxmlformats.org/officeDocument/2006/math">
                    <m:r>
                      <a:rPr lang="en-GB" sz="1400" b="0" i="1" smtClean="0">
                        <a:latin typeface="Cambria Math" panose="02040503050406030204" pitchFamily="18" charset="0"/>
                      </a:rPr>
                      <m:t>𝐼</m:t>
                    </m:r>
                    <m:r>
                      <a:rPr lang="en-GB" sz="1400" b="0" i="1" smtClean="0">
                        <a:latin typeface="Cambria Math" panose="02040503050406030204" pitchFamily="18" charset="0"/>
                      </a:rPr>
                      <m:t>=</m:t>
                    </m:r>
                    <m:nary>
                      <m:naryPr>
                        <m:chr m:val="∑"/>
                        <m:supHide m:val="on"/>
                        <m:ctrlPr>
                          <a:rPr lang="en-GB" sz="1400" b="0" i="1" smtClean="0">
                            <a:latin typeface="Cambria Math" panose="02040503050406030204" pitchFamily="18" charset="0"/>
                          </a:rPr>
                        </m:ctrlPr>
                      </m:naryPr>
                      <m:sub>
                        <m:r>
                          <m:rPr>
                            <m:brk m:alnAt="7"/>
                          </m:rPr>
                          <a:rPr lang="en-GB" sz="1400" b="0" i="1" smtClean="0">
                            <a:latin typeface="Cambria Math" panose="02040503050406030204" pitchFamily="18" charset="0"/>
                          </a:rPr>
                          <m:t>𝑗</m:t>
                        </m:r>
                      </m:sub>
                      <m:sup/>
                      <m:e>
                        <m:sSub>
                          <m:sSubPr>
                            <m:ctrlPr>
                              <a:rPr lang="en-GB" sz="1400" b="0" i="1" smtClean="0">
                                <a:latin typeface="Cambria Math" panose="02040503050406030204" pitchFamily="18" charset="0"/>
                              </a:rPr>
                            </m:ctrlPr>
                          </m:sSubPr>
                          <m:e>
                            <m:r>
                              <a:rPr lang="en-GB" sz="1400" b="0" i="1" smtClean="0">
                                <a:latin typeface="Cambria Math" panose="02040503050406030204" pitchFamily="18" charset="0"/>
                              </a:rPr>
                              <m:t>𝑚</m:t>
                            </m:r>
                          </m:e>
                          <m:sub>
                            <m:r>
                              <a:rPr lang="en-GB" sz="1400" b="0" i="1" smtClean="0">
                                <a:latin typeface="Cambria Math" panose="02040503050406030204" pitchFamily="18" charset="0"/>
                              </a:rPr>
                              <m:t>𝑗</m:t>
                            </m:r>
                          </m:sub>
                        </m:sSub>
                        <m:sSubSup>
                          <m:sSubSupPr>
                            <m:ctrlPr>
                              <a:rPr lang="en-GB" sz="1400" b="0" i="1" smtClean="0">
                                <a:latin typeface="Cambria Math" panose="02040503050406030204" pitchFamily="18" charset="0"/>
                              </a:rPr>
                            </m:ctrlPr>
                          </m:sSubSupPr>
                          <m:e>
                            <m:r>
                              <a:rPr lang="en-GB" sz="1400" b="0" i="1" smtClean="0">
                                <a:latin typeface="Cambria Math" panose="02040503050406030204" pitchFamily="18" charset="0"/>
                              </a:rPr>
                              <m:t>𝑟</m:t>
                            </m:r>
                          </m:e>
                          <m:sub>
                            <m:r>
                              <a:rPr lang="en-GB" sz="1400" b="0" i="1" smtClean="0">
                                <a:latin typeface="Cambria Math" panose="02040503050406030204" pitchFamily="18" charset="0"/>
                              </a:rPr>
                              <m:t>𝑗</m:t>
                            </m:r>
                          </m:sub>
                          <m:sup>
                            <m:r>
                              <a:rPr lang="en-GB" sz="1400" b="0" i="1" smtClean="0">
                                <a:latin typeface="Cambria Math" panose="02040503050406030204" pitchFamily="18" charset="0"/>
                              </a:rPr>
                              <m:t>2</m:t>
                            </m:r>
                          </m:sup>
                        </m:sSubSup>
                        <m:r>
                          <a:rPr lang="en-GB" sz="1400" b="0" i="1" smtClean="0">
                            <a:latin typeface="Cambria Math" panose="02040503050406030204" pitchFamily="18" charset="0"/>
                          </a:rPr>
                          <m:t>=0.02 (</m:t>
                        </m:r>
                        <m:r>
                          <m:rPr>
                            <m:sty m:val="p"/>
                          </m:rPr>
                          <a:rPr lang="en-GB" sz="1400" b="0" i="0" smtClean="0">
                            <a:latin typeface="Cambria Math" panose="02040503050406030204" pitchFamily="18" charset="0"/>
                          </a:rPr>
                          <m:t>kg</m:t>
                        </m:r>
                        <m:r>
                          <a:rPr lang="en-GB" sz="1400" b="0" i="0" smtClean="0">
                            <a:latin typeface="Cambria Math" panose="02040503050406030204" pitchFamily="18" charset="0"/>
                          </a:rPr>
                          <m:t>)</m:t>
                        </m:r>
                        <m:d>
                          <m:dPr>
                            <m:ctrlPr>
                              <a:rPr lang="en-GB" sz="1400" b="0" i="1" smtClean="0">
                                <a:latin typeface="Cambria Math" panose="02040503050406030204" pitchFamily="18" charset="0"/>
                              </a:rPr>
                            </m:ctrlPr>
                          </m:dPr>
                          <m:e>
                            <m:r>
                              <a:rPr lang="en-GB" sz="1400" b="0" i="1" smtClean="0">
                                <a:latin typeface="Cambria Math" panose="02040503050406030204" pitchFamily="18" charset="0"/>
                              </a:rPr>
                              <m:t>2</m:t>
                            </m:r>
                            <m:r>
                              <a:rPr lang="en-GB" sz="1400" b="0" i="1" smtClean="0">
                                <a:latin typeface="Cambria Math" panose="02040503050406030204" pitchFamily="18" charset="0"/>
                                <a:ea typeface="Cambria Math" panose="02040503050406030204" pitchFamily="18" charset="0"/>
                              </a:rPr>
                              <m:t>×</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0.25</m:t>
                                </m:r>
                              </m:e>
                              <m:sup>
                                <m:r>
                                  <a:rPr lang="en-GB" sz="1400" b="0" i="1" smtClean="0">
                                    <a:latin typeface="Cambria Math" panose="02040503050406030204" pitchFamily="18" charset="0"/>
                                    <a:ea typeface="Cambria Math" panose="02040503050406030204" pitchFamily="18" charset="0"/>
                                  </a:rPr>
                                  <m:t>2</m:t>
                                </m:r>
                              </m:sup>
                            </m:sSup>
                            <m:d>
                              <m:dPr>
                                <m:ctrlPr>
                                  <a:rPr lang="en-GB" sz="1400" b="0" i="1" smtClean="0">
                                    <a:latin typeface="Cambria Math" panose="02040503050406030204" pitchFamily="18" charset="0"/>
                                    <a:ea typeface="Cambria Math" panose="02040503050406030204" pitchFamily="18" charset="0"/>
                                  </a:rPr>
                                </m:ctrlPr>
                              </m:dPr>
                              <m:e>
                                <m:sSup>
                                  <m:sSupPr>
                                    <m:ctrlPr>
                                      <a:rPr lang="en-GB" sz="1400" b="0" i="1" smtClean="0">
                                        <a:latin typeface="Cambria Math" panose="02040503050406030204" pitchFamily="18" charset="0"/>
                                        <a:ea typeface="Cambria Math" panose="02040503050406030204" pitchFamily="18" charset="0"/>
                                      </a:rPr>
                                    </m:ctrlPr>
                                  </m:sSupPr>
                                  <m:e>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+2×</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0.15</m:t>
                                </m:r>
                              </m:e>
                              <m:sup>
                                <m:r>
                                  <a:rPr lang="en-GB" sz="1400" b="0" i="1" smtClean="0">
                                    <a:latin typeface="Cambria Math" panose="02040503050406030204" pitchFamily="18" charset="0"/>
                                    <a:ea typeface="Cambria Math" panose="02040503050406030204" pitchFamily="18" charset="0"/>
                                  </a:rPr>
                                  <m:t>2</m:t>
                                </m:r>
                              </m:sup>
                            </m:sSup>
                            <m:d>
                              <m:dPr>
                                <m:ctrlPr>
                                  <a:rPr lang="en-GB" sz="1400" b="0" i="1">
                                    <a:latin typeface="Cambria Math" panose="02040503050406030204" pitchFamily="18" charset="0"/>
                                    <a:ea typeface="Cambria Math" panose="02040503050406030204" pitchFamily="18" charset="0"/>
                                  </a:rPr>
                                </m:ctrlPr>
                              </m:dPr>
                              <m:e>
                                <m:sSup>
                                  <m:sSupPr>
                                    <m:ctrlPr>
                                      <a:rPr lang="en-GB" sz="1400" i="1">
                                        <a:latin typeface="Cambria Math" panose="02040503050406030204" pitchFamily="18" charset="0"/>
                                        <a:ea typeface="Cambria Math" panose="02040503050406030204" pitchFamily="18" charset="0"/>
                                      </a:rPr>
                                    </m:ctrlPr>
                                  </m:sSupPr>
                                  <m:e>
                                    <m:r>
                                      <m:rPr>
                                        <m:sty m:val="p"/>
                                      </m:rPr>
                                      <a:rPr lang="en-GB" sz="1400">
                                        <a:latin typeface="Cambria Math" panose="02040503050406030204" pitchFamily="18" charset="0"/>
                                        <a:ea typeface="Cambria Math" panose="02040503050406030204" pitchFamily="18" charset="0"/>
                                      </a:rPr>
                                      <m:t>m</m:t>
                                    </m:r>
                                  </m:e>
                                  <m:sup>
                                    <m:r>
                                      <a:rPr lang="en-GB" sz="1400" i="1">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+2×</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0.05</m:t>
                                </m:r>
                              </m:e>
                              <m:sup>
                                <m:r>
                                  <a:rPr lang="en-GB" sz="1400" b="0" i="1" smtClean="0">
                                    <a:latin typeface="Cambria Math" panose="02040503050406030204" pitchFamily="18" charset="0"/>
                                    <a:ea typeface="Cambria Math" panose="02040503050406030204" pitchFamily="18" charset="0"/>
                                  </a:rPr>
                                  <m:t>2</m:t>
                                </m:r>
                              </m:sup>
                            </m:sSup>
                            <m:d>
                              <m:dPr>
                                <m:ctrlPr>
                                  <a:rPr lang="en-GB" sz="1400" b="0" i="1">
                                    <a:latin typeface="Cambria Math" panose="02040503050406030204" pitchFamily="18" charset="0"/>
                                    <a:ea typeface="Cambria Math" panose="02040503050406030204" pitchFamily="18" charset="0"/>
                                  </a:rPr>
                                </m:ctrlPr>
                              </m:dPr>
                              <m:e>
                                <m:sSup>
                                  <m:sSupPr>
                                    <m:ctrlPr>
                                      <a:rPr lang="en-GB" sz="1400" i="1">
                                        <a:latin typeface="Cambria Math" panose="02040503050406030204" pitchFamily="18" charset="0"/>
                                        <a:ea typeface="Cambria Math" panose="02040503050406030204" pitchFamily="18" charset="0"/>
                                      </a:rPr>
                                    </m:ctrlPr>
                                  </m:sSupPr>
                                  <m:e>
                                    <m:r>
                                      <m:rPr>
                                        <m:sty m:val="p"/>
                                      </m:rPr>
                                      <a:rPr lang="en-GB" sz="1400">
                                        <a:latin typeface="Cambria Math" panose="02040503050406030204" pitchFamily="18" charset="0"/>
                                        <a:ea typeface="Cambria Math" panose="02040503050406030204" pitchFamily="18" charset="0"/>
                                      </a:rPr>
                                      <m:t>m</m:t>
                                    </m:r>
                                  </m:e>
                                  <m:sup>
                                    <m:r>
                                      <a:rPr lang="en-GB" sz="1400" i="1">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=0.0035 </m:t>
                            </m:r>
                            <m:r>
                              <m:rPr>
                                <m:sty m:val="p"/>
                              </m:rPr>
                              <a:rPr lang="en-GB" sz="1400" b="0" i="0" smtClean="0">
                                <a:latin typeface="Cambria Math" panose="02040503050406030204" pitchFamily="18" charset="0"/>
                                <a:ea typeface="Cambria Math" panose="02040503050406030204" pitchFamily="18" charset="0"/>
                              </a:rPr>
                              <m:t>kg</m:t>
                            </m:r>
                            <m:sSup>
                              <m:sSupPr>
                                <m:ctrlPr>
                                  <a:rPr lang="en-GB" sz="1400" b="0" i="1" smtClean="0">
                                    <a:latin typeface="Cambria Math" panose="02040503050406030204" pitchFamily="18" charset="0"/>
                                    <a:ea typeface="Cambria Math" panose="02040503050406030204" pitchFamily="18" charset="0"/>
                                  </a:rPr>
                                </m:ctrlPr>
                              </m:sSupPr>
                              <m:e>
                                <m:r>
                                  <a:rPr lang="en-GB" sz="1400" b="0" i="0" smtClean="0">
                                    <a:latin typeface="Cambria Math" panose="02040503050406030204" pitchFamily="18" charset="0"/>
                                    <a:ea typeface="Cambria Math" panose="02040503050406030204" pitchFamily="18" charset="0"/>
                                  </a:rPr>
                                  <m:t> </m:t>
                                </m:r>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e>
                    </m:nary>
                  </m:oMath>
                </a14:m>
                <a:endParaRPr lang="en-GB" sz="1400" dirty="0"/>
              </a:p>
            </p:txBody>
          </p:sp>
        </mc:Choice>
        <mc:Fallback xmlns="">
          <p:sp>
            <p:nvSpPr>
              <p:cNvPr id="4" name="TextBox 3">
                <a:extLst>
                  <a:ext uri="{FF2B5EF4-FFF2-40B4-BE49-F238E27FC236}">
                    <a16:creationId xmlns:a16="http://schemas.microsoft.com/office/drawing/2014/main" id="{989854DF-8285-9106-14A6-B1FD9E5AE70B}"/>
                  </a:ext>
                </a:extLst>
              </p:cNvPr>
              <p:cNvSpPr txBox="1">
                <a:spLocks noRot="1" noChangeAspect="1" noMove="1" noResize="1" noEditPoints="1" noAdjustHandles="1" noChangeArrowheads="1" noChangeShapeType="1" noTextEdit="1"/>
              </p:cNvSpPr>
              <p:nvPr/>
            </p:nvSpPr>
            <p:spPr>
              <a:xfrm>
                <a:off x="981443" y="4169809"/>
                <a:ext cx="7391703" cy="343748"/>
              </a:xfrm>
              <a:prstGeom prst="rect">
                <a:avLst/>
              </a:prstGeom>
              <a:blipFill>
                <a:blip r:embed="rId4"/>
                <a:stretch>
                  <a:fillRect l="-247" t="-87500" b="-13928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D88AC2CD-3699-FD12-2EA6-0B0FFB445F77}"/>
                  </a:ext>
                </a:extLst>
              </p:cNvPr>
              <p:cNvSpPr txBox="1"/>
              <p:nvPr/>
            </p:nvSpPr>
            <p:spPr>
              <a:xfrm>
                <a:off x="981443" y="4693705"/>
                <a:ext cx="6197402" cy="343748"/>
              </a:xfrm>
              <a:prstGeom prst="rect">
                <a:avLst/>
              </a:prstGeom>
              <a:noFill/>
            </p:spPr>
            <p:txBody>
              <a:bodyPr wrap="none" rtlCol="0">
                <a:spAutoFit/>
              </a:bodyPr>
              <a:lstStyle/>
              <a:p>
                <a:r>
                  <a:rPr lang="en-GB" sz="1400" dirty="0"/>
                  <a:t>b. </a:t>
                </a:r>
                <a14:m>
                  <m:oMath xmlns:m="http://schemas.openxmlformats.org/officeDocument/2006/math">
                    <m:r>
                      <a:rPr lang="en-GB" sz="1400" b="0" i="1" smtClean="0">
                        <a:latin typeface="Cambria Math" panose="02040503050406030204" pitchFamily="18" charset="0"/>
                      </a:rPr>
                      <m:t>𝐼</m:t>
                    </m:r>
                    <m:r>
                      <a:rPr lang="en-GB" sz="1400" b="0" i="1" smtClean="0">
                        <a:latin typeface="Cambria Math" panose="02040503050406030204" pitchFamily="18" charset="0"/>
                      </a:rPr>
                      <m:t>=</m:t>
                    </m:r>
                    <m:nary>
                      <m:naryPr>
                        <m:chr m:val="∑"/>
                        <m:supHide m:val="on"/>
                        <m:ctrlPr>
                          <a:rPr lang="en-GB" sz="1400" b="0" i="1" smtClean="0">
                            <a:latin typeface="Cambria Math" panose="02040503050406030204" pitchFamily="18" charset="0"/>
                          </a:rPr>
                        </m:ctrlPr>
                      </m:naryPr>
                      <m:sub>
                        <m:r>
                          <m:rPr>
                            <m:brk m:alnAt="7"/>
                          </m:rPr>
                          <a:rPr lang="en-GB" sz="1400" b="0" i="1" smtClean="0">
                            <a:latin typeface="Cambria Math" panose="02040503050406030204" pitchFamily="18" charset="0"/>
                          </a:rPr>
                          <m:t>𝑗</m:t>
                        </m:r>
                      </m:sub>
                      <m:sup/>
                      <m:e>
                        <m:sSub>
                          <m:sSubPr>
                            <m:ctrlPr>
                              <a:rPr lang="en-GB" sz="1400" b="0" i="1" smtClean="0">
                                <a:latin typeface="Cambria Math" panose="02040503050406030204" pitchFamily="18" charset="0"/>
                              </a:rPr>
                            </m:ctrlPr>
                          </m:sSubPr>
                          <m:e>
                            <m:r>
                              <a:rPr lang="en-GB" sz="1400" b="0" i="1" smtClean="0">
                                <a:latin typeface="Cambria Math" panose="02040503050406030204" pitchFamily="18" charset="0"/>
                              </a:rPr>
                              <m:t>𝑚</m:t>
                            </m:r>
                          </m:e>
                          <m:sub>
                            <m:r>
                              <a:rPr lang="en-GB" sz="1400" b="0" i="1" smtClean="0">
                                <a:latin typeface="Cambria Math" panose="02040503050406030204" pitchFamily="18" charset="0"/>
                              </a:rPr>
                              <m:t>𝑗</m:t>
                            </m:r>
                          </m:sub>
                        </m:sSub>
                        <m:sSubSup>
                          <m:sSubSupPr>
                            <m:ctrlPr>
                              <a:rPr lang="en-GB" sz="1400" b="0" i="1" smtClean="0">
                                <a:latin typeface="Cambria Math" panose="02040503050406030204" pitchFamily="18" charset="0"/>
                              </a:rPr>
                            </m:ctrlPr>
                          </m:sSubSupPr>
                          <m:e>
                            <m:r>
                              <a:rPr lang="en-GB" sz="1400" b="0" i="1" smtClean="0">
                                <a:latin typeface="Cambria Math" panose="02040503050406030204" pitchFamily="18" charset="0"/>
                              </a:rPr>
                              <m:t>𝑟</m:t>
                            </m:r>
                          </m:e>
                          <m:sub>
                            <m:r>
                              <a:rPr lang="en-GB" sz="1400" b="0" i="1" smtClean="0">
                                <a:latin typeface="Cambria Math" panose="02040503050406030204" pitchFamily="18" charset="0"/>
                              </a:rPr>
                              <m:t>𝑗</m:t>
                            </m:r>
                          </m:sub>
                          <m:sup>
                            <m:r>
                              <a:rPr lang="en-GB" sz="1400" b="0" i="1" smtClean="0">
                                <a:latin typeface="Cambria Math" panose="02040503050406030204" pitchFamily="18" charset="0"/>
                              </a:rPr>
                              <m:t>2</m:t>
                            </m:r>
                          </m:sup>
                        </m:sSubSup>
                        <m:r>
                          <a:rPr lang="en-GB" sz="1400" b="0" i="1" smtClean="0">
                            <a:latin typeface="Cambria Math" panose="02040503050406030204" pitchFamily="18" charset="0"/>
                          </a:rPr>
                          <m:t>=0.02 (</m:t>
                        </m:r>
                        <m:r>
                          <m:rPr>
                            <m:sty m:val="p"/>
                          </m:rPr>
                          <a:rPr lang="en-GB" sz="1400" b="0" i="0" smtClean="0">
                            <a:latin typeface="Cambria Math" panose="02040503050406030204" pitchFamily="18" charset="0"/>
                          </a:rPr>
                          <m:t>kg</m:t>
                        </m:r>
                        <m:r>
                          <a:rPr lang="en-GB" sz="1400" b="0" i="0" smtClean="0">
                            <a:latin typeface="Cambria Math" panose="02040503050406030204" pitchFamily="18" charset="0"/>
                          </a:rPr>
                          <m:t>)</m:t>
                        </m:r>
                        <m:d>
                          <m:dPr>
                            <m:ctrlPr>
                              <a:rPr lang="en-GB" sz="1400" b="0" i="1" smtClean="0">
                                <a:latin typeface="Cambria Math" panose="02040503050406030204" pitchFamily="18" charset="0"/>
                              </a:rPr>
                            </m:ctrlPr>
                          </m:dPr>
                          <m:e>
                            <m:r>
                              <a:rPr lang="en-GB" sz="1400" b="0" i="1" smtClean="0">
                                <a:latin typeface="Cambria Math" panose="02040503050406030204" pitchFamily="18" charset="0"/>
                              </a:rPr>
                              <m:t>2</m:t>
                            </m:r>
                            <m:r>
                              <a:rPr lang="en-GB" sz="1400" b="0" i="1" smtClean="0">
                                <a:latin typeface="Cambria Math" panose="02040503050406030204" pitchFamily="18" charset="0"/>
                                <a:ea typeface="Cambria Math" panose="02040503050406030204" pitchFamily="18" charset="0"/>
                              </a:rPr>
                              <m:t>×</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0.25</m:t>
                                </m:r>
                              </m:e>
                              <m:sup>
                                <m:r>
                                  <a:rPr lang="en-GB" sz="1400" b="0" i="1" smtClean="0">
                                    <a:latin typeface="Cambria Math" panose="02040503050406030204" pitchFamily="18" charset="0"/>
                                    <a:ea typeface="Cambria Math" panose="02040503050406030204" pitchFamily="18" charset="0"/>
                                  </a:rPr>
                                  <m:t>2</m:t>
                                </m:r>
                              </m:sup>
                            </m:sSup>
                            <m:d>
                              <m:dPr>
                                <m:ctrlPr>
                                  <a:rPr lang="en-GB" sz="1400" b="0" i="1" smtClean="0">
                                    <a:latin typeface="Cambria Math" panose="02040503050406030204" pitchFamily="18" charset="0"/>
                                    <a:ea typeface="Cambria Math" panose="02040503050406030204" pitchFamily="18" charset="0"/>
                                  </a:rPr>
                                </m:ctrlPr>
                              </m:dPr>
                              <m:e>
                                <m:sSup>
                                  <m:sSupPr>
                                    <m:ctrlPr>
                                      <a:rPr lang="en-GB" sz="1400" b="0" i="1" smtClean="0">
                                        <a:latin typeface="Cambria Math" panose="02040503050406030204" pitchFamily="18" charset="0"/>
                                        <a:ea typeface="Cambria Math" panose="02040503050406030204" pitchFamily="18" charset="0"/>
                                      </a:rPr>
                                    </m:ctrlPr>
                                  </m:sSupPr>
                                  <m:e>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+2×</m:t>
                            </m:r>
                            <m:sSup>
                              <m:sSupPr>
                                <m:ctrlPr>
                                  <a:rPr lang="en-GB" sz="1400" b="0" i="1" smtClean="0">
                                    <a:latin typeface="Cambria Math" panose="02040503050406030204" pitchFamily="18" charset="0"/>
                                    <a:ea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0.15</m:t>
                                </m:r>
                              </m:e>
                              <m:sup>
                                <m:r>
                                  <a:rPr lang="en-GB" sz="1400" b="0" i="1" smtClean="0">
                                    <a:latin typeface="Cambria Math" panose="02040503050406030204" pitchFamily="18" charset="0"/>
                                    <a:ea typeface="Cambria Math" panose="02040503050406030204" pitchFamily="18" charset="0"/>
                                  </a:rPr>
                                  <m:t>2</m:t>
                                </m:r>
                              </m:sup>
                            </m:sSup>
                            <m:d>
                              <m:dPr>
                                <m:ctrlPr>
                                  <a:rPr lang="en-GB" sz="1400" b="0" i="1">
                                    <a:latin typeface="Cambria Math" panose="02040503050406030204" pitchFamily="18" charset="0"/>
                                    <a:ea typeface="Cambria Math" panose="02040503050406030204" pitchFamily="18" charset="0"/>
                                  </a:rPr>
                                </m:ctrlPr>
                              </m:dPr>
                              <m:e>
                                <m:sSup>
                                  <m:sSupPr>
                                    <m:ctrlPr>
                                      <a:rPr lang="en-GB" sz="1400" i="1">
                                        <a:latin typeface="Cambria Math" panose="02040503050406030204" pitchFamily="18" charset="0"/>
                                        <a:ea typeface="Cambria Math" panose="02040503050406030204" pitchFamily="18" charset="0"/>
                                      </a:rPr>
                                    </m:ctrlPr>
                                  </m:sSupPr>
                                  <m:e>
                                    <m:r>
                                      <m:rPr>
                                        <m:sty m:val="p"/>
                                      </m:rPr>
                                      <a:rPr lang="en-GB" sz="1400">
                                        <a:latin typeface="Cambria Math" panose="02040503050406030204" pitchFamily="18" charset="0"/>
                                        <a:ea typeface="Cambria Math" panose="02040503050406030204" pitchFamily="18" charset="0"/>
                                      </a:rPr>
                                      <m:t>m</m:t>
                                    </m:r>
                                  </m:e>
                                  <m:sup>
                                    <m:r>
                                      <a:rPr lang="en-GB" sz="1400" i="1">
                                        <a:latin typeface="Cambria Math" panose="02040503050406030204" pitchFamily="18" charset="0"/>
                                        <a:ea typeface="Cambria Math" panose="02040503050406030204" pitchFamily="18" charset="0"/>
                                      </a:rPr>
                                      <m:t>2</m:t>
                                    </m:r>
                                  </m:sup>
                                </m:sSup>
                              </m:e>
                            </m:d>
                            <m:r>
                              <a:rPr lang="en-GB" sz="1400" b="0" i="1" smtClean="0">
                                <a:latin typeface="Cambria Math" panose="02040503050406030204" pitchFamily="18" charset="0"/>
                                <a:ea typeface="Cambria Math" panose="02040503050406030204" pitchFamily="18" charset="0"/>
                              </a:rPr>
                              <m:t>=0.0034</m:t>
                            </m:r>
                            <m:r>
                              <a:rPr lang="en-GB" sz="1400" b="0" i="0" smtClean="0">
                                <a:latin typeface="Cambria Math" panose="02040503050406030204" pitchFamily="18" charset="0"/>
                                <a:ea typeface="Cambria Math" panose="02040503050406030204" pitchFamily="18" charset="0"/>
                              </a:rPr>
                              <m:t> </m:t>
                            </m:r>
                            <m:r>
                              <m:rPr>
                                <m:sty m:val="p"/>
                              </m:rPr>
                              <a:rPr lang="en-GB" sz="1400" b="0" i="0" smtClean="0">
                                <a:latin typeface="Cambria Math" panose="02040503050406030204" pitchFamily="18" charset="0"/>
                                <a:ea typeface="Cambria Math" panose="02040503050406030204" pitchFamily="18" charset="0"/>
                              </a:rPr>
                              <m:t>kg</m:t>
                            </m:r>
                            <m:r>
                              <a:rPr lang="en-GB" sz="1400" b="0" i="0" smtClean="0">
                                <a:latin typeface="Cambria Math" panose="02040503050406030204" pitchFamily="18" charset="0"/>
                                <a:ea typeface="Cambria Math" panose="02040503050406030204" pitchFamily="18" charset="0"/>
                              </a:rPr>
                              <m:t> </m:t>
                            </m:r>
                            <m:sSup>
                              <m:sSupPr>
                                <m:ctrlPr>
                                  <a:rPr lang="en-GB" sz="1400" b="0" i="1" smtClean="0">
                                    <a:latin typeface="Cambria Math" panose="02040503050406030204" pitchFamily="18" charset="0"/>
                                    <a:ea typeface="Cambria Math" panose="02040503050406030204" pitchFamily="18" charset="0"/>
                                  </a:rPr>
                                </m:ctrlPr>
                              </m:sSupPr>
                              <m:e>
                                <m:r>
                                  <m:rPr>
                                    <m:sty m:val="p"/>
                                  </m:rPr>
                                  <a:rPr lang="en-GB" sz="1400" b="0" i="0" smtClean="0">
                                    <a:latin typeface="Cambria Math" panose="02040503050406030204" pitchFamily="18" charset="0"/>
                                    <a:ea typeface="Cambria Math" panose="02040503050406030204" pitchFamily="18" charset="0"/>
                                  </a:rPr>
                                  <m:t>m</m:t>
                                </m:r>
                              </m:e>
                              <m:sup>
                                <m:r>
                                  <a:rPr lang="en-GB" sz="1400" b="0" i="1" smtClean="0">
                                    <a:latin typeface="Cambria Math" panose="02040503050406030204" pitchFamily="18" charset="0"/>
                                    <a:ea typeface="Cambria Math" panose="02040503050406030204" pitchFamily="18" charset="0"/>
                                  </a:rPr>
                                  <m:t>2</m:t>
                                </m:r>
                              </m:sup>
                            </m:sSup>
                          </m:e>
                        </m:d>
                      </m:e>
                    </m:nary>
                  </m:oMath>
                </a14:m>
                <a:endParaRPr lang="en-GB" sz="1400" dirty="0"/>
              </a:p>
            </p:txBody>
          </p:sp>
        </mc:Choice>
        <mc:Fallback xmlns="">
          <p:sp>
            <p:nvSpPr>
              <p:cNvPr id="6" name="TextBox 5">
                <a:extLst>
                  <a:ext uri="{FF2B5EF4-FFF2-40B4-BE49-F238E27FC236}">
                    <a16:creationId xmlns:a16="http://schemas.microsoft.com/office/drawing/2014/main" id="{D88AC2CD-3699-FD12-2EA6-0B0FFB445F77}"/>
                  </a:ext>
                </a:extLst>
              </p:cNvPr>
              <p:cNvSpPr txBox="1">
                <a:spLocks noRot="1" noChangeAspect="1" noMove="1" noResize="1" noEditPoints="1" noAdjustHandles="1" noChangeArrowheads="1" noChangeShapeType="1" noTextEdit="1"/>
              </p:cNvSpPr>
              <p:nvPr/>
            </p:nvSpPr>
            <p:spPr>
              <a:xfrm>
                <a:off x="981443" y="4693705"/>
                <a:ext cx="6197402" cy="343748"/>
              </a:xfrm>
              <a:prstGeom prst="rect">
                <a:avLst/>
              </a:prstGeom>
              <a:blipFill>
                <a:blip r:embed="rId5"/>
                <a:stretch>
                  <a:fillRect l="-295" t="-87500" b="-13928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6975D83B-E847-A3C3-FD5A-087CF0F44783}"/>
                  </a:ext>
                </a:extLst>
              </p:cNvPr>
              <p:cNvSpPr txBox="1"/>
              <p:nvPr/>
            </p:nvSpPr>
            <p:spPr>
              <a:xfrm>
                <a:off x="981443" y="5167064"/>
                <a:ext cx="4927311" cy="411138"/>
              </a:xfrm>
              <a:prstGeom prst="rect">
                <a:avLst/>
              </a:prstGeom>
              <a:noFill/>
            </p:spPr>
            <p:txBody>
              <a:bodyPr wrap="none" rtlCol="0">
                <a:spAutoFit/>
              </a:bodyPr>
              <a:lstStyle/>
              <a:p>
                <a:r>
                  <a:rPr lang="en-GB" sz="1400" dirty="0"/>
                  <a:t>c. </a:t>
                </a:r>
                <a14:m>
                  <m:oMath xmlns:m="http://schemas.openxmlformats.org/officeDocument/2006/math">
                    <m:sSub>
                      <m:sSubPr>
                        <m:ctrlPr>
                          <a:rPr lang="en-GB" sz="1400" b="0" i="1" smtClean="0">
                            <a:latin typeface="Cambria Math" panose="02040503050406030204" pitchFamily="18" charset="0"/>
                          </a:rPr>
                        </m:ctrlPr>
                      </m:sSubPr>
                      <m:e>
                        <m:r>
                          <a:rPr lang="en-GB" sz="1400" b="0" i="1" smtClean="0">
                            <a:latin typeface="Cambria Math" panose="02040503050406030204" pitchFamily="18" charset="0"/>
                          </a:rPr>
                          <m:t>𝐸</m:t>
                        </m:r>
                      </m:e>
                      <m:sub>
                        <m:r>
                          <m:rPr>
                            <m:sty m:val="p"/>
                          </m:rPr>
                          <a:rPr lang="en-GB" sz="1400" b="0" i="0" smtClean="0">
                            <a:latin typeface="Cambria Math" panose="02040503050406030204" pitchFamily="18" charset="0"/>
                          </a:rPr>
                          <m:t>rot</m:t>
                        </m:r>
                      </m:sub>
                    </m:sSub>
                    <m:r>
                      <a:rPr lang="en-GB" sz="1400" b="0" i="1" smtClean="0">
                        <a:latin typeface="Cambria Math" panose="02040503050406030204" pitchFamily="18" charset="0"/>
                      </a:rPr>
                      <m:t>=</m:t>
                    </m:r>
                    <m:f>
                      <m:fPr>
                        <m:ctrlPr>
                          <a:rPr lang="en-GB" sz="1400" b="0" i="1" smtClean="0">
                            <a:latin typeface="Cambria Math" panose="02040503050406030204" pitchFamily="18" charset="0"/>
                          </a:rPr>
                        </m:ctrlPr>
                      </m:fPr>
                      <m:num>
                        <m:r>
                          <a:rPr lang="en-GB" sz="1400" b="0" i="1" smtClean="0">
                            <a:latin typeface="Cambria Math" panose="02040503050406030204" pitchFamily="18" charset="0"/>
                          </a:rPr>
                          <m:t>1</m:t>
                        </m:r>
                      </m:num>
                      <m:den>
                        <m:r>
                          <a:rPr lang="en-GB" sz="1400" b="0" i="1" smtClean="0">
                            <a:latin typeface="Cambria Math" panose="02040503050406030204" pitchFamily="18" charset="0"/>
                          </a:rPr>
                          <m:t>2</m:t>
                        </m:r>
                      </m:den>
                    </m:f>
                    <m:r>
                      <a:rPr lang="en-GB" sz="1400" b="0" i="1" smtClean="0">
                        <a:latin typeface="Cambria Math" panose="02040503050406030204" pitchFamily="18" charset="0"/>
                      </a:rPr>
                      <m:t>𝐼</m:t>
                    </m:r>
                    <m:sSup>
                      <m:sSupPr>
                        <m:ctrlPr>
                          <a:rPr lang="en-GB" sz="1400" b="0" i="1" smtClean="0">
                            <a:latin typeface="Cambria Math" panose="02040503050406030204" pitchFamily="18" charset="0"/>
                          </a:rPr>
                        </m:ctrlPr>
                      </m:sSupPr>
                      <m:e>
                        <m:r>
                          <a:rPr lang="en-GB" sz="1400" b="0" i="1" smtClean="0">
                            <a:latin typeface="Cambria Math" panose="02040503050406030204" pitchFamily="18" charset="0"/>
                            <a:ea typeface="Cambria Math" panose="02040503050406030204" pitchFamily="18" charset="0"/>
                          </a:rPr>
                          <m:t>𝜔</m:t>
                        </m:r>
                      </m:e>
                      <m:sup>
                        <m:r>
                          <a:rPr lang="en-GB" sz="1400" b="0" i="1" smtClean="0">
                            <a:latin typeface="Cambria Math" panose="02040503050406030204" pitchFamily="18" charset="0"/>
                          </a:rPr>
                          <m:t>2</m:t>
                        </m:r>
                      </m:sup>
                    </m:sSup>
                    <m:r>
                      <a:rPr lang="en-GB" sz="1400" b="0" i="1" smtClean="0">
                        <a:latin typeface="Cambria Math" panose="02040503050406030204" pitchFamily="18" charset="0"/>
                      </a:rPr>
                      <m:t>=</m:t>
                    </m:r>
                    <m:f>
                      <m:fPr>
                        <m:ctrlPr>
                          <a:rPr lang="en-GB" sz="1400" b="0" i="1" smtClean="0">
                            <a:latin typeface="Cambria Math" panose="02040503050406030204" pitchFamily="18" charset="0"/>
                          </a:rPr>
                        </m:ctrlPr>
                      </m:fPr>
                      <m:num>
                        <m:r>
                          <a:rPr lang="en-GB" sz="1400" b="0" i="1" smtClean="0">
                            <a:latin typeface="Cambria Math" panose="02040503050406030204" pitchFamily="18" charset="0"/>
                          </a:rPr>
                          <m:t>1</m:t>
                        </m:r>
                      </m:num>
                      <m:den>
                        <m:r>
                          <a:rPr lang="en-GB" sz="1400" b="0" i="1" smtClean="0">
                            <a:latin typeface="Cambria Math" panose="02040503050406030204" pitchFamily="18" charset="0"/>
                          </a:rPr>
                          <m:t>2</m:t>
                        </m:r>
                      </m:den>
                    </m:f>
                    <m:d>
                      <m:dPr>
                        <m:ctrlPr>
                          <a:rPr lang="en-GB" sz="1400" b="0" i="1" smtClean="0">
                            <a:latin typeface="Cambria Math" panose="02040503050406030204" pitchFamily="18" charset="0"/>
                          </a:rPr>
                        </m:ctrlPr>
                      </m:dPr>
                      <m:e>
                        <m:r>
                          <a:rPr lang="en-GB" sz="1400" b="0" i="1" smtClean="0">
                            <a:latin typeface="Cambria Math" panose="02040503050406030204" pitchFamily="18" charset="0"/>
                          </a:rPr>
                          <m:t>0.0035(</m:t>
                        </m:r>
                        <m:r>
                          <m:rPr>
                            <m:sty m:val="p"/>
                          </m:rPr>
                          <a:rPr lang="en-GB" sz="1400" b="0" i="0" smtClean="0">
                            <a:latin typeface="Cambria Math" panose="02040503050406030204" pitchFamily="18" charset="0"/>
                          </a:rPr>
                          <m:t>kg</m:t>
                        </m:r>
                        <m:sSup>
                          <m:sSupPr>
                            <m:ctrlPr>
                              <a:rPr lang="en-GB" sz="1400" b="0" i="1" smtClean="0">
                                <a:latin typeface="Cambria Math" panose="02040503050406030204" pitchFamily="18" charset="0"/>
                              </a:rPr>
                            </m:ctrlPr>
                          </m:sSupPr>
                          <m:e>
                            <m:r>
                              <m:rPr>
                                <m:sty m:val="p"/>
                              </m:rPr>
                              <a:rPr lang="en-GB" sz="1400" b="0" i="0" smtClean="0">
                                <a:latin typeface="Cambria Math" panose="02040503050406030204" pitchFamily="18" charset="0"/>
                              </a:rPr>
                              <m:t>m</m:t>
                            </m:r>
                          </m:e>
                          <m:sup>
                            <m:r>
                              <a:rPr lang="en-GB" sz="1400" b="0" i="1" smtClean="0">
                                <a:latin typeface="Cambria Math" panose="02040503050406030204" pitchFamily="18" charset="0"/>
                              </a:rPr>
                              <m:t>2</m:t>
                            </m:r>
                          </m:sup>
                        </m:sSup>
                      </m:e>
                    </m:d>
                    <m:sSup>
                      <m:sSupPr>
                        <m:ctrlPr>
                          <a:rPr lang="en-GB" sz="1400" b="0" i="1" smtClean="0">
                            <a:latin typeface="Cambria Math" panose="02040503050406030204" pitchFamily="18" charset="0"/>
                          </a:rPr>
                        </m:ctrlPr>
                      </m:sSupPr>
                      <m:e>
                        <m:d>
                          <m:dPr>
                            <m:ctrlPr>
                              <a:rPr lang="en-GB" sz="1400" b="0" i="1" smtClean="0">
                                <a:latin typeface="Cambria Math" panose="02040503050406030204" pitchFamily="18" charset="0"/>
                              </a:rPr>
                            </m:ctrlPr>
                          </m:dPr>
                          <m:e>
                            <m:r>
                              <a:rPr lang="en-GB" sz="1400" b="0" i="1" smtClean="0">
                                <a:latin typeface="Cambria Math" panose="02040503050406030204" pitchFamily="18" charset="0"/>
                              </a:rPr>
                              <m:t>5.0</m:t>
                            </m:r>
                            <m:r>
                              <a:rPr lang="en-GB" sz="1400" b="0" i="1" smtClean="0">
                                <a:latin typeface="Cambria Math" panose="02040503050406030204" pitchFamily="18" charset="0"/>
                                <a:ea typeface="Cambria Math" panose="02040503050406030204" pitchFamily="18" charset="0"/>
                              </a:rPr>
                              <m:t>×2</m:t>
                            </m:r>
                            <m:r>
                              <a:rPr lang="en-GB" sz="1400" b="0" i="1" smtClean="0">
                                <a:latin typeface="Cambria Math" panose="02040503050406030204" pitchFamily="18" charset="0"/>
                                <a:ea typeface="Cambria Math" panose="02040503050406030204" pitchFamily="18" charset="0"/>
                              </a:rPr>
                              <m:t>𝜋</m:t>
                            </m:r>
                            <m:d>
                              <m:dPr>
                                <m:ctrlPr>
                                  <a:rPr lang="en-GB" sz="1400" b="0" i="1" smtClean="0">
                                    <a:latin typeface="Cambria Math" panose="02040503050406030204" pitchFamily="18" charset="0"/>
                                    <a:ea typeface="Cambria Math" panose="02040503050406030204" pitchFamily="18" charset="0"/>
                                  </a:rPr>
                                </m:ctrlPr>
                              </m:dPr>
                              <m:e>
                                <m:r>
                                  <m:rPr>
                                    <m:sty m:val="p"/>
                                  </m:rPr>
                                  <a:rPr lang="en-GB" sz="1400" b="0" i="0" smtClean="0">
                                    <a:latin typeface="Cambria Math" panose="02040503050406030204" pitchFamily="18" charset="0"/>
                                    <a:ea typeface="Cambria Math" panose="02040503050406030204" pitchFamily="18" charset="0"/>
                                  </a:rPr>
                                  <m:t>rad</m:t>
                                </m:r>
                                <m:r>
                                  <a:rPr lang="en-GB" sz="1400" b="0" i="0" smtClean="0">
                                    <a:latin typeface="Cambria Math" panose="02040503050406030204" pitchFamily="18" charset="0"/>
                                    <a:ea typeface="Cambria Math" panose="02040503050406030204" pitchFamily="18" charset="0"/>
                                  </a:rPr>
                                  <m:t>/</m:t>
                                </m:r>
                                <m:r>
                                  <m:rPr>
                                    <m:sty m:val="p"/>
                                  </m:rPr>
                                  <a:rPr lang="en-GB" sz="1400" b="0" i="0" smtClean="0">
                                    <a:latin typeface="Cambria Math" panose="02040503050406030204" pitchFamily="18" charset="0"/>
                                    <a:ea typeface="Cambria Math" panose="02040503050406030204" pitchFamily="18" charset="0"/>
                                  </a:rPr>
                                  <m:t>s</m:t>
                                </m:r>
                              </m:e>
                            </m:d>
                          </m:e>
                        </m:d>
                      </m:e>
                      <m:sup>
                        <m:r>
                          <a:rPr lang="en-GB" sz="1400" b="0" i="1" smtClean="0">
                            <a:latin typeface="Cambria Math" panose="02040503050406030204" pitchFamily="18" charset="0"/>
                          </a:rPr>
                          <m:t>2</m:t>
                        </m:r>
                      </m:sup>
                    </m:sSup>
                    <m:r>
                      <a:rPr lang="en-GB" sz="1400" b="0" i="1" smtClean="0">
                        <a:latin typeface="Cambria Math" panose="02040503050406030204" pitchFamily="18" charset="0"/>
                      </a:rPr>
                      <m:t>=1.73 </m:t>
                    </m:r>
                    <m:r>
                      <m:rPr>
                        <m:sty m:val="p"/>
                      </m:rPr>
                      <a:rPr lang="en-GB" sz="1400" b="0" i="0" smtClean="0">
                        <a:latin typeface="Cambria Math" panose="02040503050406030204" pitchFamily="18" charset="0"/>
                      </a:rPr>
                      <m:t>J</m:t>
                    </m:r>
                  </m:oMath>
                </a14:m>
                <a:endParaRPr lang="en-GB" sz="1400" dirty="0"/>
              </a:p>
            </p:txBody>
          </p:sp>
        </mc:Choice>
        <mc:Fallback xmlns="">
          <p:sp>
            <p:nvSpPr>
              <p:cNvPr id="7" name="TextBox 6">
                <a:extLst>
                  <a:ext uri="{FF2B5EF4-FFF2-40B4-BE49-F238E27FC236}">
                    <a16:creationId xmlns:a16="http://schemas.microsoft.com/office/drawing/2014/main" id="{6975D83B-E847-A3C3-FD5A-087CF0F44783}"/>
                  </a:ext>
                </a:extLst>
              </p:cNvPr>
              <p:cNvSpPr txBox="1">
                <a:spLocks noRot="1" noChangeAspect="1" noMove="1" noResize="1" noEditPoints="1" noAdjustHandles="1" noChangeArrowheads="1" noChangeShapeType="1" noTextEdit="1"/>
              </p:cNvSpPr>
              <p:nvPr/>
            </p:nvSpPr>
            <p:spPr>
              <a:xfrm>
                <a:off x="981443" y="5167064"/>
                <a:ext cx="4927311" cy="411138"/>
              </a:xfrm>
              <a:prstGeom prst="rect">
                <a:avLst/>
              </a:prstGeom>
              <a:blipFill>
                <a:blip r:embed="rId6"/>
                <a:stretch>
                  <a:fillRect l="-371" b="-2985"/>
                </a:stretch>
              </a:blipFill>
            </p:spPr>
            <p:txBody>
              <a:bodyPr/>
              <a:lstStyle/>
              <a:p>
                <a:r>
                  <a:rPr lang="en-GB">
                    <a:noFill/>
                  </a:rPr>
                  <a:t> </a:t>
                </a:r>
              </a:p>
            </p:txBody>
          </p:sp>
        </mc:Fallback>
      </mc:AlternateContent>
      <p:cxnSp>
        <p:nvCxnSpPr>
          <p:cNvPr id="9" name="Straight Arrow Connector 8">
            <a:extLst>
              <a:ext uri="{FF2B5EF4-FFF2-40B4-BE49-F238E27FC236}">
                <a16:creationId xmlns:a16="http://schemas.microsoft.com/office/drawing/2014/main" id="{53F1246E-2F5E-D477-1B6A-F9030869F03D}"/>
              </a:ext>
            </a:extLst>
          </p:cNvPr>
          <p:cNvCxnSpPr>
            <a:cxnSpLocks/>
          </p:cNvCxnSpPr>
          <p:nvPr/>
        </p:nvCxnSpPr>
        <p:spPr>
          <a:xfrm>
            <a:off x="4237703" y="2556387"/>
            <a:ext cx="334297"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1" name="Straight Arrow Connector 10">
            <a:extLst>
              <a:ext uri="{FF2B5EF4-FFF2-40B4-BE49-F238E27FC236}">
                <a16:creationId xmlns:a16="http://schemas.microsoft.com/office/drawing/2014/main" id="{34BD4C19-169F-BA77-10F4-7C27E19F441F}"/>
              </a:ext>
            </a:extLst>
          </p:cNvPr>
          <p:cNvCxnSpPr>
            <a:cxnSpLocks/>
          </p:cNvCxnSpPr>
          <p:nvPr/>
        </p:nvCxnSpPr>
        <p:spPr>
          <a:xfrm>
            <a:off x="4572000" y="2556387"/>
            <a:ext cx="334297" cy="0"/>
          </a:xfrm>
          <a:prstGeom prst="straightConnector1">
            <a:avLst/>
          </a:prstGeom>
          <a:ln>
            <a:headEnd type="triangle"/>
            <a:tailEnd type="triangle"/>
          </a:ln>
        </p:spPr>
        <p:style>
          <a:lnRef idx="1">
            <a:schemeClr val="accent4"/>
          </a:lnRef>
          <a:fillRef idx="0">
            <a:schemeClr val="accent4"/>
          </a:fillRef>
          <a:effectRef idx="0">
            <a:schemeClr val="accent4"/>
          </a:effectRef>
          <a:fontRef idx="minor">
            <a:schemeClr val="tx1"/>
          </a:fontRef>
        </p:style>
      </p:cxnSp>
      <p:sp>
        <p:nvSpPr>
          <p:cNvPr id="14" name="TextBox 13">
            <a:extLst>
              <a:ext uri="{FF2B5EF4-FFF2-40B4-BE49-F238E27FC236}">
                <a16:creationId xmlns:a16="http://schemas.microsoft.com/office/drawing/2014/main" id="{202C0E82-F552-CE83-2184-17886484D5B0}"/>
              </a:ext>
            </a:extLst>
          </p:cNvPr>
          <p:cNvSpPr txBox="1"/>
          <p:nvPr/>
        </p:nvSpPr>
        <p:spPr>
          <a:xfrm>
            <a:off x="4181859" y="2310166"/>
            <a:ext cx="452284" cy="246221"/>
          </a:xfrm>
          <a:prstGeom prst="rect">
            <a:avLst/>
          </a:prstGeom>
          <a:noFill/>
        </p:spPr>
        <p:txBody>
          <a:bodyPr wrap="square" rtlCol="0">
            <a:spAutoFit/>
          </a:bodyPr>
          <a:lstStyle/>
          <a:p>
            <a:r>
              <a:rPr lang="en-US" sz="1000" dirty="0"/>
              <a:t>5cm</a:t>
            </a:r>
            <a:endParaRPr lang="en-GB" sz="1000" dirty="0"/>
          </a:p>
        </p:txBody>
      </p:sp>
      <p:sp>
        <p:nvSpPr>
          <p:cNvPr id="15" name="TextBox 14">
            <a:extLst>
              <a:ext uri="{FF2B5EF4-FFF2-40B4-BE49-F238E27FC236}">
                <a16:creationId xmlns:a16="http://schemas.microsoft.com/office/drawing/2014/main" id="{FB860EC6-B26F-6517-CBCE-12A45826916A}"/>
              </a:ext>
            </a:extLst>
          </p:cNvPr>
          <p:cNvSpPr txBox="1"/>
          <p:nvPr/>
        </p:nvSpPr>
        <p:spPr>
          <a:xfrm>
            <a:off x="4540737" y="2334331"/>
            <a:ext cx="452284" cy="246221"/>
          </a:xfrm>
          <a:prstGeom prst="rect">
            <a:avLst/>
          </a:prstGeom>
          <a:noFill/>
        </p:spPr>
        <p:txBody>
          <a:bodyPr wrap="square" rtlCol="0">
            <a:spAutoFit/>
          </a:bodyPr>
          <a:lstStyle/>
          <a:p>
            <a:r>
              <a:rPr lang="en-US" sz="1000" dirty="0"/>
              <a:t>5cm</a:t>
            </a:r>
            <a:endParaRPr lang="en-GB" sz="1000" dirty="0"/>
          </a:p>
        </p:txBody>
      </p:sp>
    </p:spTree>
    <p:extLst>
      <p:ext uri="{BB962C8B-B14F-4D97-AF65-F5344CB8AC3E}">
        <p14:creationId xmlns:p14="http://schemas.microsoft.com/office/powerpoint/2010/main" val="35299775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1DFE5F0-BE75-53C2-69A7-8DC2FDD6369E}"/>
              </a:ext>
            </a:extLst>
          </p:cNvPr>
          <p:cNvPicPr>
            <a:picLocks noChangeAspect="1"/>
          </p:cNvPicPr>
          <p:nvPr/>
        </p:nvPicPr>
        <p:blipFill rotWithShape="1">
          <a:blip r:embed="rId2"/>
          <a:srcRect r="11804"/>
          <a:stretch/>
        </p:blipFill>
        <p:spPr>
          <a:xfrm>
            <a:off x="6306237" y="1717472"/>
            <a:ext cx="2380563" cy="3423056"/>
          </a:xfrm>
          <a:prstGeom prst="rect">
            <a:avLst/>
          </a:prstGeom>
        </p:spPr>
      </p:pic>
      <p:sp>
        <p:nvSpPr>
          <p:cNvPr id="2" name="Title 1"/>
          <p:cNvSpPr>
            <a:spLocks noGrp="1"/>
          </p:cNvSpPr>
          <p:nvPr>
            <p:ph type="title"/>
          </p:nvPr>
        </p:nvSpPr>
        <p:spPr/>
        <p:txBody>
          <a:bodyPr/>
          <a:lstStyle/>
          <a:p>
            <a:r>
              <a:rPr lang="en-US" dirty="0"/>
              <a:t>Spring force</a:t>
            </a:r>
          </a:p>
        </p:txBody>
      </p:sp>
      <p:sp>
        <p:nvSpPr>
          <p:cNvPr id="3" name="Content Placeholder 2"/>
          <p:cNvSpPr>
            <a:spLocks noGrp="1"/>
          </p:cNvSpPr>
          <p:nvPr>
            <p:ph sz="quarter" idx="10"/>
          </p:nvPr>
        </p:nvSpPr>
        <p:spPr>
          <a:xfrm>
            <a:off x="457199" y="1512000"/>
            <a:ext cx="6474543" cy="4248000"/>
          </a:xfrm>
        </p:spPr>
        <p:txBody>
          <a:bodyPr/>
          <a:lstStyle/>
          <a:p>
            <a:r>
              <a:rPr lang="en-GB" b="1" dirty="0"/>
              <a:t>Spring</a:t>
            </a:r>
            <a:r>
              <a:rPr lang="en-GB" dirty="0"/>
              <a:t> </a:t>
            </a:r>
            <a:r>
              <a:rPr lang="en-GB" b="1" dirty="0"/>
              <a:t>force</a:t>
            </a:r>
            <a:r>
              <a:rPr lang="en-GB" dirty="0"/>
              <a:t> is the force exerted by a compressed or stretched spring on any object that is attached to it. An object that compresses or stretches a spring is always acted upon by a force that restores the object to its rest or equilibrium position. </a:t>
            </a:r>
          </a:p>
          <a:p>
            <a:r>
              <a:rPr lang="en-GB" dirty="0"/>
              <a:t>For most springs (those that obey </a:t>
            </a:r>
            <a:r>
              <a:rPr lang="en-GB" b="1" dirty="0"/>
              <a:t>Hooke’s law</a:t>
            </a:r>
            <a:r>
              <a:rPr lang="en-GB" dirty="0"/>
              <a:t>), the magnitude of the force is directly proportional to the amount of stretch (extension) or compression of the spring.</a:t>
            </a:r>
          </a:p>
          <a:p>
            <a:pPr algn="ctr"/>
            <a:r>
              <a:rPr lang="en-GB" b="1" i="1" dirty="0">
                <a:solidFill>
                  <a:srgbClr val="444444"/>
                </a:solidFill>
                <a:effectLst/>
              </a:rPr>
              <a:t>F</a:t>
            </a:r>
            <a:r>
              <a:rPr lang="en-GB" b="1" i="0" baseline="-25000" dirty="0">
                <a:solidFill>
                  <a:srgbClr val="444444"/>
                </a:solidFill>
                <a:effectLst/>
              </a:rPr>
              <a:t>spring </a:t>
            </a:r>
            <a:r>
              <a:rPr lang="en-GB" b="1" i="0" dirty="0">
                <a:solidFill>
                  <a:srgbClr val="444444"/>
                </a:solidFill>
                <a:effectLst/>
              </a:rPr>
              <a:t>= </a:t>
            </a:r>
            <a:r>
              <a:rPr lang="en-GB" b="1" i="1" dirty="0">
                <a:solidFill>
                  <a:srgbClr val="444444"/>
                </a:solidFill>
                <a:effectLst/>
              </a:rPr>
              <a:t>kx</a:t>
            </a:r>
          </a:p>
          <a:p>
            <a:r>
              <a:rPr lang="en-GB" dirty="0">
                <a:solidFill>
                  <a:srgbClr val="444444"/>
                </a:solidFill>
              </a:rPr>
              <a:t>where</a:t>
            </a:r>
            <a:r>
              <a:rPr lang="en-GB" sz="2800" dirty="0">
                <a:solidFill>
                  <a:srgbClr val="444444"/>
                </a:solidFill>
              </a:rPr>
              <a:t> </a:t>
            </a:r>
            <a:r>
              <a:rPr lang="en-GB" i="1" dirty="0">
                <a:solidFill>
                  <a:srgbClr val="444444"/>
                </a:solidFill>
              </a:rPr>
              <a:t>k</a:t>
            </a:r>
            <a:r>
              <a:rPr lang="en-GB" dirty="0">
                <a:solidFill>
                  <a:srgbClr val="444444"/>
                </a:solidFill>
              </a:rPr>
              <a:t> is the spring constant and </a:t>
            </a:r>
            <a:r>
              <a:rPr lang="en-GB" i="1" dirty="0">
                <a:solidFill>
                  <a:srgbClr val="444444"/>
                </a:solidFill>
              </a:rPr>
              <a:t>x</a:t>
            </a:r>
            <a:r>
              <a:rPr lang="en-GB" dirty="0">
                <a:solidFill>
                  <a:srgbClr val="444444"/>
                </a:solidFill>
              </a:rPr>
              <a:t> is the extension or compression.</a:t>
            </a:r>
            <a:endParaRPr lang="en-US" sz="2800" dirty="0"/>
          </a:p>
        </p:txBody>
      </p:sp>
    </p:spTree>
    <p:extLst>
      <p:ext uri="{BB962C8B-B14F-4D97-AF65-F5344CB8AC3E}">
        <p14:creationId xmlns:p14="http://schemas.microsoft.com/office/powerpoint/2010/main" val="38139219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18001C16-BA23-EBE7-24C2-A0AFF2C71901}"/>
              </a:ext>
            </a:extLst>
          </p:cNvPr>
          <p:cNvSpPr txBox="1"/>
          <p:nvPr/>
        </p:nvSpPr>
        <p:spPr>
          <a:xfrm>
            <a:off x="2151978" y="59850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9543E-1DE0-D61D-3458-4C14DABF344B}"/>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8FA4AF52-0860-E369-3746-FC7CA4C4E6D4}"/>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 carry out calculations involving:</a:t>
            </a:r>
          </a:p>
          <a:p>
            <a:pPr marL="216000" indent="-216000">
              <a:spcBef>
                <a:spcPts val="500"/>
              </a:spcBef>
              <a:spcAft>
                <a:spcPts val="500"/>
              </a:spcAft>
              <a:buClr>
                <a:srgbClr val="0077E3"/>
              </a:buClr>
              <a:buFont typeface="Arial" panose="020B0604020202020204" pitchFamily="34" charset="0"/>
              <a:buChar char="•"/>
            </a:pPr>
            <a:r>
              <a:rPr lang="en-US" dirty="0"/>
              <a:t>gravitational force</a:t>
            </a:r>
          </a:p>
          <a:p>
            <a:pPr marL="216000" indent="-216000">
              <a:spcBef>
                <a:spcPts val="500"/>
              </a:spcBef>
              <a:spcAft>
                <a:spcPts val="500"/>
              </a:spcAft>
              <a:buClr>
                <a:srgbClr val="0077E3"/>
              </a:buClr>
              <a:buFont typeface="Arial" panose="020B0604020202020204" pitchFamily="34" charset="0"/>
              <a:buChar char="•"/>
            </a:pPr>
            <a:r>
              <a:rPr lang="en-US" dirty="0"/>
              <a:t>frictional resistance.</a:t>
            </a:r>
          </a:p>
          <a:p>
            <a:pPr>
              <a:spcBef>
                <a:spcPts val="1200"/>
              </a:spcBef>
              <a:spcAft>
                <a:spcPts val="500"/>
              </a:spcAft>
              <a:buClr>
                <a:srgbClr val="0077E3"/>
              </a:buClr>
            </a:pPr>
            <a:r>
              <a:rPr lang="en-US" dirty="0"/>
              <a:t>Learners should also be able to explain and give examples of:</a:t>
            </a:r>
          </a:p>
          <a:p>
            <a:pPr marL="216000" indent="-216000">
              <a:spcBef>
                <a:spcPts val="500"/>
              </a:spcBef>
              <a:spcAft>
                <a:spcPts val="500"/>
              </a:spcAft>
              <a:buClr>
                <a:srgbClr val="0077E3"/>
              </a:buClr>
              <a:buFont typeface="Arial" panose="020B0604020202020204" pitchFamily="34" charset="0"/>
              <a:buChar char="•"/>
            </a:pPr>
            <a:r>
              <a:rPr lang="en-GB" dirty="0"/>
              <a:t>tractive effort</a:t>
            </a:r>
          </a:p>
          <a:p>
            <a:pPr marL="216000" indent="-216000">
              <a:spcBef>
                <a:spcPts val="500"/>
              </a:spcBef>
              <a:spcAft>
                <a:spcPts val="500"/>
              </a:spcAft>
              <a:buClr>
                <a:srgbClr val="0077E3"/>
              </a:buClr>
              <a:buFont typeface="Arial" panose="020B0604020202020204" pitchFamily="34" charset="0"/>
              <a:buChar char="•"/>
            </a:pPr>
            <a:r>
              <a:rPr lang="en-GB" dirty="0"/>
              <a:t>braking force </a:t>
            </a:r>
          </a:p>
          <a:p>
            <a:pPr marL="216000" indent="-216000">
              <a:spcBef>
                <a:spcPts val="500"/>
              </a:spcBef>
              <a:spcAft>
                <a:spcPts val="500"/>
              </a:spcAft>
              <a:buClr>
                <a:srgbClr val="0077E3"/>
              </a:buClr>
              <a:buFont typeface="Arial" panose="020B0604020202020204" pitchFamily="34" charset="0"/>
              <a:buChar char="•"/>
            </a:pPr>
            <a:r>
              <a:rPr lang="en-GB" dirty="0"/>
              <a:t>rotational kinetic energy</a:t>
            </a:r>
          </a:p>
          <a:p>
            <a:pPr marL="216000" indent="-216000">
              <a:spcBef>
                <a:spcPts val="500"/>
              </a:spcBef>
              <a:spcAft>
                <a:spcPts val="500"/>
              </a:spcAft>
              <a:buClr>
                <a:srgbClr val="0077E3"/>
              </a:buClr>
              <a:buFont typeface="Arial" panose="020B0604020202020204" pitchFamily="34" charset="0"/>
              <a:buChar char="•"/>
            </a:pPr>
            <a:r>
              <a:rPr lang="en-GB" dirty="0"/>
              <a:t>moment of inertia</a:t>
            </a:r>
          </a:p>
          <a:p>
            <a:pPr marL="216000" indent="-216000">
              <a:spcBef>
                <a:spcPts val="500"/>
              </a:spcBef>
              <a:spcAft>
                <a:spcPts val="500"/>
              </a:spcAft>
              <a:buClr>
                <a:srgbClr val="0077E3"/>
              </a:buClr>
              <a:buFont typeface="Arial" panose="020B0604020202020204" pitchFamily="34" charset="0"/>
              <a:buChar char="•"/>
            </a:pPr>
            <a:r>
              <a:rPr lang="en-GB" dirty="0"/>
              <a:t>spring force</a:t>
            </a:r>
            <a:r>
              <a:rPr lang="en-US" dirty="0"/>
              <a:t>.</a:t>
            </a:r>
            <a:endParaRPr lang="en-GB" dirty="0"/>
          </a:p>
        </p:txBody>
      </p:sp>
    </p:spTree>
    <p:extLst>
      <p:ext uri="{BB962C8B-B14F-4D97-AF65-F5344CB8AC3E}">
        <p14:creationId xmlns:p14="http://schemas.microsoft.com/office/powerpoint/2010/main" val="2705091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Gravitational force</a:t>
            </a:r>
          </a:p>
        </p:txBody>
      </p:sp>
      <p:sp>
        <p:nvSpPr>
          <p:cNvPr id="3" name="Content Placeholder 2"/>
          <p:cNvSpPr>
            <a:spLocks noGrp="1"/>
          </p:cNvSpPr>
          <p:nvPr>
            <p:ph sz="quarter" idx="10"/>
          </p:nvPr>
        </p:nvSpPr>
        <p:spPr>
          <a:xfrm>
            <a:off x="457200" y="1512000"/>
            <a:ext cx="8118371" cy="4248000"/>
          </a:xfrm>
        </p:spPr>
        <p:txBody>
          <a:bodyPr/>
          <a:lstStyle/>
          <a:p>
            <a:r>
              <a:rPr lang="en-GB" b="1" dirty="0"/>
              <a:t>Gravity</a:t>
            </a:r>
            <a:r>
              <a:rPr lang="en-GB" dirty="0"/>
              <a:t> is a non-contact force. It is the force with which the earth, moon or any other massively large object attracts another object towards itself. This is the weight of the object. All objects on earth experience a force of gravity that is directed ‘downward’ towards the centre of the planet. The force of gravity on earth is always equal to the weight of the object as found by the equation:</a:t>
            </a:r>
          </a:p>
          <a:p>
            <a:r>
              <a:rPr lang="en-GB" b="1" i="1" dirty="0"/>
              <a:t>W</a:t>
            </a:r>
            <a:r>
              <a:rPr lang="en-GB" b="1" dirty="0"/>
              <a:t> = </a:t>
            </a:r>
            <a:r>
              <a:rPr lang="en-GB" b="1" i="1" dirty="0"/>
              <a:t>mg</a:t>
            </a:r>
          </a:p>
          <a:p>
            <a:r>
              <a:rPr lang="en-GB" dirty="0"/>
              <a:t>where </a:t>
            </a:r>
            <a:r>
              <a:rPr lang="en-GB" b="1" i="1" dirty="0"/>
              <a:t>g</a:t>
            </a:r>
            <a:r>
              <a:rPr lang="en-GB" b="1" dirty="0"/>
              <a:t> is approximately – 9.81m/s</a:t>
            </a:r>
            <a:r>
              <a:rPr lang="en-GB" b="1" baseline="30000" dirty="0"/>
              <a:t>2</a:t>
            </a:r>
            <a:r>
              <a:rPr lang="en-GB" b="1" dirty="0"/>
              <a:t> (on earth)</a:t>
            </a:r>
          </a:p>
          <a:p>
            <a:r>
              <a:rPr lang="en-GB" dirty="0"/>
              <a:t>and </a:t>
            </a:r>
            <a:r>
              <a:rPr lang="en-GB" b="1" i="1" dirty="0"/>
              <a:t>m</a:t>
            </a:r>
            <a:r>
              <a:rPr lang="en-GB" b="1" dirty="0"/>
              <a:t> = mass (in kg)</a:t>
            </a:r>
            <a:endParaRPr lang="en-US" b="1" dirty="0"/>
          </a:p>
        </p:txBody>
      </p:sp>
      <p:pic>
        <p:nvPicPr>
          <p:cNvPr id="6" name="Picture 5" descr="A picture containing text&#10;&#10;Description automatically generated">
            <a:extLst>
              <a:ext uri="{FF2B5EF4-FFF2-40B4-BE49-F238E27FC236}">
                <a16:creationId xmlns:a16="http://schemas.microsoft.com/office/drawing/2014/main" id="{03741C42-C048-CF93-6693-82215E58D152}"/>
              </a:ext>
            </a:extLst>
          </p:cNvPr>
          <p:cNvPicPr>
            <a:picLocks noChangeAspect="1"/>
          </p:cNvPicPr>
          <p:nvPr/>
        </p:nvPicPr>
        <p:blipFill>
          <a:blip r:embed="rId2"/>
          <a:stretch>
            <a:fillRect/>
          </a:stretch>
        </p:blipFill>
        <p:spPr>
          <a:xfrm>
            <a:off x="6764592" y="3311556"/>
            <a:ext cx="1810979" cy="244844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7FD39-60D7-40D7-AA81-8ED9770DBB5A}"/>
              </a:ext>
            </a:extLst>
          </p:cNvPr>
          <p:cNvSpPr>
            <a:spLocks noGrp="1"/>
          </p:cNvSpPr>
          <p:nvPr>
            <p:ph type="title"/>
          </p:nvPr>
        </p:nvSpPr>
        <p:spPr/>
        <p:txBody>
          <a:bodyPr/>
          <a:lstStyle/>
          <a:p>
            <a:r>
              <a:rPr lang="en-GB" dirty="0"/>
              <a:t>Falling objects and freefall</a:t>
            </a:r>
          </a:p>
        </p:txBody>
      </p:sp>
      <mc:AlternateContent xmlns:mc="http://schemas.openxmlformats.org/markup-compatibility/2006" xmlns:a14="http://schemas.microsoft.com/office/drawing/2010/main">
        <mc:Choice Requires="a14">
          <p:sp>
            <p:nvSpPr>
              <p:cNvPr id="4" name="Content Placeholder 3">
                <a:extLst>
                  <a:ext uri="{FF2B5EF4-FFF2-40B4-BE49-F238E27FC236}">
                    <a16:creationId xmlns:a16="http://schemas.microsoft.com/office/drawing/2014/main" id="{88433F05-8454-43BD-86EF-2E891A53182D}"/>
                  </a:ext>
                </a:extLst>
              </p:cNvPr>
              <p:cNvSpPr>
                <a:spLocks noGrp="1"/>
              </p:cNvSpPr>
              <p:nvPr>
                <p:ph sz="quarter" idx="10"/>
              </p:nvPr>
            </p:nvSpPr>
            <p:spPr/>
            <p:txBody>
              <a:bodyPr/>
              <a:lstStyle/>
              <a:p>
                <a:pPr>
                  <a:spcBef>
                    <a:spcPts val="500"/>
                  </a:spcBef>
                  <a:spcAft>
                    <a:spcPts val="500"/>
                  </a:spcAft>
                </a:pPr>
                <a:r>
                  <a:rPr lang="en-GB" b="1" dirty="0"/>
                  <a:t>Freefall</a:t>
                </a:r>
                <a:r>
                  <a:rPr lang="en-GB" dirty="0"/>
                  <a:t> refers to a situation in physics where the only force acting on an object is gravity. </a:t>
                </a:r>
              </a:p>
              <a:p>
                <a:pPr>
                  <a:spcBef>
                    <a:spcPts val="500"/>
                  </a:spcBef>
                  <a:spcAft>
                    <a:spcPts val="500"/>
                  </a:spcAft>
                </a:pPr>
                <a:r>
                  <a:rPr lang="en-GB" dirty="0"/>
                  <a:t>The motion of a body falling freely because of the gravitational pull of the earth will be subject to the acceleration due to gravity. </a:t>
                </a:r>
              </a:p>
              <a:p>
                <a:pPr>
                  <a:spcBef>
                    <a:spcPts val="500"/>
                  </a:spcBef>
                  <a:spcAft>
                    <a:spcPts val="500"/>
                  </a:spcAft>
                </a:pPr>
                <a:r>
                  <a:rPr lang="en-GB" dirty="0"/>
                  <a:t>An object that starts from rest and falls freely will follow the three equations of motion under gravity:</a:t>
                </a:r>
              </a:p>
              <a:p>
                <a:pPr>
                  <a:spcBef>
                    <a:spcPts val="500"/>
                  </a:spcBef>
                  <a:spcAft>
                    <a:spcPts val="500"/>
                  </a:spcAft>
                </a:pPr>
                <a:endParaRPr lang="en-GB" dirty="0"/>
              </a:p>
              <a:p>
                <a:r>
                  <a:rPr lang="pt-BR" dirty="0"/>
                  <a:t>	</a:t>
                </a:r>
                <a:r>
                  <a:rPr lang="pt-BR" sz="2800" b="1" i="1" dirty="0">
                    <a:latin typeface="Times New Roman" panose="02020603050405020304" pitchFamily="18" charset="0"/>
                    <a:ea typeface="Cambria Math" panose="02040503050406030204" pitchFamily="18" charset="0"/>
                    <a:cs typeface="Times New Roman" panose="02020603050405020304" pitchFamily="18" charset="0"/>
                  </a:rPr>
                  <a:t>h</a:t>
                </a:r>
                <a:r>
                  <a:rPr lang="pt-BR" sz="2800" b="1" dirty="0"/>
                  <a:t> = </a:t>
                </a:r>
                <a14:m>
                  <m:oMath xmlns:m="http://schemas.openxmlformats.org/officeDocument/2006/math">
                    <m:f>
                      <m:fPr>
                        <m:ctrlPr>
                          <a:rPr lang="pt-BR" sz="2800" b="1" i="1" smtClean="0">
                            <a:latin typeface="Cambria Math" panose="02040503050406030204" pitchFamily="18" charset="0"/>
                          </a:rPr>
                        </m:ctrlPr>
                      </m:fPr>
                      <m:num>
                        <m:r>
                          <a:rPr lang="en-GB" sz="2800" b="1" i="1" smtClean="0">
                            <a:latin typeface="Cambria Math" panose="02040503050406030204" pitchFamily="18" charset="0"/>
                          </a:rPr>
                          <m:t>𝟏</m:t>
                        </m:r>
                      </m:num>
                      <m:den>
                        <m:r>
                          <a:rPr lang="en-GB" sz="2800" b="1" i="1" smtClean="0">
                            <a:latin typeface="Cambria Math" panose="02040503050406030204" pitchFamily="18" charset="0"/>
                          </a:rPr>
                          <m:t>𝟐</m:t>
                        </m:r>
                      </m:den>
                    </m:f>
                  </m:oMath>
                </a14:m>
                <a:r>
                  <a:rPr lang="pt-BR" sz="2800" b="1" i="1" dirty="0">
                    <a:latin typeface="Times New Roman" panose="02020603050405020304" pitchFamily="18" charset="0"/>
                    <a:cs typeface="Times New Roman" panose="02020603050405020304" pitchFamily="18" charset="0"/>
                  </a:rPr>
                  <a:t> gt</a:t>
                </a:r>
                <a:r>
                  <a:rPr lang="pt-BR" sz="2800" b="1" dirty="0"/>
                  <a:t>²		</a:t>
                </a:r>
                <a:r>
                  <a:rPr lang="pt-BR" sz="2800" b="1" i="1" dirty="0">
                    <a:latin typeface="Times New Roman" panose="02020603050405020304" pitchFamily="18" charset="0"/>
                    <a:cs typeface="Times New Roman" panose="02020603050405020304" pitchFamily="18" charset="0"/>
                  </a:rPr>
                  <a:t>v</a:t>
                </a:r>
                <a:r>
                  <a:rPr lang="pt-BR" sz="2800" b="1" dirty="0"/>
                  <a:t>² = 2</a:t>
                </a:r>
                <a:r>
                  <a:rPr lang="pt-BR" sz="2800" b="1" i="1" dirty="0">
                    <a:latin typeface="Times New Roman" panose="02020603050405020304" pitchFamily="18" charset="0"/>
                    <a:cs typeface="Times New Roman" panose="02020603050405020304" pitchFamily="18" charset="0"/>
                  </a:rPr>
                  <a:t>gh</a:t>
                </a:r>
                <a:r>
                  <a:rPr lang="pt-BR" sz="2800" b="1" dirty="0"/>
                  <a:t>		</a:t>
                </a:r>
                <a:r>
                  <a:rPr lang="pt-BR" sz="2800" b="1" i="1" dirty="0">
                    <a:latin typeface="Times New Roman" panose="02020603050405020304" pitchFamily="18" charset="0"/>
                    <a:cs typeface="Times New Roman" panose="02020603050405020304" pitchFamily="18" charset="0"/>
                  </a:rPr>
                  <a:t>v</a:t>
                </a:r>
                <a:r>
                  <a:rPr lang="pt-BR" sz="2800" b="1" dirty="0"/>
                  <a:t> = </a:t>
                </a:r>
                <a:r>
                  <a:rPr lang="pt-BR" sz="2800" b="1" i="1" dirty="0">
                    <a:latin typeface="Times New Roman" panose="02020603050405020304" pitchFamily="18" charset="0"/>
                    <a:cs typeface="Times New Roman" panose="02020603050405020304" pitchFamily="18" charset="0"/>
                  </a:rPr>
                  <a:t>gt</a:t>
                </a:r>
              </a:p>
              <a:p>
                <a:r>
                  <a:rPr lang="en-GB" dirty="0"/>
                  <a:t>where </a:t>
                </a:r>
                <a:r>
                  <a:rPr lang="en-GB" i="1" dirty="0">
                    <a:latin typeface="Times New Roman" panose="02020603050405020304" pitchFamily="18" charset="0"/>
                    <a:cs typeface="Times New Roman" panose="02020603050405020304" pitchFamily="18" charset="0"/>
                  </a:rPr>
                  <a:t>h</a:t>
                </a:r>
                <a:r>
                  <a:rPr lang="en-GB" dirty="0"/>
                  <a:t> is the vertical displacement, </a:t>
                </a:r>
                <a:r>
                  <a:rPr lang="en-GB" i="1" dirty="0">
                    <a:latin typeface="Times New Roman" panose="02020603050405020304" pitchFamily="18" charset="0"/>
                    <a:cs typeface="Times New Roman" panose="02020603050405020304" pitchFamily="18" charset="0"/>
                  </a:rPr>
                  <a:t>v</a:t>
                </a:r>
                <a:r>
                  <a:rPr lang="en-GB" dirty="0"/>
                  <a:t> is the final velocity and </a:t>
                </a:r>
                <a:r>
                  <a:rPr lang="en-GB" i="1" dirty="0">
                    <a:latin typeface="Times New Roman" panose="02020603050405020304" pitchFamily="18" charset="0"/>
                    <a:cs typeface="Times New Roman" panose="02020603050405020304" pitchFamily="18" charset="0"/>
                  </a:rPr>
                  <a:t>g</a:t>
                </a:r>
                <a:r>
                  <a:rPr lang="en-GB" dirty="0"/>
                  <a:t> is the acceleration due to gravity.</a:t>
                </a:r>
              </a:p>
            </p:txBody>
          </p:sp>
        </mc:Choice>
        <mc:Fallback xmlns="">
          <p:sp>
            <p:nvSpPr>
              <p:cNvPr id="4" name="Content Placeholder 3">
                <a:extLst>
                  <a:ext uri="{FF2B5EF4-FFF2-40B4-BE49-F238E27FC236}">
                    <a16:creationId xmlns:a16="http://schemas.microsoft.com/office/drawing/2014/main" id="{88433F05-8454-43BD-86EF-2E891A53182D}"/>
                  </a:ext>
                </a:extLst>
              </p:cNvPr>
              <p:cNvSpPr>
                <a:spLocks noGrp="1" noRot="1" noChangeAspect="1" noMove="1" noResize="1" noEditPoints="1" noAdjustHandles="1" noChangeArrowheads="1" noChangeShapeType="1" noTextEdit="1"/>
              </p:cNvSpPr>
              <p:nvPr>
                <p:ph sz="quarter" idx="10"/>
              </p:nvPr>
            </p:nvSpPr>
            <p:spPr>
              <a:blipFill>
                <a:blip r:embed="rId2"/>
                <a:stretch>
                  <a:fillRect l="-1852" t="-1722" r="-1778"/>
                </a:stretch>
              </a:blipFill>
            </p:spPr>
            <p:txBody>
              <a:bodyPr/>
              <a:lstStyle/>
              <a:p>
                <a:r>
                  <a:rPr lang="en-GB">
                    <a:noFill/>
                  </a:rPr>
                  <a:t> </a:t>
                </a:r>
              </a:p>
            </p:txBody>
          </p:sp>
        </mc:Fallback>
      </mc:AlternateContent>
    </p:spTree>
    <p:extLst>
      <p:ext uri="{BB962C8B-B14F-4D97-AF65-F5344CB8AC3E}">
        <p14:creationId xmlns:p14="http://schemas.microsoft.com/office/powerpoint/2010/main" val="42918954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42A3C5-84CB-4CB7-8F6C-72F2364BAFBA}"/>
              </a:ext>
            </a:extLst>
          </p:cNvPr>
          <p:cNvSpPr>
            <a:spLocks noGrp="1"/>
          </p:cNvSpPr>
          <p:nvPr>
            <p:ph type="title"/>
          </p:nvPr>
        </p:nvSpPr>
        <p:spPr/>
        <p:txBody>
          <a:bodyPr/>
          <a:lstStyle/>
          <a:p>
            <a:r>
              <a:rPr lang="en-GB" dirty="0"/>
              <a:t>Example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ACBC248A-38E2-4135-9E36-2700D2B18E33}"/>
                  </a:ext>
                </a:extLst>
              </p:cNvPr>
              <p:cNvSpPr>
                <a:spLocks noGrp="1"/>
              </p:cNvSpPr>
              <p:nvPr>
                <p:ph sz="quarter" idx="10"/>
              </p:nvPr>
            </p:nvSpPr>
            <p:spPr/>
            <p:txBody>
              <a:bodyPr/>
              <a:lstStyle/>
              <a:p>
                <a:r>
                  <a:rPr lang="en-GB" dirty="0"/>
                  <a:t>Calculate the initial height above the ground of a body of mass of 2kg which reaches the ground after falling vertically for 5 seconds.</a:t>
                </a:r>
              </a:p>
              <a:p>
                <a:r>
                  <a:rPr lang="en-GB" dirty="0"/>
                  <a:t>Use	</a:t>
                </a:r>
              </a:p>
              <a:p>
                <a:r>
                  <a:rPr lang="pt-BR" dirty="0"/>
                  <a:t>	</a:t>
                </a:r>
                <a:r>
                  <a:rPr lang="pt-BR" i="1" dirty="0">
                    <a:latin typeface="Times New Roman" panose="02020603050405020304" pitchFamily="18" charset="0"/>
                    <a:cs typeface="Times New Roman" panose="02020603050405020304" pitchFamily="18" charset="0"/>
                  </a:rPr>
                  <a:t>h</a:t>
                </a:r>
                <a:r>
                  <a:rPr lang="pt-BR" dirty="0"/>
                  <a:t> = </a:t>
                </a:r>
                <a14:m>
                  <m:oMath xmlns:m="http://schemas.openxmlformats.org/officeDocument/2006/math">
                    <m:f>
                      <m:fPr>
                        <m:ctrlPr>
                          <a:rPr lang="pt-BR"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oMath>
                </a14:m>
                <a:r>
                  <a:rPr lang="pt-BR" dirty="0"/>
                  <a:t> </a:t>
                </a:r>
                <a:r>
                  <a:rPr lang="pt-BR" i="1" dirty="0">
                    <a:latin typeface="Times New Roman" panose="02020603050405020304" pitchFamily="18" charset="0"/>
                    <a:cs typeface="Times New Roman" panose="02020603050405020304" pitchFamily="18" charset="0"/>
                  </a:rPr>
                  <a:t>gt</a:t>
                </a:r>
                <a:r>
                  <a:rPr lang="pt-BR" dirty="0"/>
                  <a:t>²	</a:t>
                </a:r>
              </a:p>
              <a:p>
                <a:pPr>
                  <a:spcAft>
                    <a:spcPts val="1800"/>
                  </a:spcAft>
                </a:pPr>
                <a:r>
                  <a:rPr lang="en-GB" dirty="0"/>
                  <a:t>Substituting the known values gives:</a:t>
                </a:r>
              </a:p>
              <a:p>
                <a:pPr lvl="2">
                  <a:spcAft>
                    <a:spcPts val="1800"/>
                  </a:spcAft>
                </a:pPr>
                <a:r>
                  <a:rPr lang="en-GB" dirty="0"/>
                  <a:t>	</a:t>
                </a:r>
                <a:r>
                  <a:rPr lang="en-GB" sz="1800" i="1" dirty="0">
                    <a:latin typeface="Times New Roman" panose="02020603050405020304" pitchFamily="18" charset="0"/>
                    <a:cs typeface="Times New Roman" panose="02020603050405020304" pitchFamily="18" charset="0"/>
                  </a:rPr>
                  <a:t>h</a:t>
                </a:r>
                <a:r>
                  <a:rPr lang="en-GB" sz="1800" dirty="0"/>
                  <a:t> = </a:t>
                </a:r>
                <a14:m>
                  <m:oMath xmlns:m="http://schemas.openxmlformats.org/officeDocument/2006/math">
                    <m:f>
                      <m:fPr>
                        <m:ctrlPr>
                          <a:rPr lang="pt-BR" sz="2400" i="1" smtClean="0">
                            <a:latin typeface="Cambria Math" panose="02040503050406030204" pitchFamily="18" charset="0"/>
                          </a:rPr>
                        </m:ctrlPr>
                      </m:fPr>
                      <m:num>
                        <m:r>
                          <a:rPr lang="en-GB" sz="2400" b="0" i="1" smtClean="0">
                            <a:latin typeface="Cambria Math" panose="02040503050406030204" pitchFamily="18" charset="0"/>
                          </a:rPr>
                          <m:t>1</m:t>
                        </m:r>
                      </m:num>
                      <m:den>
                        <m:r>
                          <a:rPr lang="en-GB" sz="2400" b="0" i="1" smtClean="0">
                            <a:latin typeface="Cambria Math" panose="02040503050406030204" pitchFamily="18" charset="0"/>
                          </a:rPr>
                          <m:t>2</m:t>
                        </m:r>
                      </m:den>
                    </m:f>
                  </m:oMath>
                </a14:m>
                <a:r>
                  <a:rPr lang="en-GB" sz="1800" dirty="0"/>
                  <a:t> × 9.8 × 5</a:t>
                </a:r>
                <a:r>
                  <a:rPr lang="en-GB" sz="1800" baseline="30000" dirty="0"/>
                  <a:t>2</a:t>
                </a:r>
              </a:p>
              <a:p>
                <a:pPr lvl="2">
                  <a:spcAft>
                    <a:spcPts val="1800"/>
                  </a:spcAft>
                </a:pPr>
                <a:r>
                  <a:rPr lang="en-GB" sz="1800" dirty="0"/>
                  <a:t>	</a:t>
                </a:r>
                <a:r>
                  <a:rPr lang="en-GB" sz="1800" i="1" dirty="0">
                    <a:latin typeface="Times New Roman" panose="02020603050405020304" pitchFamily="18" charset="0"/>
                    <a:cs typeface="Times New Roman" panose="02020603050405020304" pitchFamily="18" charset="0"/>
                  </a:rPr>
                  <a:t>   </a:t>
                </a:r>
                <a:r>
                  <a:rPr lang="en-GB" sz="1800" dirty="0"/>
                  <a:t>= 4.9 × 25</a:t>
                </a:r>
              </a:p>
              <a:p>
                <a:pPr lvl="2"/>
                <a:r>
                  <a:rPr lang="en-GB" sz="1800" dirty="0"/>
                  <a:t>	</a:t>
                </a:r>
                <a:r>
                  <a:rPr lang="en-GB" sz="1800" b="1" dirty="0">
                    <a:solidFill>
                      <a:srgbClr val="FF0000"/>
                    </a:solidFill>
                  </a:rPr>
                  <a:t>   </a:t>
                </a:r>
                <a:r>
                  <a:rPr lang="en-GB" sz="1800" dirty="0">
                    <a:solidFill>
                      <a:srgbClr val="FF0000"/>
                    </a:solidFill>
                  </a:rPr>
                  <a:t>= 122.5m</a:t>
                </a:r>
              </a:p>
              <a:p>
                <a:endParaRPr lang="en-GB" dirty="0"/>
              </a:p>
            </p:txBody>
          </p:sp>
        </mc:Choice>
        <mc:Fallback xmlns="">
          <p:sp>
            <p:nvSpPr>
              <p:cNvPr id="3" name="Content Placeholder 2">
                <a:extLst>
                  <a:ext uri="{FF2B5EF4-FFF2-40B4-BE49-F238E27FC236}">
                    <a16:creationId xmlns:a16="http://schemas.microsoft.com/office/drawing/2014/main" id="{ACBC248A-38E2-4135-9E36-2700D2B18E33}"/>
                  </a:ext>
                </a:extLst>
              </p:cNvPr>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spTree>
    <p:extLst>
      <p:ext uri="{BB962C8B-B14F-4D97-AF65-F5344CB8AC3E}">
        <p14:creationId xmlns:p14="http://schemas.microsoft.com/office/powerpoint/2010/main" val="1003817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Frictional resistance</a:t>
            </a:r>
          </a:p>
        </p:txBody>
      </p:sp>
      <p:sp>
        <p:nvSpPr>
          <p:cNvPr id="3" name="Content Placeholder 2"/>
          <p:cNvSpPr>
            <a:spLocks noGrp="1"/>
          </p:cNvSpPr>
          <p:nvPr>
            <p:ph sz="quarter" idx="10"/>
          </p:nvPr>
        </p:nvSpPr>
        <p:spPr>
          <a:xfrm>
            <a:off x="457200" y="1512000"/>
            <a:ext cx="539115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b="1" dirty="0"/>
              <a:t>Frictional resistance</a:t>
            </a:r>
            <a:r>
              <a:rPr lang="en-GB" dirty="0"/>
              <a:t> is the force exerted by a surface as an object moves across it or makes an effort to move across it. </a:t>
            </a:r>
          </a:p>
          <a:p>
            <a:pPr marL="342900" indent="-342900">
              <a:spcBef>
                <a:spcPts val="500"/>
              </a:spcBef>
              <a:spcAft>
                <a:spcPts val="500"/>
              </a:spcAft>
              <a:buClr>
                <a:srgbClr val="0077E3"/>
              </a:buClr>
              <a:buFont typeface="Arial" panose="020B0604020202020204" pitchFamily="34" charset="0"/>
              <a:buChar char="•"/>
            </a:pPr>
            <a:r>
              <a:rPr lang="en-GB" dirty="0"/>
              <a:t>Types of friction force include sliding, rolling and static friction. </a:t>
            </a:r>
          </a:p>
          <a:p>
            <a:pPr marL="342900" indent="-342900">
              <a:spcBef>
                <a:spcPts val="500"/>
              </a:spcBef>
              <a:spcAft>
                <a:spcPts val="500"/>
              </a:spcAft>
              <a:buClr>
                <a:srgbClr val="0077E3"/>
              </a:buClr>
              <a:buFont typeface="Arial" panose="020B0604020202020204" pitchFamily="34" charset="0"/>
              <a:buChar char="•"/>
            </a:pPr>
            <a:r>
              <a:rPr lang="en-GB" dirty="0"/>
              <a:t>Friction force often opposes the motion of an object. </a:t>
            </a:r>
          </a:p>
          <a:p>
            <a:pPr marL="342900" indent="-342900">
              <a:spcBef>
                <a:spcPts val="500"/>
              </a:spcBef>
              <a:spcAft>
                <a:spcPts val="500"/>
              </a:spcAft>
              <a:buClr>
                <a:srgbClr val="0077E3"/>
              </a:buClr>
              <a:buFont typeface="Arial" panose="020B0604020202020204" pitchFamily="34" charset="0"/>
              <a:buChar char="•"/>
            </a:pPr>
            <a:r>
              <a:rPr lang="en-GB" dirty="0"/>
              <a:t>Different surfaces produce different amounts of frictional resistance – for example, you need to push a box harder to get it moving on a carpet than on a wooden floor because there is more friction between the carpet and the box than between the wood and the box. </a:t>
            </a:r>
          </a:p>
        </p:txBody>
      </p:sp>
      <p:graphicFrame>
        <p:nvGraphicFramePr>
          <p:cNvPr id="7" name="Object 6">
            <a:extLst>
              <a:ext uri="{FF2B5EF4-FFF2-40B4-BE49-F238E27FC236}">
                <a16:creationId xmlns:a16="http://schemas.microsoft.com/office/drawing/2014/main" id="{827EECE8-249D-0598-2FC9-0B0D878A03FF}"/>
              </a:ext>
            </a:extLst>
          </p:cNvPr>
          <p:cNvGraphicFramePr>
            <a:graphicFrameLocks noChangeAspect="1"/>
          </p:cNvGraphicFramePr>
          <p:nvPr>
            <p:extLst>
              <p:ext uri="{D42A27DB-BD31-4B8C-83A1-F6EECF244321}">
                <p14:modId xmlns:p14="http://schemas.microsoft.com/office/powerpoint/2010/main" val="2499805264"/>
              </p:ext>
            </p:extLst>
          </p:nvPr>
        </p:nvGraphicFramePr>
        <p:xfrm>
          <a:off x="6001467" y="1199294"/>
          <a:ext cx="2947117" cy="3895591"/>
        </p:xfrm>
        <a:graphic>
          <a:graphicData uri="http://schemas.openxmlformats.org/presentationml/2006/ole">
            <mc:AlternateContent xmlns:mc="http://schemas.openxmlformats.org/markup-compatibility/2006">
              <mc:Choice xmlns:v="urn:schemas-microsoft-com:vml" Requires="v">
                <p:oleObj name="Bitmap Image" r:id="rId2" imgW="2392560" imgH="3162240" progId="PBrush">
                  <p:embed/>
                </p:oleObj>
              </mc:Choice>
              <mc:Fallback>
                <p:oleObj name="Bitmap Image" r:id="rId2" imgW="2392560" imgH="3162240" progId="PBrush">
                  <p:embed/>
                  <p:pic>
                    <p:nvPicPr>
                      <p:cNvPr id="7" name="Object 6">
                        <a:extLst>
                          <a:ext uri="{FF2B5EF4-FFF2-40B4-BE49-F238E27FC236}">
                            <a16:creationId xmlns:a16="http://schemas.microsoft.com/office/drawing/2014/main" id="{827EECE8-249D-0598-2FC9-0B0D878A03FF}"/>
                          </a:ext>
                        </a:extLst>
                      </p:cNvPr>
                      <p:cNvPicPr/>
                      <p:nvPr/>
                    </p:nvPicPr>
                    <p:blipFill>
                      <a:blip r:embed="rId3"/>
                      <a:stretch>
                        <a:fillRect/>
                      </a:stretch>
                    </p:blipFill>
                    <p:spPr>
                      <a:xfrm>
                        <a:off x="6001467" y="1199294"/>
                        <a:ext cx="2947117" cy="3895591"/>
                      </a:xfrm>
                      <a:prstGeom prst="rect">
                        <a:avLst/>
                      </a:prstGeom>
                    </p:spPr>
                  </p:pic>
                </p:oleObj>
              </mc:Fallback>
            </mc:AlternateContent>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E13310-138E-9A26-4EEE-289E1B3733F0}"/>
              </a:ext>
            </a:extLst>
          </p:cNvPr>
          <p:cNvSpPr>
            <a:spLocks noGrp="1"/>
          </p:cNvSpPr>
          <p:nvPr>
            <p:ph type="title"/>
          </p:nvPr>
        </p:nvSpPr>
        <p:spPr/>
        <p:txBody>
          <a:bodyPr/>
          <a:lstStyle/>
          <a:p>
            <a:r>
              <a:rPr lang="en-US" dirty="0"/>
              <a:t>Calculating friction</a:t>
            </a:r>
            <a:endParaRPr lang="en-GB" dirty="0"/>
          </a:p>
        </p:txBody>
      </p:sp>
      <p:sp>
        <p:nvSpPr>
          <p:cNvPr id="3" name="Content Placeholder 2">
            <a:extLst>
              <a:ext uri="{FF2B5EF4-FFF2-40B4-BE49-F238E27FC236}">
                <a16:creationId xmlns:a16="http://schemas.microsoft.com/office/drawing/2014/main" id="{E5EE0033-2B93-31E2-AE04-8F470E0C7503}"/>
              </a:ext>
            </a:extLst>
          </p:cNvPr>
          <p:cNvSpPr>
            <a:spLocks noGrp="1"/>
          </p:cNvSpPr>
          <p:nvPr>
            <p:ph sz="quarter" idx="10"/>
          </p:nvPr>
        </p:nvSpPr>
        <p:spPr>
          <a:xfrm>
            <a:off x="457200" y="1512000"/>
            <a:ext cx="8229600"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dirty="0"/>
              <a:t>Friction results from two surfaces being pressed together closely, causing intermolecular attractive forces between the molecules of different surfaces. </a:t>
            </a:r>
          </a:p>
          <a:p>
            <a:pPr marL="342900" indent="-342900">
              <a:spcBef>
                <a:spcPts val="500"/>
              </a:spcBef>
              <a:spcAft>
                <a:spcPts val="500"/>
              </a:spcAft>
              <a:buClr>
                <a:srgbClr val="0077E3"/>
              </a:buClr>
              <a:buFont typeface="Arial" panose="020B0604020202020204" pitchFamily="34" charset="0"/>
              <a:buChar char="•"/>
            </a:pPr>
            <a:r>
              <a:rPr lang="en-GB" dirty="0"/>
              <a:t>As such, friction depends on the nature of the two surfaces and on the degree to which they are pressed together. </a:t>
            </a:r>
          </a:p>
          <a:p>
            <a:pPr marL="342900" indent="-342900">
              <a:spcBef>
                <a:spcPts val="500"/>
              </a:spcBef>
              <a:spcAft>
                <a:spcPts val="500"/>
              </a:spcAft>
              <a:buClr>
                <a:srgbClr val="0077E3"/>
              </a:buClr>
              <a:buFont typeface="Arial" panose="020B0604020202020204" pitchFamily="34" charset="0"/>
              <a:buChar char="•"/>
            </a:pPr>
            <a:r>
              <a:rPr lang="en-GB" dirty="0"/>
              <a:t>The maximum amount of friction force that a surface can exert on an object can be calculated using the formula:</a:t>
            </a:r>
          </a:p>
          <a:p>
            <a:pPr marL="342900" indent="-342900">
              <a:spcBef>
                <a:spcPts val="500"/>
              </a:spcBef>
              <a:spcAft>
                <a:spcPts val="500"/>
              </a:spcAft>
              <a:buClr>
                <a:srgbClr val="0077E3"/>
              </a:buClr>
              <a:buFont typeface="Arial" panose="020B0604020202020204" pitchFamily="34" charset="0"/>
              <a:buChar char="•"/>
            </a:pPr>
            <a:endParaRPr lang="en-GB" dirty="0"/>
          </a:p>
          <a:p>
            <a:pPr algn="ctr">
              <a:spcBef>
                <a:spcPts val="500"/>
              </a:spcBef>
              <a:spcAft>
                <a:spcPts val="500"/>
              </a:spcAft>
            </a:pPr>
            <a:r>
              <a:rPr lang="en-GB" sz="2800" b="1" i="1" dirty="0"/>
              <a:t>       F</a:t>
            </a:r>
            <a:r>
              <a:rPr lang="en-GB" sz="2800" b="1" i="1" baseline="-25000" dirty="0"/>
              <a:t>max</a:t>
            </a:r>
            <a:r>
              <a:rPr lang="en-GB" sz="2800" b="1" dirty="0"/>
              <a:t> = </a:t>
            </a:r>
            <a:r>
              <a:rPr lang="en-GB" sz="2800" b="1" i="1" dirty="0"/>
              <a:t>µ</a:t>
            </a:r>
            <a:r>
              <a:rPr lang="en-GB" sz="2800" b="1" dirty="0"/>
              <a:t> × normal reaction</a:t>
            </a:r>
          </a:p>
          <a:p>
            <a:pPr>
              <a:spcBef>
                <a:spcPts val="500"/>
              </a:spcBef>
              <a:spcAft>
                <a:spcPts val="500"/>
              </a:spcAft>
            </a:pPr>
            <a:r>
              <a:rPr lang="en-GB" sz="2800" b="1" i="1" dirty="0"/>
              <a:t>                      F</a:t>
            </a:r>
            <a:r>
              <a:rPr lang="en-GB" sz="2800" b="1" i="1" baseline="-25000" dirty="0"/>
              <a:t>max</a:t>
            </a:r>
            <a:r>
              <a:rPr lang="en-GB" sz="2800" b="1" dirty="0"/>
              <a:t> = </a:t>
            </a:r>
            <a:r>
              <a:rPr lang="en-GB" sz="2800" b="1" i="1" dirty="0"/>
              <a:t>µ</a:t>
            </a:r>
            <a:r>
              <a:rPr lang="en-GB" sz="2800" b="1" dirty="0"/>
              <a:t> ×</a:t>
            </a:r>
            <a:r>
              <a:rPr lang="en-GB" sz="2800" b="1" i="1" dirty="0"/>
              <a:t>R</a:t>
            </a:r>
            <a:endParaRPr lang="en-US" sz="2800" b="1" dirty="0"/>
          </a:p>
          <a:p>
            <a:endParaRPr lang="en-GB" dirty="0"/>
          </a:p>
        </p:txBody>
      </p:sp>
    </p:spTree>
    <p:extLst>
      <p:ext uri="{BB962C8B-B14F-4D97-AF65-F5344CB8AC3E}">
        <p14:creationId xmlns:p14="http://schemas.microsoft.com/office/powerpoint/2010/main" val="26866417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9365C-D32C-4C30-B745-4DAC9640DD17}"/>
              </a:ext>
            </a:extLst>
          </p:cNvPr>
          <p:cNvSpPr>
            <a:spLocks noGrp="1"/>
          </p:cNvSpPr>
          <p:nvPr>
            <p:ph type="title"/>
          </p:nvPr>
        </p:nvSpPr>
        <p:spPr/>
        <p:txBody>
          <a:bodyPr/>
          <a:lstStyle/>
          <a:p>
            <a:r>
              <a:rPr lang="en-GB" dirty="0"/>
              <a:t>Tractive effort</a:t>
            </a:r>
          </a:p>
        </p:txBody>
      </p:sp>
      <p:sp>
        <p:nvSpPr>
          <p:cNvPr id="3" name="Content Placeholder 2">
            <a:extLst>
              <a:ext uri="{FF2B5EF4-FFF2-40B4-BE49-F238E27FC236}">
                <a16:creationId xmlns:a16="http://schemas.microsoft.com/office/drawing/2014/main" id="{485EF30B-B0BD-4F56-B763-8FBAF7C85372}"/>
              </a:ext>
            </a:extLst>
          </p:cNvPr>
          <p:cNvSpPr>
            <a:spLocks noGrp="1"/>
          </p:cNvSpPr>
          <p:nvPr>
            <p:ph sz="quarter" idx="10"/>
          </p:nvPr>
        </p:nvSpPr>
        <p:spPr>
          <a:xfrm>
            <a:off x="457200" y="1560270"/>
            <a:ext cx="8229600" cy="4369412"/>
          </a:xfrm>
        </p:spPr>
        <p:txBody>
          <a:bodyPr/>
          <a:lstStyle/>
          <a:p>
            <a:pPr>
              <a:spcBef>
                <a:spcPts val="600"/>
              </a:spcBef>
              <a:spcAft>
                <a:spcPts val="600"/>
              </a:spcAft>
            </a:pPr>
            <a:r>
              <a:rPr lang="en-GB" dirty="0"/>
              <a:t>This term is often used for the linear force applied to a wheel, which can be either a pushing or a pulling force. The </a:t>
            </a:r>
            <a:r>
              <a:rPr lang="en-GB" b="1" dirty="0"/>
              <a:t>tractive effort</a:t>
            </a:r>
            <a:r>
              <a:rPr lang="en-GB" dirty="0"/>
              <a:t> between a car wheel and the surface of the road can be expressed as:</a:t>
            </a:r>
          </a:p>
          <a:p>
            <a:pPr algn="ct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F = μ</a:t>
            </a:r>
            <a:r>
              <a:rPr lang="en-GB" i="1" baseline="-25000" dirty="0">
                <a:latin typeface="Times New Roman" panose="02020603050405020304" pitchFamily="18" charset="0"/>
                <a:cs typeface="Times New Roman" panose="02020603050405020304" pitchFamily="18" charset="0"/>
              </a:rPr>
              <a:t>t</a:t>
            </a:r>
            <a:r>
              <a:rPr lang="en-GB" i="1" dirty="0">
                <a:latin typeface="Times New Roman" panose="02020603050405020304" pitchFamily="18" charset="0"/>
                <a:cs typeface="Times New Roman" panose="02020603050405020304" pitchFamily="18" charset="0"/>
              </a:rPr>
              <a:t> W</a:t>
            </a:r>
          </a:p>
          <a:p>
            <a:pPr algn="ctr">
              <a:lnSpc>
                <a:spcPts val="2100"/>
              </a:lnSpc>
              <a:spcBef>
                <a:spcPts val="600"/>
              </a:spcBef>
              <a:spcAft>
                <a:spcPts val="600"/>
              </a:spcAft>
            </a:pPr>
            <a:r>
              <a:rPr lang="en-GB" dirty="0"/>
              <a:t>    </a:t>
            </a:r>
            <a:r>
              <a:rPr lang="en-GB" i="1" dirty="0">
                <a:latin typeface="Times New Roman" panose="02020603050405020304" pitchFamily="18" charset="0"/>
                <a:cs typeface="Times New Roman" panose="02020603050405020304" pitchFamily="18" charset="0"/>
              </a:rPr>
              <a:t>= μ</a:t>
            </a:r>
            <a:r>
              <a:rPr lang="en-GB" i="1" baseline="-25000" dirty="0">
                <a:latin typeface="Times New Roman" panose="02020603050405020304" pitchFamily="18" charset="0"/>
                <a:cs typeface="Times New Roman" panose="02020603050405020304" pitchFamily="18" charset="0"/>
              </a:rPr>
              <a:t>t</a:t>
            </a:r>
            <a:r>
              <a:rPr lang="en-GB" i="1" dirty="0">
                <a:latin typeface="Times New Roman" panose="02020603050405020304" pitchFamily="18" charset="0"/>
                <a:cs typeface="Times New Roman" panose="02020603050405020304" pitchFamily="18" charset="0"/>
              </a:rPr>
              <a:t> mg</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F</a:t>
            </a:r>
            <a:r>
              <a:rPr lang="en-GB" dirty="0"/>
              <a:t> = traction effort or force acting on the wheel from the surface (N)</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μ</a:t>
            </a:r>
            <a:r>
              <a:rPr lang="en-GB" i="1" baseline="-25000" dirty="0">
                <a:latin typeface="Times New Roman" panose="02020603050405020304" pitchFamily="18" charset="0"/>
                <a:cs typeface="Times New Roman" panose="02020603050405020304" pitchFamily="18" charset="0"/>
              </a:rPr>
              <a:t>t</a:t>
            </a:r>
            <a:r>
              <a:rPr lang="en-GB" dirty="0"/>
              <a:t> = traction (or friction) coefficient between the wheel and the surface</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W </a:t>
            </a:r>
            <a:r>
              <a:rPr lang="en-GB" dirty="0"/>
              <a:t>= weight or vertical force between wheel and surface (N)</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m</a:t>
            </a:r>
            <a:r>
              <a:rPr lang="en-GB" dirty="0"/>
              <a:t> = mass of the wheel (kg)</a:t>
            </a:r>
          </a:p>
          <a:p>
            <a:pPr>
              <a:lnSpc>
                <a:spcPts val="2100"/>
              </a:lnSpc>
              <a:spcBef>
                <a:spcPts val="600"/>
              </a:spcBef>
              <a:spcAft>
                <a:spcPts val="600"/>
              </a:spcAft>
            </a:pPr>
            <a:r>
              <a:rPr lang="en-GB" i="1" dirty="0">
                <a:latin typeface="Times New Roman" panose="02020603050405020304" pitchFamily="18" charset="0"/>
                <a:cs typeface="Times New Roman" panose="02020603050405020304" pitchFamily="18" charset="0"/>
              </a:rPr>
              <a:t>g </a:t>
            </a:r>
            <a:r>
              <a:rPr lang="en-GB" dirty="0"/>
              <a:t>= acceleration due to gravity (9.81m/s</a:t>
            </a:r>
            <a:r>
              <a:rPr lang="en-GB" baseline="30000" dirty="0"/>
              <a:t>2</a:t>
            </a:r>
            <a:r>
              <a:rPr lang="en-GB" dirty="0"/>
              <a:t>)</a:t>
            </a:r>
          </a:p>
        </p:txBody>
      </p:sp>
    </p:spTree>
    <p:extLst>
      <p:ext uri="{BB962C8B-B14F-4D97-AF65-F5344CB8AC3E}">
        <p14:creationId xmlns:p14="http://schemas.microsoft.com/office/powerpoint/2010/main" val="15973765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Braking force</a:t>
            </a:r>
            <a:br>
              <a:rPr lang="en-US" dirty="0"/>
            </a:br>
            <a:endParaRPr lang="en-US" dirty="0"/>
          </a:p>
        </p:txBody>
      </p:sp>
      <p:sp>
        <p:nvSpPr>
          <p:cNvPr id="3" name="Content Placeholder 2"/>
          <p:cNvSpPr>
            <a:spLocks noGrp="1"/>
          </p:cNvSpPr>
          <p:nvPr>
            <p:ph sz="quarter" idx="10"/>
          </p:nvPr>
        </p:nvSpPr>
        <p:spPr>
          <a:xfrm>
            <a:off x="457200" y="1488910"/>
            <a:ext cx="8229600" cy="1214961"/>
          </a:xfrm>
        </p:spPr>
        <p:txBody>
          <a:bodyPr/>
          <a:lstStyle/>
          <a:p>
            <a:r>
              <a:rPr lang="en-GB" dirty="0"/>
              <a:t>Also known as </a:t>
            </a:r>
            <a:r>
              <a:rPr lang="en-GB" b="1" dirty="0"/>
              <a:t>brake power</a:t>
            </a:r>
            <a:r>
              <a:rPr lang="en-GB" dirty="0"/>
              <a:t>, </a:t>
            </a:r>
            <a:r>
              <a:rPr lang="en-GB" b="1" dirty="0"/>
              <a:t>braking force </a:t>
            </a:r>
            <a:r>
              <a:rPr lang="en-GB" dirty="0"/>
              <a:t>refers to the total force exerted on a moving body that causes it to slow to a halt. If the body (vehicle or machinery) is travelling at a known velocity, then this force can be calculated.</a:t>
            </a:r>
          </a:p>
        </p:txBody>
      </p:sp>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C46194B-FA4B-2BAB-10FD-5EFD716C8132}"/>
                  </a:ext>
                </a:extLst>
              </p:cNvPr>
              <p:cNvSpPr txBox="1"/>
              <p:nvPr/>
            </p:nvSpPr>
            <p:spPr>
              <a:xfrm>
                <a:off x="2286000" y="2999210"/>
                <a:ext cx="4572000" cy="2821350"/>
              </a:xfrm>
              <a:prstGeom prst="rect">
                <a:avLst/>
              </a:prstGeom>
              <a:noFill/>
            </p:spPr>
            <p:txBody>
              <a:bodyPr wrap="square">
                <a:spAutoFit/>
              </a:bodyPr>
              <a:lstStyle/>
              <a:p>
                <a:pPr algn="ctr">
                  <a:lnSpc>
                    <a:spcPct val="100000"/>
                  </a:lnSpc>
                </a:pPr>
                <a:r>
                  <a:rPr lang="en-US" sz="2800" b="1" i="1" dirty="0">
                    <a:latin typeface="Times New Roman" panose="02020603050405020304" pitchFamily="18" charset="0"/>
                    <a:cs typeface="Times New Roman" panose="02020603050405020304" pitchFamily="18" charset="0"/>
                  </a:rPr>
                  <a:t>F</a:t>
                </a:r>
                <a:r>
                  <a:rPr lang="en-US" sz="2800" b="1" baseline="-25000" dirty="0">
                    <a:latin typeface="Times New Roman" panose="02020603050405020304" pitchFamily="18" charset="0"/>
                    <a:cs typeface="Times New Roman" panose="02020603050405020304" pitchFamily="18" charset="0"/>
                  </a:rPr>
                  <a:t>braking</a:t>
                </a:r>
                <a:r>
                  <a:rPr lang="en-US" sz="2800" b="1" i="1" dirty="0">
                    <a:latin typeface="Times New Roman" panose="02020603050405020304" pitchFamily="18" charset="0"/>
                    <a:cs typeface="Times New Roman" panose="02020603050405020304" pitchFamily="18" charset="0"/>
                  </a:rPr>
                  <a:t> = ma = </a:t>
                </a:r>
                <a14:m>
                  <m:oMath xmlns:m="http://schemas.openxmlformats.org/officeDocument/2006/math">
                    <m:r>
                      <a:rPr lang="en-GB" sz="2800" b="1" i="1" smtClean="0">
                        <a:latin typeface="Cambria Math" panose="02040503050406030204" pitchFamily="18" charset="0"/>
                        <a:cs typeface="Times New Roman" panose="02020603050405020304" pitchFamily="18" charset="0"/>
                      </a:rPr>
                      <m:t>𝒎</m:t>
                    </m:r>
                    <m:f>
                      <m:fPr>
                        <m:ctrlPr>
                          <a:rPr lang="en-GB" sz="2800" b="1" i="1" smtClean="0">
                            <a:latin typeface="Cambria Math" panose="02040503050406030204" pitchFamily="18" charset="0"/>
                            <a:cs typeface="Times New Roman" panose="02020603050405020304" pitchFamily="18" charset="0"/>
                          </a:rPr>
                        </m:ctrlPr>
                      </m:fPr>
                      <m:num>
                        <m:r>
                          <a:rPr lang="en-GB" sz="2800" b="1" i="1" smtClean="0">
                            <a:latin typeface="Cambria Math" panose="02040503050406030204" pitchFamily="18" charset="0"/>
                            <a:cs typeface="Times New Roman" panose="02020603050405020304" pitchFamily="18" charset="0"/>
                          </a:rPr>
                          <m:t>𝒗</m:t>
                        </m:r>
                        <m:r>
                          <a:rPr lang="en-GB" sz="2800" b="1" i="1" smtClean="0">
                            <a:latin typeface="Cambria Math" panose="02040503050406030204" pitchFamily="18" charset="0"/>
                            <a:cs typeface="Times New Roman" panose="02020603050405020304" pitchFamily="18" charset="0"/>
                          </a:rPr>
                          <m:t>−</m:t>
                        </m:r>
                        <m:r>
                          <a:rPr lang="en-GB" sz="2800" b="1" i="1" smtClean="0">
                            <a:latin typeface="Cambria Math" panose="02040503050406030204" pitchFamily="18" charset="0"/>
                            <a:cs typeface="Times New Roman" panose="02020603050405020304" pitchFamily="18" charset="0"/>
                          </a:rPr>
                          <m:t>𝒖</m:t>
                        </m:r>
                      </m:num>
                      <m:den>
                        <m:r>
                          <a:rPr lang="en-GB" sz="2800" b="1" i="1" smtClean="0">
                            <a:latin typeface="Cambria Math" panose="02040503050406030204" pitchFamily="18" charset="0"/>
                            <a:cs typeface="Times New Roman" panose="02020603050405020304" pitchFamily="18" charset="0"/>
                          </a:rPr>
                          <m:t>𝒕</m:t>
                        </m:r>
                      </m:den>
                    </m:f>
                  </m:oMath>
                </a14:m>
                <a:r>
                  <a:rPr lang="en-US" sz="2800" b="1" i="1" dirty="0">
                    <a:latin typeface="Times New Roman" panose="02020603050405020304" pitchFamily="18" charset="0"/>
                    <a:cs typeface="Times New Roman" panose="02020603050405020304" pitchFamily="18" charset="0"/>
                  </a:rPr>
                  <a:t> </a:t>
                </a:r>
              </a:p>
              <a:p>
                <a:pPr>
                  <a:lnSpc>
                    <a:spcPct val="100000"/>
                  </a:lnSpc>
                </a:pPr>
                <a:endParaRPr lang="en-US" sz="2000" dirty="0"/>
              </a:p>
              <a:p>
                <a:pPr>
                  <a:lnSpc>
                    <a:spcPct val="100000"/>
                  </a:lnSpc>
                </a:pPr>
                <a:r>
                  <a:rPr lang="en-US" dirty="0"/>
                  <a:t>w</a:t>
                </a:r>
                <a:r>
                  <a:rPr lang="en-US" sz="2000" dirty="0"/>
                  <a:t>here: </a:t>
                </a:r>
              </a:p>
              <a:p>
                <a:pPr>
                  <a:lnSpc>
                    <a:spcPct val="100000"/>
                  </a:lnSpc>
                </a:pPr>
                <a:r>
                  <a:rPr lang="en-US" sz="2000" i="1" dirty="0">
                    <a:latin typeface="Times New Roman" panose="02020603050405020304" pitchFamily="18" charset="0"/>
                    <a:cs typeface="Times New Roman" panose="02020603050405020304" pitchFamily="18" charset="0"/>
                  </a:rPr>
                  <a:t>F</a:t>
                </a:r>
                <a:r>
                  <a:rPr lang="en-US" baseline="-25000" dirty="0">
                    <a:latin typeface="Times New Roman" panose="02020603050405020304" pitchFamily="18" charset="0"/>
                    <a:cs typeface="Times New Roman" panose="02020603050405020304" pitchFamily="18" charset="0"/>
                  </a:rPr>
                  <a:t>braking</a:t>
                </a:r>
                <a:r>
                  <a:rPr lang="en-US" sz="2000" baseline="-25000" dirty="0"/>
                  <a:t> </a:t>
                </a:r>
                <a:r>
                  <a:rPr lang="en-US" sz="2000" dirty="0"/>
                  <a:t>=</a:t>
                </a:r>
                <a:r>
                  <a:rPr lang="en-US" sz="2000" baseline="-25000" dirty="0"/>
                  <a:t>  </a:t>
                </a:r>
                <a:r>
                  <a:rPr lang="en-US" sz="2000" dirty="0"/>
                  <a:t>total braking force (N)</a:t>
                </a:r>
              </a:p>
              <a:p>
                <a:pPr>
                  <a:lnSpc>
                    <a:spcPct val="100000"/>
                  </a:lnSpc>
                </a:pPr>
                <a:r>
                  <a:rPr lang="en-US" sz="2000" i="1" dirty="0">
                    <a:latin typeface="Times New Roman" panose="02020603050405020304" pitchFamily="18" charset="0"/>
                    <a:cs typeface="Times New Roman" panose="02020603050405020304" pitchFamily="18" charset="0"/>
                  </a:rPr>
                  <a:t>m</a:t>
                </a:r>
                <a:r>
                  <a:rPr lang="en-US" sz="2000" dirty="0"/>
                  <a:t> = total vehicle mass (kg)</a:t>
                </a:r>
              </a:p>
              <a:p>
                <a:pPr>
                  <a:lnSpc>
                    <a:spcPct val="100000"/>
                  </a:lnSpc>
                </a:pPr>
                <a:r>
                  <a:rPr lang="en-US" sz="2000" i="1" dirty="0">
                    <a:latin typeface="Times New Roman" panose="02020603050405020304" pitchFamily="18" charset="0"/>
                    <a:cs typeface="Times New Roman" panose="02020603050405020304" pitchFamily="18" charset="0"/>
                  </a:rPr>
                  <a:t>a</a:t>
                </a:r>
                <a:r>
                  <a:rPr lang="en-US" sz="2000" dirty="0"/>
                  <a:t> = deceleration (m/s</a:t>
                </a:r>
                <a:r>
                  <a:rPr lang="en-US" sz="2000" baseline="30000" dirty="0"/>
                  <a:t>2</a:t>
                </a:r>
                <a:r>
                  <a:rPr lang="en-US" sz="2000" dirty="0"/>
                  <a:t>)</a:t>
                </a:r>
              </a:p>
              <a:p>
                <a:pPr>
                  <a:lnSpc>
                    <a:spcPct val="100000"/>
                  </a:lnSpc>
                </a:pPr>
                <a14:m>
                  <m:oMath xmlns:m="http://schemas.openxmlformats.org/officeDocument/2006/math">
                    <m:r>
                      <a:rPr lang="en-GB" sz="2000" b="0" i="1" smtClean="0">
                        <a:latin typeface="Cambria Math" panose="02040503050406030204" pitchFamily="18" charset="0"/>
                        <a:cs typeface="Times New Roman" panose="02020603050405020304" pitchFamily="18" charset="0"/>
                      </a:rPr>
                      <m:t>𝑢</m:t>
                    </m:r>
                  </m:oMath>
                </a14:m>
                <a:r>
                  <a:rPr lang="en-US" sz="2000" dirty="0"/>
                  <a:t> = initial velocity (m/s)</a:t>
                </a:r>
              </a:p>
              <a:p>
                <a14:m>
                  <m:oMath xmlns:m="http://schemas.openxmlformats.org/officeDocument/2006/math">
                    <m:r>
                      <a:rPr lang="en-GB" sz="2000" b="0" i="1" smtClean="0">
                        <a:latin typeface="Cambria Math" panose="02040503050406030204" pitchFamily="18" charset="0"/>
                      </a:rPr>
                      <m:t>𝑣</m:t>
                    </m:r>
                  </m:oMath>
                </a14:m>
                <a:r>
                  <a:rPr lang="en-US" sz="2000" dirty="0"/>
                  <a:t> = </a:t>
                </a:r>
                <a:r>
                  <a:rPr lang="en-US" dirty="0"/>
                  <a:t>fin</a:t>
                </a:r>
                <a:r>
                  <a:rPr lang="en-US" sz="2000" dirty="0"/>
                  <a:t>al velocity (m/s)</a:t>
                </a:r>
              </a:p>
            </p:txBody>
          </p:sp>
        </mc:Choice>
        <mc:Fallback xmlns="">
          <p:sp>
            <p:nvSpPr>
              <p:cNvPr id="7" name="TextBox 6">
                <a:extLst>
                  <a:ext uri="{FF2B5EF4-FFF2-40B4-BE49-F238E27FC236}">
                    <a16:creationId xmlns:a16="http://schemas.microsoft.com/office/drawing/2014/main" id="{9C46194B-FA4B-2BAB-10FD-5EFD716C8132}"/>
                  </a:ext>
                </a:extLst>
              </p:cNvPr>
              <p:cNvSpPr txBox="1">
                <a:spLocks noRot="1" noChangeAspect="1" noMove="1" noResize="1" noEditPoints="1" noAdjustHandles="1" noChangeArrowheads="1" noChangeShapeType="1" noTextEdit="1"/>
              </p:cNvSpPr>
              <p:nvPr/>
            </p:nvSpPr>
            <p:spPr>
              <a:xfrm>
                <a:off x="2286000" y="2999210"/>
                <a:ext cx="4572000" cy="2821350"/>
              </a:xfrm>
              <a:prstGeom prst="rect">
                <a:avLst/>
              </a:prstGeom>
              <a:blipFill>
                <a:blip r:embed="rId3"/>
                <a:stretch>
                  <a:fillRect l="-1333" t="-648" b="-3024"/>
                </a:stretch>
              </a:blipFill>
            </p:spPr>
            <p:txBody>
              <a:bodyPr/>
              <a:lstStyle/>
              <a:p>
                <a:r>
                  <a:rPr lang="en-GB">
                    <a:noFill/>
                  </a:rPr>
                  <a:t> </a:t>
                </a:r>
              </a:p>
            </p:txBody>
          </p:sp>
        </mc:Fallback>
      </mc:AlternateContent>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29</TotalTime>
  <Words>1530</Words>
  <Application>Microsoft Office PowerPoint</Application>
  <PresentationFormat>On-screen Show (4:3)</PresentationFormat>
  <Paragraphs>125</Paragraphs>
  <Slides>18</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5" baseType="lpstr">
      <vt:lpstr>Arial</vt:lpstr>
      <vt:lpstr>Calibri</vt:lpstr>
      <vt:lpstr>Cambria Math</vt:lpstr>
      <vt:lpstr>Lucida Grande</vt:lpstr>
      <vt:lpstr>Times New Roman</vt:lpstr>
      <vt:lpstr>Default Design</vt:lpstr>
      <vt:lpstr>Bitmap Image</vt:lpstr>
      <vt:lpstr>PowerPoint 6: Force and resistance in practical applications  </vt:lpstr>
      <vt:lpstr>Objectives</vt:lpstr>
      <vt:lpstr>Gravitational force</vt:lpstr>
      <vt:lpstr>Falling objects and freefall</vt:lpstr>
      <vt:lpstr>Example </vt:lpstr>
      <vt:lpstr>Frictional resistance</vt:lpstr>
      <vt:lpstr>Calculating friction</vt:lpstr>
      <vt:lpstr>Tractive effort</vt:lpstr>
      <vt:lpstr>Braking force </vt:lpstr>
      <vt:lpstr>Calculating braking force </vt:lpstr>
      <vt:lpstr>Rotational kinetic energy</vt:lpstr>
      <vt:lpstr>Rotational kinetic energy</vt:lpstr>
      <vt:lpstr>A new variable</vt:lpstr>
      <vt:lpstr>Moment of inertia</vt:lpstr>
      <vt:lpstr>Example</vt:lpstr>
      <vt:lpstr>Solution</vt:lpstr>
      <vt:lpstr>Spring force</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39</cp:revision>
  <dcterms:created xsi:type="dcterms:W3CDTF">2013-05-28T00:38:54Z</dcterms:created>
  <dcterms:modified xsi:type="dcterms:W3CDTF">2022-12-08T13:59:08Z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