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2">
  <p:sldMasterIdLst>
    <p:sldMasterId id="2147483651" r:id="rId4"/>
  </p:sldMasterIdLst>
  <p:notesMasterIdLst>
    <p:notesMasterId r:id="rId13"/>
  </p:notesMasterIdLst>
  <p:handoutMasterIdLst>
    <p:handoutMasterId r:id="rId14"/>
  </p:handoutMasterIdLst>
  <p:sldIdLst>
    <p:sldId id="256" r:id="rId5"/>
    <p:sldId id="349" r:id="rId6"/>
    <p:sldId id="336" r:id="rId7"/>
    <p:sldId id="337" r:id="rId8"/>
    <p:sldId id="339" r:id="rId9"/>
    <p:sldId id="355" r:id="rId10"/>
    <p:sldId id="356" r:id="rId11"/>
    <p:sldId id="267" r:id="rId12"/>
  </p:sldIdLst>
  <p:sldSz cx="9144000" cy="6858000" type="screen4x3"/>
  <p:notesSz cx="6858000" cy="9144000"/>
  <p:custDataLst>
    <p:tags r:id="rId1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A5D8D0B-167D-A2E4-4E16-1C185AA256BB}" name="Jonathan Ingoldby" initials="JI" userId="3ce786af281eb579" providerId="Windows Live"/>
  <p188:author id="{D5143AD7-E749-5E1E-371D-A585C0C727CD}" name="User" initials="U" userId="User" providerId="Non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7E3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EB7803A-292B-4F0F-9A87-3680EB8A5CBE}" v="1" dt="2022-11-23T23:09:32.5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295"/>
    <p:restoredTop sz="94694"/>
  </p:normalViewPr>
  <p:slideViewPr>
    <p:cSldViewPr snapToGrid="0">
      <p:cViewPr varScale="1">
        <p:scale>
          <a:sx n="62" d="100"/>
          <a:sy n="62" d="100"/>
        </p:scale>
        <p:origin x="1068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gs" Target="tags/tag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9EB7803A-292B-4F0F-9A87-3680EB8A5CBE}"/>
    <pc:docChg chg="custSel modSld">
      <pc:chgData name="Caroline Prodger" userId="e4ef2e75-b60b-401b-8ebe-291bdcf405f4" providerId="ADAL" clId="{9EB7803A-292B-4F0F-9A87-3680EB8A5CBE}" dt="2022-11-23T23:10:00.999" v="22" actId="1076"/>
      <pc:docMkLst>
        <pc:docMk/>
      </pc:docMkLst>
      <pc:sldChg chg="modSp mod">
        <pc:chgData name="Caroline Prodger" userId="e4ef2e75-b60b-401b-8ebe-291bdcf405f4" providerId="ADAL" clId="{9EB7803A-292B-4F0F-9A87-3680EB8A5CBE}" dt="2022-11-23T22:57:34.977" v="2"/>
        <pc:sldMkLst>
          <pc:docMk/>
          <pc:sldMk cId="0" sldId="256"/>
        </pc:sldMkLst>
        <pc:spChg chg="mod">
          <ac:chgData name="Caroline Prodger" userId="e4ef2e75-b60b-401b-8ebe-291bdcf405f4" providerId="ADAL" clId="{9EB7803A-292B-4F0F-9A87-3680EB8A5CBE}" dt="2022-11-23T22:57:34.977" v="2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Caroline Prodger" userId="e4ef2e75-b60b-401b-8ebe-291bdcf405f4" providerId="ADAL" clId="{9EB7803A-292B-4F0F-9A87-3680EB8A5CBE}" dt="2022-11-23T22:57:52.016" v="4" actId="1076"/>
        <pc:sldMkLst>
          <pc:docMk/>
          <pc:sldMk cId="0" sldId="337"/>
        </pc:sldMkLst>
        <pc:picChg chg="mod">
          <ac:chgData name="Caroline Prodger" userId="e4ef2e75-b60b-401b-8ebe-291bdcf405f4" providerId="ADAL" clId="{9EB7803A-292B-4F0F-9A87-3680EB8A5CBE}" dt="2022-11-23T22:57:52.016" v="4" actId="1076"/>
          <ac:picMkLst>
            <pc:docMk/>
            <pc:sldMk cId="0" sldId="337"/>
            <ac:picMk id="6" creationId="{6D9E453E-E561-1B60-C457-ADD59A10C876}"/>
          </ac:picMkLst>
        </pc:picChg>
      </pc:sldChg>
      <pc:sldChg chg="addSp delSp modSp mod">
        <pc:chgData name="Caroline Prodger" userId="e4ef2e75-b60b-401b-8ebe-291bdcf405f4" providerId="ADAL" clId="{9EB7803A-292B-4F0F-9A87-3680EB8A5CBE}" dt="2022-11-23T23:10:00.999" v="22" actId="1076"/>
        <pc:sldMkLst>
          <pc:docMk/>
          <pc:sldMk cId="570622410" sldId="349"/>
        </pc:sldMkLst>
        <pc:picChg chg="del mod">
          <ac:chgData name="Caroline Prodger" userId="e4ef2e75-b60b-401b-8ebe-291bdcf405f4" providerId="ADAL" clId="{9EB7803A-292B-4F0F-9A87-3680EB8A5CBE}" dt="2022-11-23T23:08:55.740" v="15" actId="478"/>
          <ac:picMkLst>
            <pc:docMk/>
            <pc:sldMk cId="570622410" sldId="349"/>
            <ac:picMk id="6" creationId="{2A104EB3-F43B-5CA8-4495-7716BA96A033}"/>
          </ac:picMkLst>
        </pc:picChg>
        <pc:picChg chg="add mod">
          <ac:chgData name="Caroline Prodger" userId="e4ef2e75-b60b-401b-8ebe-291bdcf405f4" providerId="ADAL" clId="{9EB7803A-292B-4F0F-9A87-3680EB8A5CBE}" dt="2022-11-23T23:10:00.999" v="22" actId="1076"/>
          <ac:picMkLst>
            <pc:docMk/>
            <pc:sldMk cId="570622410" sldId="349"/>
            <ac:picMk id="7" creationId="{BA907961-B4A0-DFD4-AA13-BD688C16BC83}"/>
          </ac:picMkLst>
        </pc:picChg>
      </pc:sldChg>
      <pc:sldChg chg="addSp delSp modSp mod delCm">
        <pc:chgData name="Caroline Prodger" userId="e4ef2e75-b60b-401b-8ebe-291bdcf405f4" providerId="ADAL" clId="{9EB7803A-292B-4F0F-9A87-3680EB8A5CBE}" dt="2022-11-23T22:58:57.909" v="8"/>
        <pc:sldMkLst>
          <pc:docMk/>
          <pc:sldMk cId="3462580190" sldId="355"/>
        </pc:sldMkLst>
        <pc:picChg chg="add mod">
          <ac:chgData name="Caroline Prodger" userId="e4ef2e75-b60b-401b-8ebe-291bdcf405f4" providerId="ADAL" clId="{9EB7803A-292B-4F0F-9A87-3680EB8A5CBE}" dt="2022-11-23T22:58:54.462" v="7" actId="1076"/>
          <ac:picMkLst>
            <pc:docMk/>
            <pc:sldMk cId="3462580190" sldId="355"/>
            <ac:picMk id="5" creationId="{CF12B32A-E1FF-A72A-ADC3-DCED364371B9}"/>
          </ac:picMkLst>
        </pc:picChg>
        <pc:picChg chg="del">
          <ac:chgData name="Caroline Prodger" userId="e4ef2e75-b60b-401b-8ebe-291bdcf405f4" providerId="ADAL" clId="{9EB7803A-292B-4F0F-9A87-3680EB8A5CBE}" dt="2022-11-23T22:58:50.254" v="5" actId="478"/>
          <ac:picMkLst>
            <pc:docMk/>
            <pc:sldMk cId="3462580190" sldId="355"/>
            <ac:picMk id="6" creationId="{A36B0579-ACFA-63B4-CB13-CF8EAE797B88}"/>
          </ac:picMkLst>
        </pc:picChg>
      </pc:sldChg>
      <pc:sldChg chg="addSp delSp modSp mod delCm">
        <pc:chgData name="Caroline Prodger" userId="e4ef2e75-b60b-401b-8ebe-291bdcf405f4" providerId="ADAL" clId="{9EB7803A-292B-4F0F-9A87-3680EB8A5CBE}" dt="2022-11-23T23:00:11.949" v="14"/>
        <pc:sldMkLst>
          <pc:docMk/>
          <pc:sldMk cId="4041916140" sldId="356"/>
        </pc:sldMkLst>
        <pc:picChg chg="del">
          <ac:chgData name="Caroline Prodger" userId="e4ef2e75-b60b-401b-8ebe-291bdcf405f4" providerId="ADAL" clId="{9EB7803A-292B-4F0F-9A87-3680EB8A5CBE}" dt="2022-11-23T22:59:38.853" v="9" actId="478"/>
          <ac:picMkLst>
            <pc:docMk/>
            <pc:sldMk cId="4041916140" sldId="356"/>
            <ac:picMk id="4" creationId="{3AF0C601-64B9-72FE-60BD-1770CB2BD66D}"/>
          </ac:picMkLst>
        </pc:picChg>
        <pc:picChg chg="add mod">
          <ac:chgData name="Caroline Prodger" userId="e4ef2e75-b60b-401b-8ebe-291bdcf405f4" providerId="ADAL" clId="{9EB7803A-292B-4F0F-9A87-3680EB8A5CBE}" dt="2022-11-23T22:59:47.362" v="13" actId="1076"/>
          <ac:picMkLst>
            <pc:docMk/>
            <pc:sldMk cId="4041916140" sldId="356"/>
            <ac:picMk id="6" creationId="{65B9112E-2FC9-8DEA-E473-F67A28CCE2E7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12/8/2022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WOHRp3V-QA0?t=363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You may wish to show the video here: </a:t>
            </a:r>
            <a:r>
              <a:rPr lang="en-US" dirty="0">
                <a:hlinkClick r:id="rId3"/>
              </a:rPr>
              <a:t>https://youtu.be/WOHRp3V-QA0?t=363</a:t>
            </a:r>
            <a:endParaRPr lang="en-US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74945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199" y="1611252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>
              <a:spcAft>
                <a:spcPts val="2000"/>
              </a:spcAft>
            </a:pPr>
            <a:r>
              <a:rPr lang="en-US" sz="2400" b="1" dirty="0"/>
              <a:t>7. Mechanical principles</a:t>
            </a:r>
          </a:p>
          <a:p>
            <a:r>
              <a:rPr lang="en-GB" sz="2400" b="1" dirty="0">
                <a:solidFill>
                  <a:sysClr val="windowText" lastClr="00000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7.2</a:t>
            </a:r>
            <a:r>
              <a:rPr lang="en-GB" sz="2400" b="1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Principles of forces and energy</a:t>
            </a:r>
            <a:r>
              <a:rPr lang="en-GB" sz="2000" dirty="0">
                <a:effectLst/>
              </a:rPr>
              <a:t> </a:t>
            </a:r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199" y="3028529"/>
            <a:ext cx="8132165" cy="506651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5 : Work, energy and power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  <a:endParaRPr lang="en-GB" dirty="0">
              <a:solidFill>
                <a:srgbClr val="444444"/>
              </a:solidFill>
            </a:endParaRP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E1C77B2-A1E4-53A1-6AC1-A7867AF85A55}"/>
              </a:ext>
            </a:extLst>
          </p:cNvPr>
          <p:cNvSpPr txBox="1"/>
          <p:nvPr/>
        </p:nvSpPr>
        <p:spPr>
          <a:xfrm>
            <a:off x="457201" y="2160639"/>
            <a:ext cx="4619624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explain the difference between mechanical work, energy and power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outline D’Alembert's principle.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dirty="0"/>
          </a:p>
        </p:txBody>
      </p:sp>
      <p:pic>
        <p:nvPicPr>
          <p:cNvPr id="7" name="Picture 6" descr="A group of people standing in front of a sunset&#10;&#10;Description automatically generated with medium confidence">
            <a:extLst>
              <a:ext uri="{FF2B5EF4-FFF2-40B4-BE49-F238E27FC236}">
                <a16:creationId xmlns:a16="http://schemas.microsoft.com/office/drawing/2014/main" id="{BA907961-B4A0-DFD4-AA13-BD688C16BC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4889" y="2160639"/>
            <a:ext cx="3111910" cy="2352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06224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and mechanical energy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7862341" cy="4248000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b="0" i="0" dirty="0">
                <a:effectLst/>
              </a:rPr>
              <a:t>When a force acts on an object to cause a displacement of the object, it is said that </a:t>
            </a:r>
            <a:r>
              <a:rPr lang="en-GB" b="1" i="0" dirty="0">
                <a:effectLst/>
              </a:rPr>
              <a:t>work</a:t>
            </a:r>
            <a:r>
              <a:rPr lang="en-GB" b="0" i="0" dirty="0">
                <a:effectLst/>
              </a:rPr>
              <a:t> </a:t>
            </a:r>
            <a:r>
              <a:rPr lang="en-GB" dirty="0"/>
              <a:t>i</a:t>
            </a:r>
            <a:r>
              <a:rPr lang="en-GB" i="0" dirty="0">
                <a:effectLst/>
              </a:rPr>
              <a:t>s done </a:t>
            </a:r>
            <a:r>
              <a:rPr lang="en-GB" b="0" i="0" dirty="0">
                <a:effectLst/>
              </a:rPr>
              <a:t>on the object.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dirty="0"/>
              <a:t>        work done = force ×distance moved in the direction of the force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endParaRPr lang="en-GB" b="0" i="0" dirty="0">
              <a:effectLst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b="1" i="0" dirty="0">
                <a:solidFill>
                  <a:srgbClr val="000000"/>
                </a:solidFill>
                <a:effectLst/>
                <a:latin typeface="+mj-lt"/>
              </a:rPr>
              <a:t>Mechanical energy </a:t>
            </a:r>
            <a:r>
              <a:rPr lang="en-GB" b="0" i="0" dirty="0">
                <a:solidFill>
                  <a:srgbClr val="000000"/>
                </a:solidFill>
                <a:effectLst/>
                <a:latin typeface="+mj-lt"/>
              </a:rPr>
              <a:t>is the energy that is possessed by an object due to its motion or its position. Mechanical energy </a:t>
            </a:r>
            <a:r>
              <a:rPr lang="en-GB" dirty="0">
                <a:solidFill>
                  <a:srgbClr val="000000"/>
                </a:solidFill>
                <a:latin typeface="+mj-lt"/>
              </a:rPr>
              <a:t>is the sum of the</a:t>
            </a:r>
            <a:r>
              <a:rPr lang="en-GB" b="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i="0" dirty="0">
                <a:solidFill>
                  <a:srgbClr val="000000"/>
                </a:solidFill>
                <a:effectLst/>
                <a:latin typeface="+mj-lt"/>
              </a:rPr>
              <a:t>KE</a:t>
            </a:r>
            <a:r>
              <a:rPr lang="en-GB" b="0" i="0" dirty="0">
                <a:solidFill>
                  <a:srgbClr val="000000"/>
                </a:solidFill>
                <a:effectLst/>
                <a:latin typeface="+mj-lt"/>
              </a:rPr>
              <a:t> (energy of motion) </a:t>
            </a:r>
            <a:r>
              <a:rPr lang="en-GB" dirty="0">
                <a:solidFill>
                  <a:srgbClr val="000000"/>
                </a:solidFill>
                <a:latin typeface="+mj-lt"/>
              </a:rPr>
              <a:t>and</a:t>
            </a:r>
            <a:r>
              <a:rPr lang="en-GB" b="1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en-GB" i="0" dirty="0">
                <a:solidFill>
                  <a:srgbClr val="000000"/>
                </a:solidFill>
                <a:effectLst/>
                <a:latin typeface="+mj-lt"/>
              </a:rPr>
              <a:t>PE</a:t>
            </a:r>
            <a:r>
              <a:rPr lang="en-GB" b="0" i="0" dirty="0">
                <a:solidFill>
                  <a:srgbClr val="000000"/>
                </a:solidFill>
                <a:effectLst/>
                <a:latin typeface="+mj-lt"/>
              </a:rPr>
              <a:t> (stored energy of position) of an object. Energy is required to do work.</a:t>
            </a:r>
            <a:endParaRPr lang="en-GB" dirty="0">
              <a:solidFill>
                <a:srgbClr val="000000"/>
              </a:solidFill>
              <a:latin typeface="+mj-lt"/>
            </a:endParaRPr>
          </a:p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b="0" i="0" dirty="0">
                <a:solidFill>
                  <a:srgbClr val="000000"/>
                </a:solidFill>
                <a:effectLst/>
                <a:latin typeface="+mj-lt"/>
              </a:rPr>
              <a:t>It should be noted that in practical applications energy can also be </a:t>
            </a:r>
            <a:r>
              <a:rPr lang="en-GB" dirty="0">
                <a:solidFill>
                  <a:srgbClr val="000000"/>
                </a:solidFill>
                <a:latin typeface="+mj-lt"/>
              </a:rPr>
              <a:t>dynamically </a:t>
            </a:r>
            <a:r>
              <a:rPr lang="en-GB" b="0" i="0" dirty="0">
                <a:solidFill>
                  <a:srgbClr val="000000"/>
                </a:solidFill>
                <a:effectLst/>
                <a:latin typeface="+mj-lt"/>
              </a:rPr>
              <a:t>stored in flywheels, springs, objects raised to a height and pressurised fluids.</a:t>
            </a:r>
            <a:endParaRPr lang="en-GB" b="0" i="0" dirty="0">
              <a:effectLst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Power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201" y="1664563"/>
                <a:ext cx="8229599" cy="4283749"/>
              </a:xfrm>
            </p:spPr>
            <p:txBody>
              <a:bodyPr/>
              <a:lstStyle/>
              <a:p>
                <a:pPr>
                  <a:spcAft>
                    <a:spcPts val="2400"/>
                  </a:spcAft>
                </a:pPr>
                <a:r>
                  <a:rPr lang="en-GB" b="1" dirty="0"/>
                  <a:t>Power</a:t>
                </a:r>
                <a:r>
                  <a:rPr lang="en-GB" dirty="0"/>
                  <a:t> is the </a:t>
                </a:r>
                <a:r>
                  <a:rPr lang="en-GB" b="1" dirty="0"/>
                  <a:t>rate </a:t>
                </a:r>
                <a:r>
                  <a:rPr lang="en-GB" dirty="0"/>
                  <a:t>at which </a:t>
                </a:r>
                <a:r>
                  <a:rPr lang="en-GB" b="1" dirty="0"/>
                  <a:t>work </a:t>
                </a:r>
                <a:r>
                  <a:rPr lang="en-GB" dirty="0"/>
                  <a:t>is </a:t>
                </a:r>
                <a:r>
                  <a:rPr lang="en-GB" b="1" dirty="0"/>
                  <a:t>done</a:t>
                </a:r>
                <a:r>
                  <a:rPr lang="en-GB" dirty="0"/>
                  <a:t> or the </a:t>
                </a:r>
                <a:r>
                  <a:rPr lang="en-GB" b="1" dirty="0"/>
                  <a:t>rate</a:t>
                </a:r>
                <a:r>
                  <a:rPr lang="en-GB" dirty="0"/>
                  <a:t> at which </a:t>
                </a:r>
                <a:r>
                  <a:rPr lang="en-GB" b="1" dirty="0"/>
                  <a:t>energy</a:t>
                </a:r>
                <a:r>
                  <a:rPr lang="en-GB" dirty="0"/>
                  <a:t> is </a:t>
                </a:r>
                <a:r>
                  <a:rPr lang="en-GB" b="1" dirty="0"/>
                  <a:t>transferred</a:t>
                </a:r>
                <a:r>
                  <a:rPr lang="en-GB" dirty="0"/>
                  <a:t>. It is calculated using the equation:</a:t>
                </a:r>
              </a:p>
              <a:p>
                <a:r>
                  <a:rPr lang="en-GB" dirty="0"/>
                  <a:t>           power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GB" sz="2800" b="0" i="0" smtClean="0">
                            <a:latin typeface="Cambria Math" panose="02040503050406030204" pitchFamily="18" charset="0"/>
                          </a:rPr>
                          <m:t>w</m:t>
                        </m:r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ork</m:t>
                        </m:r>
                        <m:r>
                          <a:rPr lang="en-GB" sz="28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sz="2800" b="0" i="0" smtClean="0">
                            <a:latin typeface="Cambria Math" panose="02040503050406030204" pitchFamily="18" charset="0"/>
                          </a:rPr>
                          <m:t>done</m:t>
                        </m:r>
                        <m:r>
                          <a:rPr lang="en-GB" sz="2800" b="0" i="0" smtClean="0">
                            <a:latin typeface="Cambria Math" panose="02040503050406030204" pitchFamily="18" charset="0"/>
                          </a:rPr>
                          <m:t> (</m:t>
                        </m:r>
                        <m:r>
                          <m:rPr>
                            <m:sty m:val="p"/>
                          </m:rPr>
                          <a:rPr lang="en-GB" sz="2800" b="0" i="0" smtClean="0">
                            <a:latin typeface="Cambria Math" panose="02040503050406030204" pitchFamily="18" charset="0"/>
                          </a:rPr>
                          <m:t>energy</m:t>
                        </m:r>
                        <m:r>
                          <a:rPr lang="en-GB" sz="28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sz="2800" b="0" i="0" smtClean="0">
                            <a:latin typeface="Cambria Math" panose="02040503050406030204" pitchFamily="18" charset="0"/>
                          </a:rPr>
                          <m:t>transferred</m:t>
                        </m:r>
                        <m:r>
                          <a:rPr lang="en-GB" sz="2800" b="0" i="0" smtClean="0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sz="2800" b="0" i="0" smtClean="0">
                            <a:latin typeface="Cambria Math" panose="02040503050406030204" pitchFamily="18" charset="0"/>
                          </a:rPr>
                          <m:t>time</m:t>
                        </m:r>
                        <m:r>
                          <a:rPr lang="en-GB" sz="2800" b="0" i="0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en-GB" sz="2800" b="0" i="0" smtClean="0">
                            <a:latin typeface="Cambria Math" panose="02040503050406030204" pitchFamily="18" charset="0"/>
                          </a:rPr>
                          <m:t>taken</m:t>
                        </m:r>
                      </m:den>
                    </m:f>
                  </m:oMath>
                </a14:m>
                <a:endParaRPr lang="en-US" sz="2800" dirty="0"/>
              </a:p>
              <a:p>
                <a:pPr>
                  <a:spcAft>
                    <a:spcPts val="1500"/>
                  </a:spcAft>
                </a:pPr>
                <a:r>
                  <a:rPr lang="en-GB" dirty="0"/>
                  <a:t>or </a:t>
                </a:r>
              </a:p>
              <a:p>
                <a:r>
                  <a:rPr lang="en-GB" dirty="0"/>
                  <a:t>                  </a:t>
                </a:r>
                <a:r>
                  <a:rPr lang="en-GB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</a:t>
                </a:r>
                <a:r>
                  <a:rPr lang="en-GB" dirty="0"/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𝑊</m:t>
                        </m:r>
                      </m:num>
                      <m:den>
                        <m:r>
                          <a:rPr lang="en-US" sz="28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  <m:r>
                      <a:rPr lang="en-US" sz="28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sz="2800" b="0" dirty="0"/>
              </a:p>
              <a:p>
                <a:r>
                  <a:rPr lang="en-GB" dirty="0"/>
                  <a:t>The standard SI unit of power is the </a:t>
                </a:r>
                <a:r>
                  <a:rPr lang="en-GB" b="1" dirty="0"/>
                  <a:t>watt (W) </a:t>
                </a:r>
                <a:r>
                  <a:rPr lang="en-GB" dirty="0"/>
                  <a:t>which is equivalent to 1J/s.</a:t>
                </a: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1" y="1664563"/>
                <a:ext cx="8229599" cy="4283749"/>
              </a:xfrm>
              <a:blipFill>
                <a:blip r:embed="rId2"/>
                <a:stretch>
                  <a:fillRect l="-1852" t="-2071" r="-92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6D9E453E-E561-1B60-C457-ADD59A10C8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7978" y="2261539"/>
            <a:ext cx="2037163" cy="203716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D’Alembert’s principle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57199" y="1445913"/>
                <a:ext cx="8349449" cy="4089380"/>
              </a:xfrm>
            </p:spPr>
            <p:txBody>
              <a:bodyPr/>
              <a:lstStyle/>
              <a:p>
                <a:pPr>
                  <a:spcAft>
                    <a:spcPts val="0"/>
                  </a:spcAft>
                </a:pPr>
                <a:r>
                  <a:rPr lang="en-GB" sz="1800" b="1" dirty="0"/>
                  <a:t>D’Alembert’s principle</a:t>
                </a:r>
                <a:r>
                  <a:rPr lang="en-GB" sz="1800" dirty="0"/>
                  <a:t>, also known as the </a:t>
                </a:r>
                <a:r>
                  <a:rPr lang="en-GB" sz="1800" b="1" dirty="0"/>
                  <a:t>Lagrange–d’Alembert principle</a:t>
                </a:r>
                <a:r>
                  <a:rPr lang="en-GB" sz="1800" dirty="0"/>
                  <a:t>, is a statement of the fundamental classical laws of motion. </a:t>
                </a:r>
              </a:p>
              <a:p>
                <a:pPr>
                  <a:spcAft>
                    <a:spcPts val="300"/>
                  </a:spcAft>
                </a:pPr>
                <a:r>
                  <a:rPr lang="en-GB" sz="1800" dirty="0"/>
                  <a:t>It is based on Newton’s second law: </a:t>
                </a:r>
                <a:r>
                  <a:rPr lang="en-GB" sz="1800" b="0" i="0" dirty="0">
                    <a:solidFill>
                      <a:srgbClr val="333333"/>
                    </a:solidFill>
                    <a:effectLst/>
                    <a:latin typeface="Roboto" panose="02000000000000000000" pitchFamily="2" charset="0"/>
                  </a:rPr>
                  <a:t> 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sz="1800" b="0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r>
                      <a:rPr lang="en-US" sz="1800" b="0" i="1" smtClean="0">
                        <a:solidFill>
                          <a:srgbClr val="333333"/>
                        </a:solidFill>
                        <a:effectLst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𝑚𝑎</m:t>
                    </m:r>
                  </m:oMath>
                </a14:m>
                <a:endParaRPr lang="en-US" sz="1800" b="0" i="0" dirty="0">
                  <a:solidFill>
                    <a:srgbClr val="333333"/>
                  </a:solidFill>
                  <a:effectLst/>
                  <a:latin typeface="Roboto" panose="02000000000000000000" pitchFamily="2" charset="0"/>
                  <a:ea typeface="Cambria Math" panose="02040503050406030204" pitchFamily="18" charset="0"/>
                </a:endParaRPr>
              </a:p>
              <a:p>
                <a:pPr>
                  <a:spcAft>
                    <a:spcPts val="2400"/>
                  </a:spcAft>
                </a:pPr>
                <a:r>
                  <a:rPr lang="en-GB" sz="1800" dirty="0"/>
                  <a:t>It states </a:t>
                </a:r>
                <a:r>
                  <a:rPr lang="en-US" sz="1800" dirty="0"/>
                  <a:t>that the sum of the differences between the forces exerted on a system of particles and the time derivatives of the momenta of the system is zero when the system is projected into virtual displacement. For a dynamic system, no work is done by the difference between exerted and inertial forces.</a:t>
                </a:r>
              </a:p>
              <a:p>
                <a:pPr>
                  <a:spcBef>
                    <a:spcPts val="3000"/>
                  </a:spcBef>
                </a:pPr>
                <a:r>
                  <a:rPr lang="en-GB" sz="1800" dirty="0"/>
                  <a:t>Alternatively, the reaction caused by the inertia of an accelerated body is equal and opposite to the force causing the acceleration.</a:t>
                </a:r>
                <a:endParaRPr lang="en-US" sz="1800" dirty="0"/>
              </a:p>
              <a:p>
                <a:endParaRPr lang="en-GB" dirty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199" y="1445913"/>
                <a:ext cx="8349449" cy="4089380"/>
              </a:xfrm>
              <a:blipFill>
                <a:blip r:embed="rId3"/>
                <a:stretch>
                  <a:fillRect l="-1824" t="-1548" r="-197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603376C-3A10-AB5C-746A-BBCD551E94FD}"/>
                  </a:ext>
                </a:extLst>
              </p:cNvPr>
              <p:cNvSpPr txBox="1"/>
              <p:nvPr/>
            </p:nvSpPr>
            <p:spPr>
              <a:xfrm>
                <a:off x="5454868" y="3792706"/>
                <a:ext cx="3054755" cy="79585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180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𝛿</m:t>
                      </m:r>
                      <m:r>
                        <a:rPr lang="en-GB" sz="1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𝑊</m:t>
                      </m:r>
                      <m:r>
                        <a:rPr lang="en-GB" sz="18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GB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en-GB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𝑗</m:t>
                          </m:r>
                        </m:sub>
                        <m:sup/>
                        <m:e>
                          <m:d>
                            <m:dPr>
                              <m:ctrlPr>
                                <a:rPr lang="en-GB" sz="1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  <m:r>
                                <a:rPr lang="en-GB" sz="1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e>
                          </m:d>
                          <m:r>
                            <a:rPr lang="en-GB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𝛿</m:t>
                          </m:r>
                          <m:sSub>
                            <m:sSubPr>
                              <m:ctrlPr>
                                <a:rPr lang="en-GB" sz="1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GB" sz="1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GB" sz="1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en-GB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=0</m:t>
                          </m:r>
                        </m:e>
                      </m:nary>
                    </m:oMath>
                  </m:oMathPara>
                </a14:m>
                <a:endParaRPr lang="en-GB" sz="18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603376C-3A10-AB5C-746A-BBCD551E94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54868" y="3792706"/>
                <a:ext cx="3054755" cy="795859"/>
              </a:xfrm>
              <a:prstGeom prst="rect">
                <a:avLst/>
              </a:prstGeom>
              <a:blipFill>
                <a:blip r:embed="rId4"/>
                <a:stretch>
                  <a:fillRect l="-2893" t="-115625" b="-157813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27EC2C8-A838-343A-3FB5-59B99B61EF43}"/>
                  </a:ext>
                </a:extLst>
              </p:cNvPr>
              <p:cNvSpPr txBox="1"/>
              <p:nvPr/>
            </p:nvSpPr>
            <p:spPr>
              <a:xfrm>
                <a:off x="5746806" y="5014157"/>
                <a:ext cx="2125517" cy="7958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supHide m:val="on"/>
                          <m:ctrlPr>
                            <a:rPr lang="en-GB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en-GB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𝑗</m:t>
                          </m:r>
                        </m:sub>
                        <m:sup/>
                        <m:e>
                          <m:d>
                            <m:dPr>
                              <m:ctrlPr>
                                <a:rPr lang="en-GB" sz="1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𝐹</m:t>
                                  </m:r>
                                </m:e>
                                <m:sub>
                                  <m: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  <m:r>
                                <a:rPr lang="en-GB" sz="1800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</m:e>
                                <m:sub>
                                  <m: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  <m:sSub>
                                <m:sSubPr>
                                  <m:ctrlP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GB" sz="1800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e>
                          </m:d>
                          <m:r>
                            <a:rPr lang="en-GB" sz="18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=0</m:t>
                          </m:r>
                        </m:e>
                      </m:nary>
                    </m:oMath>
                  </m:oMathPara>
                </a14:m>
                <a:endParaRPr lang="en-GB" sz="18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A27EC2C8-A838-343A-3FB5-59B99B61EF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46806" y="5014157"/>
                <a:ext cx="2125517" cy="795859"/>
              </a:xfrm>
              <a:prstGeom prst="rect">
                <a:avLst/>
              </a:prstGeom>
              <a:blipFill>
                <a:blip r:embed="rId5"/>
                <a:stretch>
                  <a:fillRect l="-34524" t="-119048" b="-16031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19DD1B-8E55-6D2C-A52D-217F5FB5C8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1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AB82C9-044D-6229-6DF2-38674BAEA6B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GB" sz="2000" b="0" dirty="0">
                <a:solidFill>
                  <a:schemeClr val="tx1"/>
                </a:solidFill>
                <a:latin typeface="+mn-lt"/>
              </a:rPr>
              <a:t>Consider two teams playing tug-of-war. A box of mass </a:t>
            </a:r>
            <a:r>
              <a:rPr lang="en-GB" sz="20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GB" sz="2000" b="0" dirty="0">
                <a:solidFill>
                  <a:schemeClr val="tx1"/>
                </a:solidFill>
                <a:latin typeface="+mn-lt"/>
              </a:rPr>
              <a:t> is attached to a rope at two opposite places. Team A pulls the box with force </a:t>
            </a:r>
            <a:r>
              <a:rPr lang="en-GB" sz="20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GB" sz="2000" b="0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sz="2000" b="0" dirty="0">
                <a:solidFill>
                  <a:schemeClr val="tx1"/>
                </a:solidFill>
                <a:latin typeface="+mn-lt"/>
              </a:rPr>
              <a:t> and Team B pulls it with force </a:t>
            </a:r>
            <a:r>
              <a:rPr lang="en-GB" sz="20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GB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GB" sz="2000" b="0" dirty="0">
                <a:solidFill>
                  <a:schemeClr val="tx1"/>
                </a:solidFill>
                <a:latin typeface="+mn-lt"/>
              </a:rPr>
              <a:t>. The force of team A is </a:t>
            </a:r>
            <a:r>
              <a:rPr lang="en-GB" dirty="0"/>
              <a:t>greater</a:t>
            </a:r>
            <a:r>
              <a:rPr lang="en-GB" sz="2000" b="0" dirty="0">
                <a:solidFill>
                  <a:schemeClr val="tx1"/>
                </a:solidFill>
                <a:latin typeface="+mn-lt"/>
              </a:rPr>
              <a:t>, so the box is accelerated towards team A.</a:t>
            </a:r>
            <a:br>
              <a:rPr lang="en-GB" sz="2000" b="0" dirty="0">
                <a:solidFill>
                  <a:schemeClr val="tx1"/>
                </a:solidFill>
                <a:latin typeface="+mn-lt"/>
              </a:rPr>
            </a:br>
            <a:br>
              <a:rPr lang="en-GB" sz="2000" b="0" dirty="0">
                <a:solidFill>
                  <a:schemeClr val="tx1"/>
                </a:solidFill>
                <a:latin typeface="+mn-lt"/>
              </a:rPr>
            </a:br>
            <a:br>
              <a:rPr lang="en-GB" sz="2000" b="0" dirty="0">
                <a:solidFill>
                  <a:schemeClr val="tx1"/>
                </a:solidFill>
                <a:latin typeface="+mn-lt"/>
              </a:rPr>
            </a:br>
            <a:br>
              <a:rPr lang="en-GB" sz="2000" b="0" dirty="0">
                <a:solidFill>
                  <a:schemeClr val="tx1"/>
                </a:solidFill>
                <a:latin typeface="+mn-lt"/>
              </a:rPr>
            </a:br>
            <a:br>
              <a:rPr lang="en-GB" sz="2000" b="0" dirty="0">
                <a:solidFill>
                  <a:schemeClr val="tx1"/>
                </a:solidFill>
                <a:latin typeface="+mn-lt"/>
              </a:rPr>
            </a:br>
            <a:endParaRPr lang="en-GB" sz="2000" b="0" dirty="0">
              <a:solidFill>
                <a:schemeClr val="tx1"/>
              </a:solidFill>
              <a:latin typeface="+mn-lt"/>
            </a:endParaRPr>
          </a:p>
          <a:p>
            <a:r>
              <a:rPr lang="en-GB" sz="2000" b="0" dirty="0">
                <a:solidFill>
                  <a:schemeClr val="tx1"/>
                </a:solidFill>
                <a:latin typeface="+mn-lt"/>
              </a:rPr>
              <a:t>By D’Alembert’s principle:</a:t>
            </a:r>
            <a:br>
              <a:rPr lang="en-GB" sz="2000" dirty="0"/>
            </a:br>
            <a:br>
              <a:rPr lang="en-GB" sz="2000" dirty="0"/>
            </a:br>
            <a:r>
              <a:rPr lang="en-GB" sz="2000" dirty="0"/>
              <a:t>		</a:t>
            </a:r>
            <a:r>
              <a:rPr lang="en-GB" b="1" dirty="0"/>
              <a:t>(</a:t>
            </a:r>
            <a:r>
              <a:rPr lang="en-GB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GB" sz="2000" b="1" baseline="-25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sz="2000" b="1" dirty="0"/>
              <a:t> −</a:t>
            </a:r>
            <a:r>
              <a:rPr lang="en-GB" sz="2000" dirty="0"/>
              <a:t> </a:t>
            </a:r>
            <a:r>
              <a:rPr lang="en-GB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GB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GB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GB" sz="2000" b="1" dirty="0"/>
              <a:t> − </a:t>
            </a:r>
            <a:r>
              <a:rPr lang="en-GB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</a:t>
            </a:r>
            <a:r>
              <a:rPr lang="en-GB" sz="2000" b="1" dirty="0"/>
              <a:t> = 0</a:t>
            </a:r>
            <a:endParaRPr lang="en-GB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12B32A-E1FF-A72A-ADC3-DCED364371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824837"/>
            <a:ext cx="3833192" cy="2171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5801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0B0B5E-9479-C00E-9797-35BF8D8D0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2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5BA8CC-FAE3-DCE5-3680-F833B9147A7D}"/>
              </a:ext>
            </a:extLst>
          </p:cNvPr>
          <p:cNvSpPr txBox="1"/>
          <p:nvPr/>
        </p:nvSpPr>
        <p:spPr>
          <a:xfrm>
            <a:off x="457200" y="1522367"/>
            <a:ext cx="8229600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000" b="0" dirty="0">
                <a:solidFill>
                  <a:schemeClr val="tx1"/>
                </a:solidFill>
              </a:rPr>
              <a:t>A box of mass </a:t>
            </a:r>
            <a:r>
              <a:rPr lang="en-GB" sz="20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GB" sz="2000" b="0" dirty="0">
                <a:solidFill>
                  <a:schemeClr val="tx1"/>
                </a:solidFill>
              </a:rPr>
              <a:t> is </a:t>
            </a:r>
            <a:r>
              <a:rPr lang="en-GB" dirty="0"/>
              <a:t>placed</a:t>
            </a:r>
            <a:r>
              <a:rPr lang="en-GB" sz="2000" b="0" dirty="0">
                <a:solidFill>
                  <a:schemeClr val="tx1"/>
                </a:solidFill>
              </a:rPr>
              <a:t> on an inclined surface with a coefficient of friction </a:t>
            </a:r>
            <a:r>
              <a:rPr lang="en-GB" sz="2000" b="0" i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µ</a:t>
            </a:r>
            <a:r>
              <a:rPr lang="en-GB" sz="2000" b="0" dirty="0">
                <a:solidFill>
                  <a:schemeClr val="tx1"/>
                </a:solidFill>
              </a:rPr>
              <a:t>, and it accelerates downwards.</a:t>
            </a:r>
            <a:br>
              <a:rPr lang="en-GB" sz="2000" dirty="0">
                <a:solidFill>
                  <a:schemeClr val="tx1"/>
                </a:solidFill>
              </a:rPr>
            </a:br>
            <a:br>
              <a:rPr lang="en-GB" sz="2000" dirty="0">
                <a:solidFill>
                  <a:schemeClr val="tx1"/>
                </a:solidFill>
              </a:rPr>
            </a:br>
            <a:br>
              <a:rPr lang="en-GB" sz="2000" dirty="0">
                <a:solidFill>
                  <a:schemeClr val="tx1"/>
                </a:solidFill>
              </a:rPr>
            </a:br>
            <a:br>
              <a:rPr lang="en-GB" sz="2000" dirty="0">
                <a:solidFill>
                  <a:schemeClr val="tx1"/>
                </a:solidFill>
              </a:rPr>
            </a:br>
            <a:br>
              <a:rPr lang="en-GB" sz="2000" dirty="0">
                <a:solidFill>
                  <a:schemeClr val="tx1"/>
                </a:solidFill>
              </a:rPr>
            </a:br>
            <a:br>
              <a:rPr lang="en-GB" sz="2000" dirty="0">
                <a:solidFill>
                  <a:schemeClr val="tx1"/>
                </a:solidFill>
              </a:rPr>
            </a:br>
            <a:br>
              <a:rPr lang="en-GB" sz="2000" b="0" dirty="0">
                <a:solidFill>
                  <a:schemeClr val="tx1"/>
                </a:solidFill>
              </a:rPr>
            </a:br>
            <a:endParaRPr lang="en-GB" sz="2000" b="0" dirty="0">
              <a:solidFill>
                <a:schemeClr val="tx1"/>
              </a:solidFill>
            </a:endParaRPr>
          </a:p>
          <a:p>
            <a:endParaRPr lang="en-GB" dirty="0"/>
          </a:p>
          <a:p>
            <a:r>
              <a:rPr lang="en-GB" sz="2000" b="0" dirty="0">
                <a:solidFill>
                  <a:schemeClr val="tx1"/>
                </a:solidFill>
              </a:rPr>
              <a:t>By D’Alembert’s principle (along </a:t>
            </a:r>
            <a:r>
              <a:rPr lang="en-GB" sz="20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 sz="2000" b="0" dirty="0">
                <a:solidFill>
                  <a:schemeClr val="tx1"/>
                </a:solidFill>
              </a:rPr>
              <a:t>-axis, ie parallel to the slope): </a:t>
            </a:r>
            <a:br>
              <a:rPr lang="en-GB" sz="2000" b="0" dirty="0">
                <a:solidFill>
                  <a:schemeClr val="tx1"/>
                </a:solidFill>
              </a:rPr>
            </a:br>
            <a:br>
              <a:rPr lang="en-GB" sz="2000" b="0" dirty="0">
                <a:solidFill>
                  <a:schemeClr val="tx1"/>
                </a:solidFill>
              </a:rPr>
            </a:br>
            <a:r>
              <a:rPr lang="en-GB" sz="2000" b="0" dirty="0">
                <a:solidFill>
                  <a:schemeClr val="tx1"/>
                </a:solidFill>
              </a:rPr>
              <a:t>	           (− </a:t>
            </a:r>
            <a:r>
              <a:rPr lang="en-GB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GB" sz="2000" b="0" dirty="0">
                <a:solidFill>
                  <a:schemeClr val="tx1"/>
                </a:solidFill>
              </a:rPr>
              <a:t> + </a:t>
            </a:r>
            <a:r>
              <a:rPr lang="en-GB" sz="20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mg </a:t>
            </a:r>
            <a:r>
              <a:rPr lang="en-GB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GB" sz="20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GB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GB" sz="2000" b="0" dirty="0">
                <a:solidFill>
                  <a:schemeClr val="tx1"/>
                </a:solidFill>
              </a:rPr>
              <a:t> − </a:t>
            </a:r>
            <a:r>
              <a:rPr lang="en-GB" sz="20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</a:t>
            </a:r>
            <a:r>
              <a:rPr lang="en-GB" sz="2000" b="0" dirty="0">
                <a:solidFill>
                  <a:schemeClr val="tx1"/>
                </a:solidFill>
              </a:rPr>
              <a:t> </a:t>
            </a:r>
            <a:r>
              <a:rPr lang="en-GB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0</a:t>
            </a:r>
            <a:br>
              <a:rPr lang="en-GB" sz="2000" b="0" dirty="0">
                <a:solidFill>
                  <a:schemeClr val="tx1"/>
                </a:solidFill>
              </a:rPr>
            </a:br>
            <a:r>
              <a:rPr lang="en-GB" sz="2000" b="0" dirty="0">
                <a:solidFill>
                  <a:schemeClr val="tx1"/>
                </a:solidFill>
              </a:rPr>
              <a:t>	− </a:t>
            </a:r>
            <a:r>
              <a:rPr lang="en-GB" sz="20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GB" sz="2000" b="0" dirty="0">
                <a:solidFill>
                  <a:schemeClr val="tx1"/>
                </a:solidFill>
              </a:rPr>
              <a:t>(</a:t>
            </a:r>
            <a:r>
              <a:rPr lang="en-GB" sz="20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mg </a:t>
            </a:r>
            <a:r>
              <a:rPr lang="en-GB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cos</a:t>
            </a:r>
            <a:r>
              <a:rPr lang="en-GB" sz="20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GB" sz="2000" b="0" dirty="0">
                <a:solidFill>
                  <a:schemeClr val="tx1"/>
                </a:solidFill>
              </a:rPr>
              <a:t>) + </a:t>
            </a:r>
            <a:r>
              <a:rPr lang="en-GB" sz="20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mg </a:t>
            </a:r>
            <a:r>
              <a:rPr lang="en-GB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</a:t>
            </a:r>
            <a:r>
              <a:rPr lang="en-GB" sz="20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GB" sz="2000" b="0" dirty="0">
                <a:solidFill>
                  <a:schemeClr val="tx1"/>
                </a:solidFill>
              </a:rPr>
              <a:t> − </a:t>
            </a:r>
            <a:r>
              <a:rPr lang="en-GB" sz="2000" b="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</a:t>
            </a:r>
            <a:r>
              <a:rPr lang="en-GB" sz="2000" b="0" dirty="0">
                <a:solidFill>
                  <a:schemeClr val="tx1"/>
                </a:solidFill>
              </a:rPr>
              <a:t> </a:t>
            </a:r>
            <a:r>
              <a:rPr lang="en-GB" sz="2000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 0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5B9112E-2FC9-8DEA-E473-F67A28CCE2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2761" y="2167818"/>
            <a:ext cx="4513350" cy="2522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9161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626AF06-AADF-756F-DCA0-5108DA9FB27C}"/>
              </a:ext>
            </a:extLst>
          </p:cNvPr>
          <p:cNvSpPr txBox="1"/>
          <p:nvPr/>
        </p:nvSpPr>
        <p:spPr>
          <a:xfrm>
            <a:off x="2162251" y="6005640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</TotalTime>
  <Words>559</Words>
  <Application>Microsoft Office PowerPoint</Application>
  <PresentationFormat>On-screen Show (4:3)</PresentationFormat>
  <Paragraphs>39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Cambria Math</vt:lpstr>
      <vt:lpstr>Lucida Grande</vt:lpstr>
      <vt:lpstr>Roboto</vt:lpstr>
      <vt:lpstr>Times New Roman</vt:lpstr>
      <vt:lpstr>Default Design</vt:lpstr>
      <vt:lpstr>PowerPoint 5 : Work, energy and power   </vt:lpstr>
      <vt:lpstr>Objectives</vt:lpstr>
      <vt:lpstr>Work and mechanical energy</vt:lpstr>
      <vt:lpstr>Power</vt:lpstr>
      <vt:lpstr>D’Alembert’s principle</vt:lpstr>
      <vt:lpstr>Example 1</vt:lpstr>
      <vt:lpstr>Example 2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73</cp:revision>
  <dcterms:created xsi:type="dcterms:W3CDTF">2013-05-28T00:38:54Z</dcterms:created>
  <dcterms:modified xsi:type="dcterms:W3CDTF">2022-12-08T13:55:10Z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