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7"/>
  </p:notesMasterIdLst>
  <p:handoutMasterIdLst>
    <p:handoutMasterId r:id="rId18"/>
  </p:handoutMasterIdLst>
  <p:sldIdLst>
    <p:sldId id="256" r:id="rId5"/>
    <p:sldId id="347" r:id="rId6"/>
    <p:sldId id="348" r:id="rId7"/>
    <p:sldId id="354" r:id="rId8"/>
    <p:sldId id="355" r:id="rId9"/>
    <p:sldId id="349" r:id="rId10"/>
    <p:sldId id="346" r:id="rId11"/>
    <p:sldId id="341" r:id="rId12"/>
    <p:sldId id="344" r:id="rId13"/>
    <p:sldId id="343" r:id="rId14"/>
    <p:sldId id="353" r:id="rId15"/>
    <p:sldId id="267" r:id="rId16"/>
  </p:sldIdLst>
  <p:sldSz cx="9144000" cy="6858000" type="screen4x3"/>
  <p:notesSz cx="6858000" cy="9144000"/>
  <p:custDataLst>
    <p:tags r:id="rId19"/>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934"/>
    <p:restoredTop sz="94694"/>
  </p:normalViewPr>
  <p:slideViewPr>
    <p:cSldViewPr snapToGrid="0">
      <p:cViewPr varScale="1">
        <p:scale>
          <a:sx n="62" d="100"/>
          <a:sy n="62" d="100"/>
        </p:scale>
        <p:origin x="1080"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7B713742-D77E-48F7-8B9A-F0E0D3E31510}"/>
    <pc:docChg chg="custSel modSld">
      <pc:chgData name="Caroline Prodger" userId="e4ef2e75-b60b-401b-8ebe-291bdcf405f4" providerId="ADAL" clId="{7B713742-D77E-48F7-8B9A-F0E0D3E31510}" dt="2022-11-23T22:20:13.645" v="22"/>
      <pc:docMkLst>
        <pc:docMk/>
      </pc:docMkLst>
      <pc:sldChg chg="modSp mod">
        <pc:chgData name="Caroline Prodger" userId="e4ef2e75-b60b-401b-8ebe-291bdcf405f4" providerId="ADAL" clId="{7B713742-D77E-48F7-8B9A-F0E0D3E31510}" dt="2022-11-23T22:16:24.594" v="2"/>
        <pc:sldMkLst>
          <pc:docMk/>
          <pc:sldMk cId="0" sldId="256"/>
        </pc:sldMkLst>
        <pc:spChg chg="mod">
          <ac:chgData name="Caroline Prodger" userId="e4ef2e75-b60b-401b-8ebe-291bdcf405f4" providerId="ADAL" clId="{7B713742-D77E-48F7-8B9A-F0E0D3E31510}" dt="2022-11-23T22:16:24.594" v="2"/>
          <ac:spMkLst>
            <pc:docMk/>
            <pc:sldMk cId="0" sldId="256"/>
            <ac:spMk id="2053" creationId="{00000000-0000-0000-0000-000000000000}"/>
          </ac:spMkLst>
        </pc:spChg>
      </pc:sldChg>
      <pc:sldChg chg="addSp delSp modSp mod delCm">
        <pc:chgData name="Caroline Prodger" userId="e4ef2e75-b60b-401b-8ebe-291bdcf405f4" providerId="ADAL" clId="{7B713742-D77E-48F7-8B9A-F0E0D3E31510}" dt="2022-11-23T22:18:40.282" v="11"/>
        <pc:sldMkLst>
          <pc:docMk/>
          <pc:sldMk cId="2073435912" sldId="341"/>
        </pc:sldMkLst>
        <pc:picChg chg="add mod">
          <ac:chgData name="Caroline Prodger" userId="e4ef2e75-b60b-401b-8ebe-291bdcf405f4" providerId="ADAL" clId="{7B713742-D77E-48F7-8B9A-F0E0D3E31510}" dt="2022-11-23T22:18:26.972" v="10" actId="1076"/>
          <ac:picMkLst>
            <pc:docMk/>
            <pc:sldMk cId="2073435912" sldId="341"/>
            <ac:picMk id="5" creationId="{C762CDB1-E454-3319-39BB-C6B287C97B0C}"/>
          </ac:picMkLst>
        </pc:picChg>
        <pc:picChg chg="del">
          <ac:chgData name="Caroline Prodger" userId="e4ef2e75-b60b-401b-8ebe-291bdcf405f4" providerId="ADAL" clId="{7B713742-D77E-48F7-8B9A-F0E0D3E31510}" dt="2022-11-23T22:18:19.835" v="8" actId="478"/>
          <ac:picMkLst>
            <pc:docMk/>
            <pc:sldMk cId="2073435912" sldId="341"/>
            <ac:picMk id="8" creationId="{AE2A36B1-540B-9BBC-2BF6-1E54AD1E9DB8}"/>
          </ac:picMkLst>
        </pc:picChg>
      </pc:sldChg>
      <pc:sldChg chg="addSp delSp modSp mod delCm">
        <pc:chgData name="Caroline Prodger" userId="e4ef2e75-b60b-401b-8ebe-291bdcf405f4" providerId="ADAL" clId="{7B713742-D77E-48F7-8B9A-F0E0D3E31510}" dt="2022-11-23T22:20:13.645" v="22"/>
        <pc:sldMkLst>
          <pc:docMk/>
          <pc:sldMk cId="2123866539" sldId="343"/>
        </pc:sldMkLst>
        <pc:picChg chg="add mod">
          <ac:chgData name="Caroline Prodger" userId="e4ef2e75-b60b-401b-8ebe-291bdcf405f4" providerId="ADAL" clId="{7B713742-D77E-48F7-8B9A-F0E0D3E31510}" dt="2022-11-23T22:20:04.548" v="21" actId="1076"/>
          <ac:picMkLst>
            <pc:docMk/>
            <pc:sldMk cId="2123866539" sldId="343"/>
            <ac:picMk id="5" creationId="{7651BEA0-9EA9-677A-7CBD-A36043D2FC41}"/>
          </ac:picMkLst>
        </pc:picChg>
        <pc:picChg chg="del">
          <ac:chgData name="Caroline Prodger" userId="e4ef2e75-b60b-401b-8ebe-291bdcf405f4" providerId="ADAL" clId="{7B713742-D77E-48F7-8B9A-F0E0D3E31510}" dt="2022-11-23T22:19:58.146" v="19" actId="478"/>
          <ac:picMkLst>
            <pc:docMk/>
            <pc:sldMk cId="2123866539" sldId="343"/>
            <ac:picMk id="7" creationId="{57196944-A22F-E3AF-9100-32A3C8EC9410}"/>
          </ac:picMkLst>
        </pc:picChg>
      </pc:sldChg>
      <pc:sldChg chg="addSp delSp modSp mod delCm modCm">
        <pc:chgData name="Caroline Prodger" userId="e4ef2e75-b60b-401b-8ebe-291bdcf405f4" providerId="ADAL" clId="{7B713742-D77E-48F7-8B9A-F0E0D3E31510}" dt="2022-11-23T22:19:27.411" v="18"/>
        <pc:sldMkLst>
          <pc:docMk/>
          <pc:sldMk cId="771455524" sldId="344"/>
        </pc:sldMkLst>
        <pc:picChg chg="add mod">
          <ac:chgData name="Caroline Prodger" userId="e4ef2e75-b60b-401b-8ebe-291bdcf405f4" providerId="ADAL" clId="{7B713742-D77E-48F7-8B9A-F0E0D3E31510}" dt="2022-11-23T22:19:23.222" v="17" actId="1076"/>
          <ac:picMkLst>
            <pc:docMk/>
            <pc:sldMk cId="771455524" sldId="344"/>
            <ac:picMk id="4" creationId="{7AC58F06-D68F-4EB1-03F0-EC754415D7A4}"/>
          </ac:picMkLst>
        </pc:picChg>
        <pc:picChg chg="del">
          <ac:chgData name="Caroline Prodger" userId="e4ef2e75-b60b-401b-8ebe-291bdcf405f4" providerId="ADAL" clId="{7B713742-D77E-48F7-8B9A-F0E0D3E31510}" dt="2022-11-23T22:19:15.193" v="12" actId="478"/>
          <ac:picMkLst>
            <pc:docMk/>
            <pc:sldMk cId="771455524" sldId="344"/>
            <ac:picMk id="8" creationId="{1C079F0C-5D5D-26F6-E89D-C60878FDC209}"/>
          </ac:picMkLst>
        </pc:picChg>
      </pc:sldChg>
      <pc:sldChg chg="addSp delSp modSp mod delCm">
        <pc:chgData name="Caroline Prodger" userId="e4ef2e75-b60b-401b-8ebe-291bdcf405f4" providerId="ADAL" clId="{7B713742-D77E-48F7-8B9A-F0E0D3E31510}" dt="2022-11-23T22:17:34.956" v="7" actId="1076"/>
        <pc:sldMkLst>
          <pc:docMk/>
          <pc:sldMk cId="3109746396" sldId="346"/>
        </pc:sldMkLst>
        <pc:picChg chg="add mod">
          <ac:chgData name="Caroline Prodger" userId="e4ef2e75-b60b-401b-8ebe-291bdcf405f4" providerId="ADAL" clId="{7B713742-D77E-48F7-8B9A-F0E0D3E31510}" dt="2022-11-23T22:17:34.956" v="7" actId="1076"/>
          <ac:picMkLst>
            <pc:docMk/>
            <pc:sldMk cId="3109746396" sldId="346"/>
            <ac:picMk id="4" creationId="{11950486-FBEA-D3AE-2224-DB10347BA75B}"/>
          </ac:picMkLst>
        </pc:picChg>
        <pc:picChg chg="del">
          <ac:chgData name="Caroline Prodger" userId="e4ef2e75-b60b-401b-8ebe-291bdcf405f4" providerId="ADAL" clId="{7B713742-D77E-48F7-8B9A-F0E0D3E31510}" dt="2022-11-23T22:16:55.474" v="4" actId="478"/>
          <ac:picMkLst>
            <pc:docMk/>
            <pc:sldMk cId="3109746396" sldId="346"/>
            <ac:picMk id="7" creationId="{68829AC4-E7D9-A2E0-EEF4-0FC0ECBE461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12</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2000"/>
              </a:spcAft>
            </a:pPr>
            <a:r>
              <a:rPr lang="en-US" sz="2400" b="1" dirty="0"/>
              <a:t>7. Mechanical principles</a:t>
            </a:r>
          </a:p>
          <a:p>
            <a:r>
              <a:rPr lang="en-GB" sz="2400" b="1" dirty="0">
                <a:solidFill>
                  <a:sysClr val="windowText" lastClr="000000"/>
                </a:solidFill>
                <a:effectLst/>
                <a:latin typeface="Arial" panose="020B0604020202020204" pitchFamily="34" charset="0"/>
                <a:ea typeface="Cambria" panose="02040503050406030204" pitchFamily="18" charset="0"/>
              </a:rPr>
              <a:t>7.1</a:t>
            </a:r>
            <a:r>
              <a:rPr lang="en-GB" sz="2400" b="1" dirty="0">
                <a:effectLst/>
                <a:latin typeface="Arial" panose="020B0604020202020204" pitchFamily="34" charset="0"/>
                <a:ea typeface="Cambria" panose="02040503050406030204" pitchFamily="18" charset="0"/>
              </a:rPr>
              <a:t> Principles of motion and mechanics in engineering and manufacturing systems</a:t>
            </a:r>
            <a:r>
              <a:rPr lang="en-GB" sz="2000" dirty="0">
                <a:effectLst/>
              </a:rPr>
              <a:t> </a:t>
            </a:r>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2: Types of force</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dirty="0">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D39ED-06A7-486E-90E9-8B66F370B0DA}"/>
              </a:ext>
            </a:extLst>
          </p:cNvPr>
          <p:cNvSpPr>
            <a:spLocks noGrp="1"/>
          </p:cNvSpPr>
          <p:nvPr>
            <p:ph type="title"/>
          </p:nvPr>
        </p:nvSpPr>
        <p:spPr/>
        <p:txBody>
          <a:bodyPr/>
          <a:lstStyle/>
          <a:p>
            <a:r>
              <a:rPr lang="en-GB" dirty="0"/>
              <a:t>Coplanar forces</a:t>
            </a:r>
          </a:p>
        </p:txBody>
      </p:sp>
      <p:sp>
        <p:nvSpPr>
          <p:cNvPr id="3" name="Content Placeholder 2">
            <a:extLst>
              <a:ext uri="{FF2B5EF4-FFF2-40B4-BE49-F238E27FC236}">
                <a16:creationId xmlns:a16="http://schemas.microsoft.com/office/drawing/2014/main" id="{5DD181CC-B96C-42AB-B0B0-10EE69058350}"/>
              </a:ext>
            </a:extLst>
          </p:cNvPr>
          <p:cNvSpPr>
            <a:spLocks noGrp="1"/>
          </p:cNvSpPr>
          <p:nvPr>
            <p:ph sz="quarter" idx="10"/>
          </p:nvPr>
        </p:nvSpPr>
        <p:spPr>
          <a:xfrm>
            <a:off x="457201" y="1512001"/>
            <a:ext cx="4661337" cy="1663818"/>
          </a:xfrm>
        </p:spPr>
        <p:txBody>
          <a:bodyPr/>
          <a:lstStyle/>
          <a:p>
            <a:r>
              <a:rPr lang="en-GB" dirty="0"/>
              <a:t>If a body (object) is acted on by several forces which all lie in the same plane, then the forces are said to be </a:t>
            </a:r>
            <a:r>
              <a:rPr lang="en-GB" b="1" dirty="0"/>
              <a:t>coplanar</a:t>
            </a:r>
            <a:r>
              <a:rPr lang="en-GB" dirty="0"/>
              <a:t>.</a:t>
            </a:r>
            <a:r>
              <a:rPr lang="en-GB" b="1" dirty="0"/>
              <a:t> </a:t>
            </a:r>
          </a:p>
          <a:p>
            <a:r>
              <a:rPr lang="en-GB" dirty="0"/>
              <a:t>You may find it helpful to imagine the plane as a surface, such as a tabletop.</a:t>
            </a:r>
          </a:p>
        </p:txBody>
      </p:sp>
      <p:sp>
        <p:nvSpPr>
          <p:cNvPr id="6" name="TextBox 5">
            <a:extLst>
              <a:ext uri="{FF2B5EF4-FFF2-40B4-BE49-F238E27FC236}">
                <a16:creationId xmlns:a16="http://schemas.microsoft.com/office/drawing/2014/main" id="{831E5D26-5BFA-47F2-834D-FD631093D25E}"/>
              </a:ext>
            </a:extLst>
          </p:cNvPr>
          <p:cNvSpPr txBox="1"/>
          <p:nvPr/>
        </p:nvSpPr>
        <p:spPr>
          <a:xfrm>
            <a:off x="386500" y="4451749"/>
            <a:ext cx="7265031" cy="1323439"/>
          </a:xfrm>
          <a:prstGeom prst="rect">
            <a:avLst/>
          </a:prstGeom>
          <a:noFill/>
        </p:spPr>
        <p:txBody>
          <a:bodyPr wrap="square" rtlCol="0">
            <a:spAutoFit/>
          </a:bodyPr>
          <a:lstStyle/>
          <a:p>
            <a:r>
              <a:rPr lang="en-GB" dirty="0"/>
              <a:t>A system in which all the forces lie in the same plane is known as a </a:t>
            </a:r>
            <a:r>
              <a:rPr lang="en-GB" b="1" dirty="0"/>
              <a:t>coplanar force system</a:t>
            </a:r>
            <a:r>
              <a:rPr lang="en-GB" dirty="0"/>
              <a:t>. The forces in a coplanar force system can be collinear, concurrent, parallel, or non-concurrent and non-parallel.</a:t>
            </a:r>
          </a:p>
        </p:txBody>
      </p:sp>
      <p:pic>
        <p:nvPicPr>
          <p:cNvPr id="5" name="Picture 4">
            <a:extLst>
              <a:ext uri="{FF2B5EF4-FFF2-40B4-BE49-F238E27FC236}">
                <a16:creationId xmlns:a16="http://schemas.microsoft.com/office/drawing/2014/main" id="{7651BEA0-9EA9-677A-7CBD-A36043D2FC41}"/>
              </a:ext>
            </a:extLst>
          </p:cNvPr>
          <p:cNvPicPr>
            <a:picLocks noChangeAspect="1"/>
          </p:cNvPicPr>
          <p:nvPr/>
        </p:nvPicPr>
        <p:blipFill>
          <a:blip r:embed="rId2"/>
          <a:stretch>
            <a:fillRect/>
          </a:stretch>
        </p:blipFill>
        <p:spPr>
          <a:xfrm>
            <a:off x="4960296" y="1390588"/>
            <a:ext cx="3726503" cy="2453853"/>
          </a:xfrm>
          <a:prstGeom prst="rect">
            <a:avLst/>
          </a:prstGeom>
        </p:spPr>
      </p:pic>
    </p:spTree>
    <p:extLst>
      <p:ext uri="{BB962C8B-B14F-4D97-AF65-F5344CB8AC3E}">
        <p14:creationId xmlns:p14="http://schemas.microsoft.com/office/powerpoint/2010/main" val="21238665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20704-8830-DE9E-02CF-D916357C6FBF}"/>
              </a:ext>
            </a:extLst>
          </p:cNvPr>
          <p:cNvSpPr>
            <a:spLocks noGrp="1"/>
          </p:cNvSpPr>
          <p:nvPr>
            <p:ph type="title"/>
          </p:nvPr>
        </p:nvSpPr>
        <p:spPr/>
        <p:txBody>
          <a:bodyPr/>
          <a:lstStyle/>
          <a:p>
            <a:r>
              <a:rPr lang="en-US" dirty="0"/>
              <a:t>Example of non-concurrent coplanar forces</a:t>
            </a:r>
            <a:endParaRPr lang="en-GB" dirty="0"/>
          </a:p>
        </p:txBody>
      </p:sp>
      <p:sp>
        <p:nvSpPr>
          <p:cNvPr id="3" name="Content Placeholder 2">
            <a:extLst>
              <a:ext uri="{FF2B5EF4-FFF2-40B4-BE49-F238E27FC236}">
                <a16:creationId xmlns:a16="http://schemas.microsoft.com/office/drawing/2014/main" id="{08CDEB1D-7385-A6D4-A594-62C77ACBC153}"/>
              </a:ext>
            </a:extLst>
          </p:cNvPr>
          <p:cNvSpPr>
            <a:spLocks noGrp="1"/>
          </p:cNvSpPr>
          <p:nvPr>
            <p:ph sz="quarter" idx="10"/>
          </p:nvPr>
        </p:nvSpPr>
        <p:spPr>
          <a:xfrm>
            <a:off x="457200" y="1512000"/>
            <a:ext cx="3751006" cy="4248000"/>
          </a:xfrm>
        </p:spPr>
        <p:txBody>
          <a:bodyPr/>
          <a:lstStyle/>
          <a:p>
            <a:pPr>
              <a:spcBef>
                <a:spcPts val="500"/>
              </a:spcBef>
              <a:spcAft>
                <a:spcPts val="500"/>
              </a:spcAft>
            </a:pPr>
            <a:r>
              <a:rPr lang="en-US" dirty="0"/>
              <a:t>This picture shows </a:t>
            </a:r>
            <a:r>
              <a:rPr lang="en-US" b="1" dirty="0"/>
              <a:t>coplanar</a:t>
            </a:r>
            <a:r>
              <a:rPr lang="en-US" dirty="0"/>
              <a:t> forces, because all the forces in the system are in the same plane.</a:t>
            </a:r>
          </a:p>
          <a:p>
            <a:pPr>
              <a:spcBef>
                <a:spcPts val="500"/>
              </a:spcBef>
              <a:spcAft>
                <a:spcPts val="500"/>
              </a:spcAft>
            </a:pPr>
            <a:r>
              <a:rPr lang="en-US" dirty="0"/>
              <a:t>They are also </a:t>
            </a:r>
            <a:r>
              <a:rPr lang="en-US" b="1" dirty="0"/>
              <a:t>non-concurrent </a:t>
            </a:r>
            <a:r>
              <a:rPr lang="en-US" dirty="0"/>
              <a:t>as </a:t>
            </a:r>
            <a:r>
              <a:rPr lang="en-GB" dirty="0"/>
              <a:t>the lines of action of all of the forces do not meet at one point. </a:t>
            </a:r>
          </a:p>
          <a:p>
            <a:pPr>
              <a:spcBef>
                <a:spcPts val="500"/>
              </a:spcBef>
              <a:spcAft>
                <a:spcPts val="500"/>
              </a:spcAft>
            </a:pPr>
            <a:r>
              <a:rPr lang="en-GB" dirty="0"/>
              <a:t>Points A, B, C and D are </a:t>
            </a:r>
            <a:r>
              <a:rPr lang="en-GB" b="1" dirty="0"/>
              <a:t>collinear</a:t>
            </a:r>
            <a:r>
              <a:rPr lang="en-GB" dirty="0"/>
              <a:t> (in the same line).</a:t>
            </a:r>
          </a:p>
          <a:p>
            <a:endParaRPr lang="en-US" dirty="0"/>
          </a:p>
          <a:p>
            <a:endParaRPr lang="en-GB" dirty="0"/>
          </a:p>
        </p:txBody>
      </p:sp>
      <p:pic>
        <p:nvPicPr>
          <p:cNvPr id="5" name="Picture 4" descr="Diagram&#10;&#10;Description automatically generated">
            <a:extLst>
              <a:ext uri="{FF2B5EF4-FFF2-40B4-BE49-F238E27FC236}">
                <a16:creationId xmlns:a16="http://schemas.microsoft.com/office/drawing/2014/main" id="{059F5C20-9E2F-EAC8-B6A8-3E9EA2E78BD0}"/>
              </a:ext>
            </a:extLst>
          </p:cNvPr>
          <p:cNvPicPr>
            <a:picLocks noChangeAspect="1"/>
          </p:cNvPicPr>
          <p:nvPr/>
        </p:nvPicPr>
        <p:blipFill>
          <a:blip r:embed="rId2"/>
          <a:stretch>
            <a:fillRect/>
          </a:stretch>
        </p:blipFill>
        <p:spPr>
          <a:xfrm>
            <a:off x="4393613" y="1730477"/>
            <a:ext cx="4347741" cy="3670096"/>
          </a:xfrm>
          <a:prstGeom prst="rect">
            <a:avLst/>
          </a:prstGeom>
        </p:spPr>
      </p:pic>
    </p:spTree>
    <p:extLst>
      <p:ext uri="{BB962C8B-B14F-4D97-AF65-F5344CB8AC3E}">
        <p14:creationId xmlns:p14="http://schemas.microsoft.com/office/powerpoint/2010/main" val="14761084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9855FE5B-7091-11D1-F847-5FB0F051EF97}"/>
              </a:ext>
            </a:extLst>
          </p:cNvPr>
          <p:cNvSpPr txBox="1"/>
          <p:nvPr/>
        </p:nvSpPr>
        <p:spPr>
          <a:xfrm>
            <a:off x="2162251" y="600564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C9543E-1DE0-D61D-3458-4C14DABF344B}"/>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8FA4AF52-0860-E369-3746-FC7CA4C4E6D4}"/>
              </a:ext>
            </a:extLst>
          </p:cNvPr>
          <p:cNvSpPr>
            <a:spLocks noGrp="1"/>
          </p:cNvSpPr>
          <p:nvPr>
            <p:ph sz="quarter" idx="10"/>
          </p:nvPr>
        </p:nvSpPr>
        <p:spPr/>
        <p:txBody>
          <a:bodyPr/>
          <a:lstStyle/>
          <a:p>
            <a:r>
              <a:rPr lang="en-GB" dirty="0">
                <a:ea typeface="ＭＳ Ｐゴシック" pitchFamily="-105" charset="-128"/>
                <a:cs typeface="ＭＳ Ｐゴシック" pitchFamily="-105" charset="-128"/>
              </a:rPr>
              <a:t>By the end of this session, learners should be able to understand and explain the following types of force:</a:t>
            </a:r>
          </a:p>
          <a:p>
            <a:pPr marL="216000" indent="-216000">
              <a:spcBef>
                <a:spcPts val="500"/>
              </a:spcBef>
              <a:spcAft>
                <a:spcPts val="500"/>
              </a:spcAft>
              <a:buClr>
                <a:srgbClr val="0077E3"/>
              </a:buClr>
              <a:buFont typeface="Arial" panose="020B0604020202020204" pitchFamily="34" charset="0"/>
              <a:buChar char="•"/>
            </a:pPr>
            <a:r>
              <a:rPr lang="en-US" dirty="0"/>
              <a:t>concurrent</a:t>
            </a:r>
          </a:p>
          <a:p>
            <a:pPr marL="216000" indent="-216000">
              <a:spcBef>
                <a:spcPts val="500"/>
              </a:spcBef>
              <a:spcAft>
                <a:spcPts val="500"/>
              </a:spcAft>
              <a:buClr>
                <a:srgbClr val="0077E3"/>
              </a:buClr>
              <a:buFont typeface="Arial" panose="020B0604020202020204" pitchFamily="34" charset="0"/>
              <a:buChar char="•"/>
            </a:pPr>
            <a:r>
              <a:rPr lang="en-US" dirty="0"/>
              <a:t>non-concurrent</a:t>
            </a:r>
          </a:p>
          <a:p>
            <a:pPr marL="216000" indent="-216000">
              <a:spcBef>
                <a:spcPts val="500"/>
              </a:spcBef>
              <a:spcAft>
                <a:spcPts val="500"/>
              </a:spcAft>
              <a:buClr>
                <a:srgbClr val="0077E3"/>
              </a:buClr>
              <a:buFont typeface="Arial" panose="020B0604020202020204" pitchFamily="34" charset="0"/>
              <a:buChar char="•"/>
            </a:pPr>
            <a:r>
              <a:rPr lang="en-US" dirty="0"/>
              <a:t>coplanar</a:t>
            </a:r>
          </a:p>
          <a:p>
            <a:pPr marL="216000" indent="-216000">
              <a:spcBef>
                <a:spcPts val="500"/>
              </a:spcBef>
              <a:spcAft>
                <a:spcPts val="500"/>
              </a:spcAft>
              <a:buClr>
                <a:srgbClr val="0077E3"/>
              </a:buClr>
              <a:buFont typeface="Arial" panose="020B0604020202020204" pitchFamily="34" charset="0"/>
              <a:buChar char="•"/>
            </a:pPr>
            <a:r>
              <a:rPr lang="en-US" dirty="0"/>
              <a:t>non-contact.</a:t>
            </a:r>
            <a:endParaRPr lang="en-GB" dirty="0"/>
          </a:p>
        </p:txBody>
      </p:sp>
      <p:pic>
        <p:nvPicPr>
          <p:cNvPr id="5" name="Picture 4" descr="Graphical user interface&#10;&#10;Description automatically generated with medium confidence">
            <a:extLst>
              <a:ext uri="{FF2B5EF4-FFF2-40B4-BE49-F238E27FC236}">
                <a16:creationId xmlns:a16="http://schemas.microsoft.com/office/drawing/2014/main" id="{55BD440B-920D-F1E5-D85D-39E6701514B4}"/>
              </a:ext>
            </a:extLst>
          </p:cNvPr>
          <p:cNvPicPr>
            <a:picLocks noChangeAspect="1"/>
          </p:cNvPicPr>
          <p:nvPr/>
        </p:nvPicPr>
        <p:blipFill rotWithShape="1">
          <a:blip r:embed="rId2"/>
          <a:srcRect t="17634"/>
          <a:stretch/>
        </p:blipFill>
        <p:spPr>
          <a:xfrm>
            <a:off x="4404852" y="2058346"/>
            <a:ext cx="4281948" cy="3526851"/>
          </a:xfrm>
          <a:prstGeom prst="rect">
            <a:avLst/>
          </a:prstGeom>
        </p:spPr>
      </p:pic>
    </p:spTree>
    <p:extLst>
      <p:ext uri="{BB962C8B-B14F-4D97-AF65-F5344CB8AC3E}">
        <p14:creationId xmlns:p14="http://schemas.microsoft.com/office/powerpoint/2010/main" val="27050915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F1E8-D3B8-4ADC-BB3B-8ED5F3778AF4}"/>
              </a:ext>
            </a:extLst>
          </p:cNvPr>
          <p:cNvSpPr>
            <a:spLocks noGrp="1"/>
          </p:cNvSpPr>
          <p:nvPr>
            <p:ph type="title"/>
          </p:nvPr>
        </p:nvSpPr>
        <p:spPr/>
        <p:txBody>
          <a:bodyPr/>
          <a:lstStyle/>
          <a:p>
            <a:r>
              <a:rPr lang="en-US" dirty="0"/>
              <a:t>What is force?</a:t>
            </a:r>
            <a:endParaRPr lang="en-GB" dirty="0"/>
          </a:p>
        </p:txBody>
      </p:sp>
      <p:sp>
        <p:nvSpPr>
          <p:cNvPr id="3" name="Content Placeholder 2">
            <a:extLst>
              <a:ext uri="{FF2B5EF4-FFF2-40B4-BE49-F238E27FC236}">
                <a16:creationId xmlns:a16="http://schemas.microsoft.com/office/drawing/2014/main" id="{9668FC14-E9C5-3EC6-86F1-2D0BB789F041}"/>
              </a:ext>
            </a:extLst>
          </p:cNvPr>
          <p:cNvSpPr>
            <a:spLocks noGrp="1"/>
          </p:cNvSpPr>
          <p:nvPr>
            <p:ph sz="quarter" idx="10"/>
          </p:nvPr>
        </p:nvSpPr>
        <p:spPr>
          <a:xfrm>
            <a:off x="457200" y="1512000"/>
            <a:ext cx="8229600" cy="4248000"/>
          </a:xfrm>
        </p:spPr>
        <p:txBody>
          <a:bodyPr/>
          <a:lstStyle/>
          <a:p>
            <a:r>
              <a:rPr lang="en-US" dirty="0"/>
              <a:t>When discussing mechanical principles it is important to understand some key definitions.</a:t>
            </a:r>
          </a:p>
          <a:p>
            <a:pPr marL="342900" indent="-342900" algn="l">
              <a:spcBef>
                <a:spcPts val="500"/>
              </a:spcBef>
              <a:spcAft>
                <a:spcPts val="500"/>
              </a:spcAft>
              <a:buClr>
                <a:srgbClr val="0077E3"/>
              </a:buClr>
              <a:buFont typeface="Arial" panose="020B0604020202020204" pitchFamily="34" charset="0"/>
              <a:buChar char="•"/>
            </a:pPr>
            <a:r>
              <a:rPr lang="en-US" b="0" i="0" dirty="0">
                <a:effectLst/>
              </a:rPr>
              <a:t>A</a:t>
            </a:r>
            <a:r>
              <a:rPr lang="en-US" b="1" i="0" dirty="0">
                <a:effectLst/>
              </a:rPr>
              <a:t> force (</a:t>
            </a:r>
            <a:r>
              <a:rPr lang="en-US" b="1" i="1" dirty="0">
                <a:effectLst/>
              </a:rPr>
              <a:t>F</a:t>
            </a:r>
            <a:r>
              <a:rPr lang="en-US" b="1" i="0" dirty="0">
                <a:effectLst/>
              </a:rPr>
              <a:t>) </a:t>
            </a:r>
            <a:r>
              <a:rPr lang="en-US" b="0" i="0" dirty="0">
                <a:effectLst/>
              </a:rPr>
              <a:t>is a push or a pull that acts on an object due to interaction with another object. Force is measured in </a:t>
            </a:r>
            <a:r>
              <a:rPr lang="en-US" b="1" i="0" dirty="0">
                <a:effectLst/>
              </a:rPr>
              <a:t>newtons (N)</a:t>
            </a:r>
            <a:r>
              <a:rPr lang="en-US" b="0" i="0" dirty="0">
                <a:effectLst/>
              </a:rPr>
              <a:t>.</a:t>
            </a:r>
          </a:p>
          <a:p>
            <a:pPr marL="342900" indent="-342900">
              <a:spcBef>
                <a:spcPts val="500"/>
              </a:spcBef>
              <a:spcAft>
                <a:spcPts val="500"/>
              </a:spcAft>
              <a:buClr>
                <a:srgbClr val="0077E3"/>
              </a:buClr>
              <a:buFont typeface="Arial" panose="020B0604020202020204" pitchFamily="34" charset="0"/>
              <a:buChar char="•"/>
            </a:pPr>
            <a:r>
              <a:rPr lang="en-US" b="1" dirty="0">
                <a:effectLst/>
                <a:ea typeface="Cambria" panose="02040503050406030204" pitchFamily="18" charset="0"/>
                <a:cs typeface="Arial" panose="020B0604020202020204" pitchFamily="34" charset="0"/>
              </a:rPr>
              <a:t>Energy</a:t>
            </a:r>
            <a:r>
              <a:rPr lang="en-US" dirty="0">
                <a:effectLst/>
                <a:ea typeface="Cambria" panose="02040503050406030204" pitchFamily="18" charset="0"/>
                <a:cs typeface="Arial" panose="020B0604020202020204" pitchFamily="34" charset="0"/>
              </a:rPr>
              <a:t> is expressed as the amount of </a:t>
            </a:r>
            <a:r>
              <a:rPr lang="en-US" b="1" dirty="0">
                <a:effectLst/>
                <a:ea typeface="Cambria" panose="02040503050406030204" pitchFamily="18" charset="0"/>
                <a:cs typeface="Arial" panose="020B0604020202020204" pitchFamily="34" charset="0"/>
              </a:rPr>
              <a:t>work done</a:t>
            </a:r>
            <a:r>
              <a:rPr lang="en-US" dirty="0">
                <a:effectLst/>
                <a:ea typeface="Cambria" panose="02040503050406030204" pitchFamily="18" charset="0"/>
                <a:cs typeface="Arial" panose="020B0604020202020204" pitchFamily="34" charset="0"/>
              </a:rPr>
              <a:t> by a force.</a:t>
            </a:r>
            <a:r>
              <a:rPr lang="en-US" dirty="0">
                <a:effectLst/>
                <a:ea typeface="MS PGothic" panose="020B0600070205080204" pitchFamily="34" charset="-128"/>
                <a:cs typeface="MS PGothic" panose="020B0600070205080204" pitchFamily="34" charset="-128"/>
              </a:rPr>
              <a:t> </a:t>
            </a:r>
            <a:r>
              <a:rPr lang="en-US" dirty="0">
                <a:effectLst/>
                <a:ea typeface="Cambria" panose="02040503050406030204" pitchFamily="18" charset="0"/>
                <a:cs typeface="Arial" panose="020B0604020202020204" pitchFamily="34" charset="0"/>
              </a:rPr>
              <a:t>Energy cannot be created or destroyed, only converted from one form to another. The units of energy are</a:t>
            </a:r>
            <a:r>
              <a:rPr lang="en-US" b="1" dirty="0">
                <a:effectLst/>
                <a:ea typeface="Cambria" panose="02040503050406030204" pitchFamily="18" charset="0"/>
                <a:cs typeface="Arial" panose="020B0604020202020204" pitchFamily="34" charset="0"/>
              </a:rPr>
              <a:t> joules (J)</a:t>
            </a:r>
            <a:r>
              <a:rPr lang="en-US" dirty="0">
                <a:effectLst/>
                <a:ea typeface="Cambria" panose="02040503050406030204" pitchFamily="18" charset="0"/>
                <a:cs typeface="Arial" panose="020B0604020202020204" pitchFamily="34" charset="0"/>
              </a:rPr>
              <a:t>. </a:t>
            </a:r>
          </a:p>
          <a:p>
            <a:pPr marL="342900" indent="-342900">
              <a:spcBef>
                <a:spcPts val="500"/>
              </a:spcBef>
              <a:spcAft>
                <a:spcPts val="500"/>
              </a:spcAft>
              <a:buClr>
                <a:srgbClr val="0077E3"/>
              </a:buClr>
              <a:buFont typeface="Arial" panose="020B0604020202020204" pitchFamily="34" charset="0"/>
              <a:buChar char="•"/>
            </a:pPr>
            <a:r>
              <a:rPr lang="en-GB" b="1" dirty="0">
                <a:effectLst/>
                <a:ea typeface="Cambria" panose="02040503050406030204" pitchFamily="18" charset="0"/>
              </a:rPr>
              <a:t>Work done</a:t>
            </a:r>
            <a:r>
              <a:rPr lang="en-GB" dirty="0">
                <a:effectLst/>
                <a:ea typeface="Cambria" panose="02040503050406030204" pitchFamily="18" charset="0"/>
              </a:rPr>
              <a:t> is the force × distance moved and is expressed in joules (J).</a:t>
            </a:r>
          </a:p>
          <a:p>
            <a:pPr marL="342900" indent="-342900">
              <a:spcBef>
                <a:spcPts val="500"/>
              </a:spcBef>
              <a:spcAft>
                <a:spcPts val="500"/>
              </a:spcAft>
              <a:buClr>
                <a:srgbClr val="0077E3"/>
              </a:buClr>
              <a:buFont typeface="Arial" panose="020B0604020202020204" pitchFamily="34" charset="0"/>
              <a:buChar char="•"/>
            </a:pPr>
            <a:r>
              <a:rPr lang="en-GB" b="1" dirty="0">
                <a:effectLst/>
                <a:ea typeface="Cambria" panose="02040503050406030204" pitchFamily="18" charset="0"/>
              </a:rPr>
              <a:t>Power</a:t>
            </a:r>
            <a:r>
              <a:rPr lang="en-GB" dirty="0">
                <a:effectLst/>
                <a:ea typeface="Cambria" panose="02040503050406030204" pitchFamily="18" charset="0"/>
              </a:rPr>
              <a:t> is defined as the amount of energy transferred per second, measured in </a:t>
            </a:r>
            <a:r>
              <a:rPr lang="en-GB" b="1" dirty="0">
                <a:effectLst/>
                <a:ea typeface="Cambria" panose="02040503050406030204" pitchFamily="18" charset="0"/>
              </a:rPr>
              <a:t>watts (W)</a:t>
            </a:r>
            <a:r>
              <a:rPr lang="en-GB" dirty="0">
                <a:effectLst/>
                <a:ea typeface="Cambria" panose="02040503050406030204" pitchFamily="18" charset="0"/>
              </a:rPr>
              <a:t>.</a:t>
            </a:r>
            <a:endParaRPr lang="en-US" dirty="0">
              <a:effectLst/>
              <a:ea typeface="Cambria" panose="02040503050406030204" pitchFamily="18" charset="0"/>
              <a:cs typeface="Arial" panose="020B0604020202020204" pitchFamily="34" charset="0"/>
            </a:endParaRPr>
          </a:p>
          <a:p>
            <a:pPr marL="342900" indent="-342900">
              <a:buClr>
                <a:srgbClr val="0077E3"/>
              </a:buClr>
              <a:buFont typeface="Arial" panose="020B0604020202020204" pitchFamily="34" charset="0"/>
              <a:buChar char="•"/>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a:p>
            <a:pPr marL="342900" indent="-342900" algn="l">
              <a:buClr>
                <a:srgbClr val="0077E3"/>
              </a:buClr>
              <a:buFont typeface="Arial" panose="020B0604020202020204" pitchFamily="34" charset="0"/>
              <a:buChar char="•"/>
            </a:pPr>
            <a:endParaRPr lang="en-US" b="0" i="0" dirty="0">
              <a:solidFill>
                <a:srgbClr val="231F20"/>
              </a:solidFill>
              <a:effectLst/>
            </a:endParaRPr>
          </a:p>
          <a:p>
            <a:endParaRPr lang="en-GB" dirty="0"/>
          </a:p>
        </p:txBody>
      </p:sp>
    </p:spTree>
    <p:extLst>
      <p:ext uri="{BB962C8B-B14F-4D97-AF65-F5344CB8AC3E}">
        <p14:creationId xmlns:p14="http://schemas.microsoft.com/office/powerpoint/2010/main" val="31492055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35D489-A421-DDFE-2557-0C11F095C7A7}"/>
              </a:ext>
            </a:extLst>
          </p:cNvPr>
          <p:cNvSpPr>
            <a:spLocks noGrp="1"/>
          </p:cNvSpPr>
          <p:nvPr>
            <p:ph type="title"/>
          </p:nvPr>
        </p:nvSpPr>
        <p:spPr/>
        <p:txBody>
          <a:bodyPr/>
          <a:lstStyle/>
          <a:p>
            <a:r>
              <a:rPr lang="en-US" dirty="0"/>
              <a:t>System of forces</a:t>
            </a:r>
            <a:endParaRPr lang="en-GB" dirty="0"/>
          </a:p>
        </p:txBody>
      </p:sp>
      <p:sp>
        <p:nvSpPr>
          <p:cNvPr id="3" name="Content Placeholder 2">
            <a:extLst>
              <a:ext uri="{FF2B5EF4-FFF2-40B4-BE49-F238E27FC236}">
                <a16:creationId xmlns:a16="http://schemas.microsoft.com/office/drawing/2014/main" id="{7A67A17D-D362-A2DA-B9B6-51042D0DCBE7}"/>
              </a:ext>
            </a:extLst>
          </p:cNvPr>
          <p:cNvSpPr>
            <a:spLocks noGrp="1"/>
          </p:cNvSpPr>
          <p:nvPr>
            <p:ph sz="quarter" idx="10"/>
          </p:nvPr>
        </p:nvSpPr>
        <p:spPr>
          <a:xfrm>
            <a:off x="457201" y="1512000"/>
            <a:ext cx="4273296" cy="4248000"/>
          </a:xfrm>
        </p:spPr>
        <p:txBody>
          <a:bodyPr/>
          <a:lstStyle/>
          <a:p>
            <a:pPr>
              <a:spcBef>
                <a:spcPts val="500"/>
              </a:spcBef>
              <a:spcAft>
                <a:spcPts val="500"/>
              </a:spcAft>
            </a:pPr>
            <a:r>
              <a:rPr lang="en-GB" dirty="0"/>
              <a:t>In engineering, we are often dealing with complex machines or structures. In these settings, there is often more than one force in action at any one time.</a:t>
            </a:r>
          </a:p>
          <a:p>
            <a:pPr>
              <a:spcBef>
                <a:spcPts val="500"/>
              </a:spcBef>
              <a:spcAft>
                <a:spcPts val="500"/>
              </a:spcAft>
            </a:pPr>
            <a:r>
              <a:rPr lang="en-GB" dirty="0"/>
              <a:t>When a number of forces act on a body (ie an object), they are called a </a:t>
            </a:r>
            <a:r>
              <a:rPr lang="en-GB" b="1" dirty="0"/>
              <a:t>force system </a:t>
            </a:r>
            <a:r>
              <a:rPr lang="en-GB" dirty="0"/>
              <a:t>or a </a:t>
            </a:r>
            <a:r>
              <a:rPr lang="en-GB" b="1" dirty="0"/>
              <a:t>system of forces</a:t>
            </a:r>
            <a:r>
              <a:rPr lang="en-GB" dirty="0"/>
              <a:t>.</a:t>
            </a:r>
          </a:p>
        </p:txBody>
      </p:sp>
      <p:pic>
        <p:nvPicPr>
          <p:cNvPr id="5" name="Picture 4" descr="Shape&#10;&#10;Description automatically generated">
            <a:extLst>
              <a:ext uri="{FF2B5EF4-FFF2-40B4-BE49-F238E27FC236}">
                <a16:creationId xmlns:a16="http://schemas.microsoft.com/office/drawing/2014/main" id="{A9E56656-2CF6-155F-9325-84AAC3464CB8}"/>
              </a:ext>
            </a:extLst>
          </p:cNvPr>
          <p:cNvPicPr>
            <a:picLocks noChangeAspect="1"/>
          </p:cNvPicPr>
          <p:nvPr/>
        </p:nvPicPr>
        <p:blipFill>
          <a:blip r:embed="rId2"/>
          <a:stretch>
            <a:fillRect/>
          </a:stretch>
        </p:blipFill>
        <p:spPr>
          <a:xfrm>
            <a:off x="5252257" y="1512000"/>
            <a:ext cx="3423134" cy="2779584"/>
          </a:xfrm>
          <a:prstGeom prst="rect">
            <a:avLst/>
          </a:prstGeom>
        </p:spPr>
      </p:pic>
    </p:spTree>
    <p:extLst>
      <p:ext uri="{BB962C8B-B14F-4D97-AF65-F5344CB8AC3E}">
        <p14:creationId xmlns:p14="http://schemas.microsoft.com/office/powerpoint/2010/main" val="3617484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0F1E8-D3B8-4ADC-BB3B-8ED5F3778AF4}"/>
              </a:ext>
            </a:extLst>
          </p:cNvPr>
          <p:cNvSpPr>
            <a:spLocks noGrp="1"/>
          </p:cNvSpPr>
          <p:nvPr>
            <p:ph type="title"/>
          </p:nvPr>
        </p:nvSpPr>
        <p:spPr/>
        <p:txBody>
          <a:bodyPr/>
          <a:lstStyle/>
          <a:p>
            <a:r>
              <a:rPr lang="en-US" dirty="0"/>
              <a:t>Types of force</a:t>
            </a:r>
            <a:endParaRPr lang="en-GB" dirty="0"/>
          </a:p>
        </p:txBody>
      </p:sp>
      <p:sp>
        <p:nvSpPr>
          <p:cNvPr id="3" name="Content Placeholder 2">
            <a:extLst>
              <a:ext uri="{FF2B5EF4-FFF2-40B4-BE49-F238E27FC236}">
                <a16:creationId xmlns:a16="http://schemas.microsoft.com/office/drawing/2014/main" id="{9668FC14-E9C5-3EC6-86F1-2D0BB789F041}"/>
              </a:ext>
            </a:extLst>
          </p:cNvPr>
          <p:cNvSpPr>
            <a:spLocks noGrp="1"/>
          </p:cNvSpPr>
          <p:nvPr>
            <p:ph sz="quarter" idx="10"/>
          </p:nvPr>
        </p:nvSpPr>
        <p:spPr>
          <a:xfrm>
            <a:off x="457200" y="1512000"/>
            <a:ext cx="8229600" cy="4248000"/>
          </a:xfrm>
        </p:spPr>
        <p:txBody>
          <a:bodyPr/>
          <a:lstStyle/>
          <a:p>
            <a:r>
              <a:rPr lang="en-US" dirty="0"/>
              <a:t>You need to be aware of the following types of force:</a:t>
            </a:r>
          </a:p>
          <a:p>
            <a:pPr marL="342900" indent="-342900">
              <a:spcBef>
                <a:spcPts val="500"/>
              </a:spcBef>
              <a:spcAft>
                <a:spcPts val="500"/>
              </a:spcAft>
              <a:buClr>
                <a:srgbClr val="0077E3"/>
              </a:buClr>
              <a:buFont typeface="Arial" panose="020B0604020202020204" pitchFamily="34" charset="0"/>
              <a:buChar char="•"/>
            </a:pPr>
            <a:r>
              <a:rPr lang="en-US" dirty="0"/>
              <a:t>non-contact</a:t>
            </a:r>
          </a:p>
          <a:p>
            <a:pPr marL="342900" indent="-342900">
              <a:spcBef>
                <a:spcPts val="500"/>
              </a:spcBef>
              <a:spcAft>
                <a:spcPts val="500"/>
              </a:spcAft>
              <a:buClr>
                <a:srgbClr val="0077E3"/>
              </a:buClr>
              <a:buFont typeface="Arial" panose="020B0604020202020204" pitchFamily="34" charset="0"/>
              <a:buChar char="•"/>
            </a:pPr>
            <a:r>
              <a:rPr lang="en-US" dirty="0"/>
              <a:t>concurrent</a:t>
            </a:r>
            <a:endParaRPr lang="en-US" b="0" i="0" dirty="0">
              <a:effectLst/>
            </a:endParaRPr>
          </a:p>
          <a:p>
            <a:pPr marL="342900" indent="-342900" algn="l">
              <a:spcBef>
                <a:spcPts val="500"/>
              </a:spcBef>
              <a:spcAft>
                <a:spcPts val="500"/>
              </a:spcAft>
              <a:buClr>
                <a:srgbClr val="0077E3"/>
              </a:buClr>
              <a:buFont typeface="Arial" panose="020B0604020202020204" pitchFamily="34" charset="0"/>
              <a:buChar char="•"/>
            </a:pPr>
            <a:r>
              <a:rPr lang="en-US" b="0" i="0" dirty="0">
                <a:effectLst/>
              </a:rPr>
              <a:t>non-concurrent</a:t>
            </a:r>
          </a:p>
          <a:p>
            <a:pPr marL="342900" indent="-342900" algn="l">
              <a:spcBef>
                <a:spcPts val="500"/>
              </a:spcBef>
              <a:spcAft>
                <a:spcPts val="500"/>
              </a:spcAft>
              <a:buClr>
                <a:srgbClr val="0077E3"/>
              </a:buClr>
              <a:buFont typeface="Arial" panose="020B0604020202020204" pitchFamily="34" charset="0"/>
              <a:buChar char="•"/>
            </a:pPr>
            <a:r>
              <a:rPr lang="en-US" b="0" i="0" dirty="0">
                <a:effectLst/>
              </a:rPr>
              <a:t>coplanar.</a:t>
            </a:r>
            <a:endParaRPr lang="en-US" dirty="0">
              <a:effectLst/>
              <a:ea typeface="Cambria" panose="02040503050406030204" pitchFamily="18" charset="0"/>
              <a:cs typeface="Arial" panose="020B0604020202020204" pitchFamily="34" charset="0"/>
            </a:endParaRPr>
          </a:p>
          <a:p>
            <a:pPr marL="342900" indent="-342900">
              <a:buClr>
                <a:srgbClr val="0077E3"/>
              </a:buClr>
              <a:buFont typeface="Arial" panose="020B0604020202020204" pitchFamily="34" charset="0"/>
              <a:buChar char="•"/>
            </a:pPr>
            <a:endParaRPr lang="en-GB" sz="1800" dirty="0">
              <a:effectLst/>
              <a:latin typeface="Arial" panose="020B0604020202020204" pitchFamily="34" charset="0"/>
              <a:ea typeface="Cambria" panose="02040503050406030204" pitchFamily="18" charset="0"/>
              <a:cs typeface="Times New Roman" panose="02020603050405020304" pitchFamily="18" charset="0"/>
            </a:endParaRPr>
          </a:p>
          <a:p>
            <a:pPr marL="342900" indent="-342900" algn="l">
              <a:buClr>
                <a:srgbClr val="0077E3"/>
              </a:buClr>
              <a:buFont typeface="Arial" panose="020B0604020202020204" pitchFamily="34" charset="0"/>
              <a:buChar char="•"/>
            </a:pPr>
            <a:endParaRPr lang="en-US" b="0" i="0" dirty="0">
              <a:solidFill>
                <a:srgbClr val="231F20"/>
              </a:solidFill>
              <a:effectLst/>
            </a:endParaRPr>
          </a:p>
          <a:p>
            <a:endParaRPr lang="en-GB" dirty="0"/>
          </a:p>
        </p:txBody>
      </p:sp>
    </p:spTree>
    <p:extLst>
      <p:ext uri="{BB962C8B-B14F-4D97-AF65-F5344CB8AC3E}">
        <p14:creationId xmlns:p14="http://schemas.microsoft.com/office/powerpoint/2010/main" val="5066771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92C44D-E5A4-EC03-D4A5-9D011386D0EB}"/>
              </a:ext>
            </a:extLst>
          </p:cNvPr>
          <p:cNvSpPr>
            <a:spLocks noGrp="1"/>
          </p:cNvSpPr>
          <p:nvPr>
            <p:ph type="title"/>
          </p:nvPr>
        </p:nvSpPr>
        <p:spPr/>
        <p:txBody>
          <a:bodyPr/>
          <a:lstStyle/>
          <a:p>
            <a:r>
              <a:rPr lang="en-US" dirty="0"/>
              <a:t>Contact and non-contact forces</a:t>
            </a:r>
            <a:endParaRPr lang="en-GB" dirty="0"/>
          </a:p>
        </p:txBody>
      </p:sp>
      <p:sp>
        <p:nvSpPr>
          <p:cNvPr id="3" name="Content Placeholder 2">
            <a:extLst>
              <a:ext uri="{FF2B5EF4-FFF2-40B4-BE49-F238E27FC236}">
                <a16:creationId xmlns:a16="http://schemas.microsoft.com/office/drawing/2014/main" id="{0D0D483E-5652-0C8E-F40C-9AC152E6273B}"/>
              </a:ext>
            </a:extLst>
          </p:cNvPr>
          <p:cNvSpPr>
            <a:spLocks noGrp="1"/>
          </p:cNvSpPr>
          <p:nvPr>
            <p:ph sz="quarter" idx="10"/>
          </p:nvPr>
        </p:nvSpPr>
        <p:spPr>
          <a:xfrm>
            <a:off x="457200" y="1602000"/>
            <a:ext cx="8229600" cy="4248000"/>
          </a:xfrm>
        </p:spPr>
        <p:txBody>
          <a:bodyPr/>
          <a:lstStyle/>
          <a:p>
            <a:pPr marL="342900" indent="-342900">
              <a:buClr>
                <a:srgbClr val="0077E3"/>
              </a:buClr>
              <a:buFont typeface="Arial" panose="020B0604020202020204" pitchFamily="34" charset="0"/>
              <a:buChar char="•"/>
            </a:pPr>
            <a:r>
              <a:rPr lang="en-US" b="1" i="0" dirty="0">
                <a:solidFill>
                  <a:srgbClr val="231F20"/>
                </a:solidFill>
                <a:effectLst/>
              </a:rPr>
              <a:t>Contact forces </a:t>
            </a:r>
            <a:r>
              <a:rPr lang="en-US" b="0" i="0" dirty="0">
                <a:solidFill>
                  <a:srgbClr val="231F20"/>
                </a:solidFill>
                <a:effectLst/>
              </a:rPr>
              <a:t>act between two objects that are physically touching. Examples include:</a:t>
            </a:r>
          </a:p>
          <a:p>
            <a:pPr marL="558800" lvl="1" indent="-342900">
              <a:buFont typeface="Wingdings" panose="05000000000000000000" pitchFamily="2" charset="2"/>
              <a:buChar char="Ø"/>
            </a:pPr>
            <a:r>
              <a:rPr lang="en-US" dirty="0">
                <a:solidFill>
                  <a:srgbClr val="231F20"/>
                </a:solidFill>
              </a:rPr>
              <a:t>tension, friction, air resistance, normal reaction force.</a:t>
            </a:r>
            <a:endParaRPr lang="en-US" dirty="0"/>
          </a:p>
          <a:p>
            <a:pPr marL="342900" indent="-342900">
              <a:buClr>
                <a:srgbClr val="0077E3"/>
              </a:buClr>
              <a:buFont typeface="Arial" panose="020B0604020202020204" pitchFamily="34" charset="0"/>
              <a:buChar char="•"/>
            </a:pPr>
            <a:r>
              <a:rPr lang="en-US" b="1" i="0" dirty="0">
                <a:solidFill>
                  <a:srgbClr val="231F20"/>
                </a:solidFill>
                <a:effectLst/>
              </a:rPr>
              <a:t>Non-contact forces </a:t>
            </a:r>
            <a:r>
              <a:rPr lang="en-US" b="0" i="0" dirty="0">
                <a:solidFill>
                  <a:srgbClr val="231F20"/>
                </a:solidFill>
                <a:effectLst/>
              </a:rPr>
              <a:t>act between two objects that are not physically touching – they are forces acting at a distance. Examples include:</a:t>
            </a:r>
          </a:p>
          <a:p>
            <a:pPr marL="558800" lvl="1" indent="-342900">
              <a:buFont typeface="Wingdings" panose="05000000000000000000" pitchFamily="2" charset="2"/>
              <a:buChar char="Ø"/>
            </a:pPr>
            <a:r>
              <a:rPr lang="en-US" dirty="0">
                <a:solidFill>
                  <a:srgbClr val="231F20"/>
                </a:solidFill>
              </a:rPr>
              <a:t>magnetic force, electrostatic force, gravitational force, nuclear force.</a:t>
            </a:r>
            <a:endParaRPr lang="en-GB" dirty="0"/>
          </a:p>
        </p:txBody>
      </p:sp>
    </p:spTree>
    <p:extLst>
      <p:ext uri="{BB962C8B-B14F-4D97-AF65-F5344CB8AC3E}">
        <p14:creationId xmlns:p14="http://schemas.microsoft.com/office/powerpoint/2010/main" val="24350131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4ED55-7C85-4BF5-9E80-64F76B499482}"/>
              </a:ext>
            </a:extLst>
          </p:cNvPr>
          <p:cNvSpPr>
            <a:spLocks noGrp="1"/>
          </p:cNvSpPr>
          <p:nvPr>
            <p:ph type="title"/>
          </p:nvPr>
        </p:nvSpPr>
        <p:spPr/>
        <p:txBody>
          <a:bodyPr/>
          <a:lstStyle/>
          <a:p>
            <a:r>
              <a:rPr lang="en-US" dirty="0"/>
              <a:t>Contact and non-contact forces</a:t>
            </a:r>
            <a:endParaRPr lang="en-GB" dirty="0"/>
          </a:p>
        </p:txBody>
      </p:sp>
      <p:pic>
        <p:nvPicPr>
          <p:cNvPr id="4" name="Picture 3">
            <a:extLst>
              <a:ext uri="{FF2B5EF4-FFF2-40B4-BE49-F238E27FC236}">
                <a16:creationId xmlns:a16="http://schemas.microsoft.com/office/drawing/2014/main" id="{11950486-FBEA-D3AE-2224-DB10347BA75B}"/>
              </a:ext>
            </a:extLst>
          </p:cNvPr>
          <p:cNvPicPr>
            <a:picLocks noChangeAspect="1"/>
          </p:cNvPicPr>
          <p:nvPr/>
        </p:nvPicPr>
        <p:blipFill>
          <a:blip r:embed="rId2"/>
          <a:stretch>
            <a:fillRect/>
          </a:stretch>
        </p:blipFill>
        <p:spPr>
          <a:xfrm>
            <a:off x="473358" y="1509778"/>
            <a:ext cx="8213442" cy="3838443"/>
          </a:xfrm>
          <a:prstGeom prst="rect">
            <a:avLst/>
          </a:prstGeom>
        </p:spPr>
      </p:pic>
    </p:spTree>
    <p:extLst>
      <p:ext uri="{BB962C8B-B14F-4D97-AF65-F5344CB8AC3E}">
        <p14:creationId xmlns:p14="http://schemas.microsoft.com/office/powerpoint/2010/main" val="31097463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Concurrent forces</a:t>
            </a:r>
            <a:br>
              <a:rPr lang="en-GB" dirty="0"/>
            </a:br>
            <a:endParaRPr lang="en-US" dirty="0"/>
          </a:p>
        </p:txBody>
      </p:sp>
      <p:sp>
        <p:nvSpPr>
          <p:cNvPr id="3" name="Content Placeholder 2"/>
          <p:cNvSpPr>
            <a:spLocks noGrp="1"/>
          </p:cNvSpPr>
          <p:nvPr>
            <p:ph sz="quarter" idx="10"/>
          </p:nvPr>
        </p:nvSpPr>
        <p:spPr>
          <a:xfrm>
            <a:off x="457201" y="1470582"/>
            <a:ext cx="4114800" cy="2391204"/>
          </a:xfrm>
        </p:spPr>
        <p:txBody>
          <a:bodyPr/>
          <a:lstStyle/>
          <a:p>
            <a:pPr>
              <a:spcBef>
                <a:spcPts val="500"/>
              </a:spcBef>
              <a:spcAft>
                <a:spcPts val="500"/>
              </a:spcAft>
            </a:pPr>
            <a:r>
              <a:rPr lang="en-GB" dirty="0"/>
              <a:t>In a </a:t>
            </a:r>
            <a:r>
              <a:rPr lang="en-GB" b="1" dirty="0"/>
              <a:t>concurrent force </a:t>
            </a:r>
            <a:r>
              <a:rPr lang="en-GB" dirty="0"/>
              <a:t>system, all forces pass through one general point. If all the forces on an object act at one point, the resultant of these forces might or might not be zero. The forces could be tensile (pulling) or compressive (pushing).  </a:t>
            </a:r>
          </a:p>
          <a:p>
            <a:pPr>
              <a:spcBef>
                <a:spcPts val="500"/>
              </a:spcBef>
              <a:spcAft>
                <a:spcPts val="500"/>
              </a:spcAft>
            </a:pPr>
            <a:r>
              <a:rPr lang="en-GB" dirty="0"/>
              <a:t>If all the forces have the same line of action, then they are known as </a:t>
            </a:r>
            <a:r>
              <a:rPr lang="en-GB" b="1" dirty="0"/>
              <a:t>collinear</a:t>
            </a:r>
            <a:r>
              <a:rPr lang="en-GB" dirty="0"/>
              <a:t> whereas if the lines of action of the forces intersect at a single point, then they are known as </a:t>
            </a:r>
            <a:r>
              <a:rPr lang="en-GB" b="1" dirty="0"/>
              <a:t>concurrent</a:t>
            </a:r>
            <a:r>
              <a:rPr lang="en-GB" dirty="0"/>
              <a:t>.</a:t>
            </a:r>
          </a:p>
          <a:p>
            <a:endParaRPr lang="en-US" dirty="0"/>
          </a:p>
        </p:txBody>
      </p:sp>
      <p:pic>
        <p:nvPicPr>
          <p:cNvPr id="5" name="Picture 4">
            <a:extLst>
              <a:ext uri="{FF2B5EF4-FFF2-40B4-BE49-F238E27FC236}">
                <a16:creationId xmlns:a16="http://schemas.microsoft.com/office/drawing/2014/main" id="{C762CDB1-E454-3319-39BB-C6B287C97B0C}"/>
              </a:ext>
            </a:extLst>
          </p:cNvPr>
          <p:cNvPicPr>
            <a:picLocks noChangeAspect="1"/>
          </p:cNvPicPr>
          <p:nvPr/>
        </p:nvPicPr>
        <p:blipFill>
          <a:blip r:embed="rId2"/>
          <a:stretch>
            <a:fillRect/>
          </a:stretch>
        </p:blipFill>
        <p:spPr>
          <a:xfrm>
            <a:off x="4572000" y="1803720"/>
            <a:ext cx="4214225" cy="2994920"/>
          </a:xfrm>
          <a:prstGeom prst="rect">
            <a:avLst/>
          </a:prstGeom>
        </p:spPr>
      </p:pic>
    </p:spTree>
    <p:extLst>
      <p:ext uri="{BB962C8B-B14F-4D97-AF65-F5344CB8AC3E}">
        <p14:creationId xmlns:p14="http://schemas.microsoft.com/office/powerpoint/2010/main" val="207343591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936D8-401E-4A89-BD64-E93B2851DC20}"/>
              </a:ext>
            </a:extLst>
          </p:cNvPr>
          <p:cNvSpPr>
            <a:spLocks noGrp="1"/>
          </p:cNvSpPr>
          <p:nvPr>
            <p:ph type="title"/>
          </p:nvPr>
        </p:nvSpPr>
        <p:spPr/>
        <p:txBody>
          <a:bodyPr/>
          <a:lstStyle/>
          <a:p>
            <a:r>
              <a:rPr lang="en-GB" dirty="0"/>
              <a:t>Non-concurrent forces</a:t>
            </a:r>
          </a:p>
        </p:txBody>
      </p:sp>
      <p:sp>
        <p:nvSpPr>
          <p:cNvPr id="5" name="TextBox 4">
            <a:extLst>
              <a:ext uri="{FF2B5EF4-FFF2-40B4-BE49-F238E27FC236}">
                <a16:creationId xmlns:a16="http://schemas.microsoft.com/office/drawing/2014/main" id="{117939ED-9CC3-49D3-AA23-9B75282C04D1}"/>
              </a:ext>
            </a:extLst>
          </p:cNvPr>
          <p:cNvSpPr txBox="1"/>
          <p:nvPr/>
        </p:nvSpPr>
        <p:spPr>
          <a:xfrm>
            <a:off x="361434" y="1486474"/>
            <a:ext cx="4210566" cy="2067233"/>
          </a:xfrm>
          <a:prstGeom prst="rect">
            <a:avLst/>
          </a:prstGeom>
          <a:noFill/>
        </p:spPr>
        <p:txBody>
          <a:bodyPr wrap="square" rtlCol="0">
            <a:spAutoFit/>
          </a:bodyPr>
          <a:lstStyle/>
          <a:p>
            <a:pPr>
              <a:spcBef>
                <a:spcPts val="500"/>
              </a:spcBef>
              <a:spcAft>
                <a:spcPts val="500"/>
              </a:spcAft>
            </a:pPr>
            <a:r>
              <a:rPr lang="en-GB" dirty="0"/>
              <a:t>In a </a:t>
            </a:r>
            <a:r>
              <a:rPr lang="en-GB" b="1" dirty="0"/>
              <a:t>non-concurrent system</a:t>
            </a:r>
            <a:r>
              <a:rPr lang="en-GB" dirty="0"/>
              <a:t>,</a:t>
            </a:r>
            <a:r>
              <a:rPr lang="en-GB" b="1" dirty="0"/>
              <a:t> </a:t>
            </a:r>
            <a:r>
              <a:rPr lang="en-GB" dirty="0"/>
              <a:t>the lines of action of all the forces do not meet at one point. </a:t>
            </a:r>
          </a:p>
          <a:p>
            <a:pPr>
              <a:spcBef>
                <a:spcPts val="500"/>
              </a:spcBef>
              <a:spcAft>
                <a:spcPts val="500"/>
              </a:spcAft>
            </a:pPr>
            <a:r>
              <a:rPr lang="en-GB" dirty="0"/>
              <a:t>This is shown here, where the lines of action of the forces on the object do not intersect at the same point.</a:t>
            </a:r>
          </a:p>
        </p:txBody>
      </p:sp>
      <p:pic>
        <p:nvPicPr>
          <p:cNvPr id="4" name="Picture 3">
            <a:extLst>
              <a:ext uri="{FF2B5EF4-FFF2-40B4-BE49-F238E27FC236}">
                <a16:creationId xmlns:a16="http://schemas.microsoft.com/office/drawing/2014/main" id="{7AC58F06-D68F-4EB1-03F0-EC754415D7A4}"/>
              </a:ext>
            </a:extLst>
          </p:cNvPr>
          <p:cNvPicPr>
            <a:picLocks noChangeAspect="1"/>
          </p:cNvPicPr>
          <p:nvPr/>
        </p:nvPicPr>
        <p:blipFill>
          <a:blip r:embed="rId2"/>
          <a:stretch>
            <a:fillRect/>
          </a:stretch>
        </p:blipFill>
        <p:spPr>
          <a:xfrm>
            <a:off x="4861801" y="1470766"/>
            <a:ext cx="3662768" cy="4103050"/>
          </a:xfrm>
          <a:prstGeom prst="rect">
            <a:avLst/>
          </a:prstGeom>
        </p:spPr>
      </p:pic>
    </p:spTree>
    <p:extLst>
      <p:ext uri="{BB962C8B-B14F-4D97-AF65-F5344CB8AC3E}">
        <p14:creationId xmlns:p14="http://schemas.microsoft.com/office/powerpoint/2010/main" val="771455524"/>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30</TotalTime>
  <Words>647</Words>
  <Application>Microsoft Office PowerPoint</Application>
  <PresentationFormat>On-screen Show (4:3)</PresentationFormat>
  <Paragraphs>52</Paragraphs>
  <Slides>12</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Lucida Grande</vt:lpstr>
      <vt:lpstr>Times New Roman</vt:lpstr>
      <vt:lpstr>Wingdings</vt:lpstr>
      <vt:lpstr>Default Design</vt:lpstr>
      <vt:lpstr>PowerPoint 2: Types of force   </vt:lpstr>
      <vt:lpstr>Objectives</vt:lpstr>
      <vt:lpstr>What is force?</vt:lpstr>
      <vt:lpstr>System of forces</vt:lpstr>
      <vt:lpstr>Types of force</vt:lpstr>
      <vt:lpstr>Contact and non-contact forces</vt:lpstr>
      <vt:lpstr>Contact and non-contact forces</vt:lpstr>
      <vt:lpstr>Concurrent forces </vt:lpstr>
      <vt:lpstr>Non-concurrent forces</vt:lpstr>
      <vt:lpstr>Coplanar forces</vt:lpstr>
      <vt:lpstr>Example of non-concurrent coplanar forces</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34</cp:revision>
  <dcterms:created xsi:type="dcterms:W3CDTF">2013-05-28T00:38:54Z</dcterms:created>
  <dcterms:modified xsi:type="dcterms:W3CDTF">2022-12-08T13:43:08Z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