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51" r:id="rId4"/>
  </p:sldMasterIdLst>
  <p:notesMasterIdLst>
    <p:notesMasterId r:id="rId21"/>
  </p:notesMasterIdLst>
  <p:handoutMasterIdLst>
    <p:handoutMasterId r:id="rId22"/>
  </p:handoutMasterIdLst>
  <p:sldIdLst>
    <p:sldId id="256" r:id="rId5"/>
    <p:sldId id="349" r:id="rId6"/>
    <p:sldId id="364" r:id="rId7"/>
    <p:sldId id="352" r:id="rId8"/>
    <p:sldId id="353" r:id="rId9"/>
    <p:sldId id="354" r:id="rId10"/>
    <p:sldId id="355" r:id="rId11"/>
    <p:sldId id="335" r:id="rId12"/>
    <p:sldId id="350" r:id="rId13"/>
    <p:sldId id="351" r:id="rId14"/>
    <p:sldId id="347" r:id="rId15"/>
    <p:sldId id="363" r:id="rId16"/>
    <p:sldId id="343" r:id="rId17"/>
    <p:sldId id="344" r:id="rId18"/>
    <p:sldId id="348" r:id="rId19"/>
    <p:sldId id="267" r:id="rId20"/>
  </p:sldIdLst>
  <p:sldSz cx="9144000" cy="6858000" type="screen4x3"/>
  <p:notesSz cx="6858000" cy="9144000"/>
  <p:custDataLst>
    <p:tags r:id="rId23"/>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77E3"/>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F62C1CA-EEA9-45C3-A819-8B44429B3399}" v="1" dt="2022-11-23T22:53:05.2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295"/>
    <p:restoredTop sz="94694"/>
  </p:normalViewPr>
  <p:slideViewPr>
    <p:cSldViewPr snapToGrid="0">
      <p:cViewPr varScale="1">
        <p:scale>
          <a:sx n="62" d="100"/>
          <a:sy n="62" d="100"/>
        </p:scale>
        <p:origin x="1068"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gs" Target="tags/tag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openxmlformats.org/officeDocument/2006/relationships/tableStyles" Target="tableStyles.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EF62C1CA-EEA9-45C3-A819-8B44429B3399}"/>
    <pc:docChg chg="modSld">
      <pc:chgData name="Caroline Prodger" userId="e4ef2e75-b60b-401b-8ebe-291bdcf405f4" providerId="ADAL" clId="{EF62C1CA-EEA9-45C3-A819-8B44429B3399}" dt="2022-11-23T22:55:33.214" v="23" actId="20577"/>
      <pc:docMkLst>
        <pc:docMk/>
      </pc:docMkLst>
      <pc:sldChg chg="modSp mod">
        <pc:chgData name="Caroline Prodger" userId="e4ef2e75-b60b-401b-8ebe-291bdcf405f4" providerId="ADAL" clId="{EF62C1CA-EEA9-45C3-A819-8B44429B3399}" dt="2022-11-23T22:48:10.856" v="2"/>
        <pc:sldMkLst>
          <pc:docMk/>
          <pc:sldMk cId="0" sldId="256"/>
        </pc:sldMkLst>
        <pc:spChg chg="mod">
          <ac:chgData name="Caroline Prodger" userId="e4ef2e75-b60b-401b-8ebe-291bdcf405f4" providerId="ADAL" clId="{EF62C1CA-EEA9-45C3-A819-8B44429B3399}" dt="2022-11-23T22:48:10.856" v="2"/>
          <ac:spMkLst>
            <pc:docMk/>
            <pc:sldMk cId="0" sldId="256"/>
            <ac:spMk id="2053" creationId="{00000000-0000-0000-0000-000000000000}"/>
          </ac:spMkLst>
        </pc:spChg>
      </pc:sldChg>
      <pc:sldChg chg="modSp mod">
        <pc:chgData name="Caroline Prodger" userId="e4ef2e75-b60b-401b-8ebe-291bdcf405f4" providerId="ADAL" clId="{EF62C1CA-EEA9-45C3-A819-8B44429B3399}" dt="2022-11-23T22:49:08.053" v="6" actId="207"/>
        <pc:sldMkLst>
          <pc:docMk/>
          <pc:sldMk cId="3865478712" sldId="343"/>
        </pc:sldMkLst>
        <pc:spChg chg="mod">
          <ac:chgData name="Caroline Prodger" userId="e4ef2e75-b60b-401b-8ebe-291bdcf405f4" providerId="ADAL" clId="{EF62C1CA-EEA9-45C3-A819-8B44429B3399}" dt="2022-11-23T22:49:08.053" v="6" actId="207"/>
          <ac:spMkLst>
            <pc:docMk/>
            <pc:sldMk cId="3865478712" sldId="343"/>
            <ac:spMk id="5123" creationId="{20F82182-973E-4BBA-BACE-C502B252ACBD}"/>
          </ac:spMkLst>
        </pc:spChg>
      </pc:sldChg>
      <pc:sldChg chg="modSp mod">
        <pc:chgData name="Caroline Prodger" userId="e4ef2e75-b60b-401b-8ebe-291bdcf405f4" providerId="ADAL" clId="{EF62C1CA-EEA9-45C3-A819-8B44429B3399}" dt="2022-11-23T22:55:33.214" v="23" actId="20577"/>
        <pc:sldMkLst>
          <pc:docMk/>
          <pc:sldMk cId="431838880" sldId="347"/>
        </pc:sldMkLst>
        <pc:spChg chg="mod">
          <ac:chgData name="Caroline Prodger" userId="e4ef2e75-b60b-401b-8ebe-291bdcf405f4" providerId="ADAL" clId="{EF62C1CA-EEA9-45C3-A819-8B44429B3399}" dt="2022-11-23T22:55:33.214" v="23" actId="20577"/>
          <ac:spMkLst>
            <pc:docMk/>
            <pc:sldMk cId="431838880" sldId="347"/>
            <ac:spMk id="5122" creationId="{21B2F974-FA68-4504-A9E1-DCD59C141CE7}"/>
          </ac:spMkLst>
        </pc:spChg>
        <pc:spChg chg="mod">
          <ac:chgData name="Caroline Prodger" userId="e4ef2e75-b60b-401b-8ebe-291bdcf405f4" providerId="ADAL" clId="{EF62C1CA-EEA9-45C3-A819-8B44429B3399}" dt="2022-11-23T22:53:32.506" v="16" actId="14100"/>
          <ac:spMkLst>
            <pc:docMk/>
            <pc:sldMk cId="431838880" sldId="347"/>
            <ac:spMk id="5123" creationId="{20F82182-973E-4BBA-BACE-C502B252ACBD}"/>
          </ac:spMkLst>
        </pc:spChg>
      </pc:sldChg>
      <pc:sldChg chg="modSp mod">
        <pc:chgData name="Caroline Prodger" userId="e4ef2e75-b60b-401b-8ebe-291bdcf405f4" providerId="ADAL" clId="{EF62C1CA-EEA9-45C3-A819-8B44429B3399}" dt="2022-11-23T22:54:06.463" v="21" actId="20577"/>
        <pc:sldMkLst>
          <pc:docMk/>
          <pc:sldMk cId="3141437430" sldId="348"/>
        </pc:sldMkLst>
        <pc:spChg chg="mod">
          <ac:chgData name="Caroline Prodger" userId="e4ef2e75-b60b-401b-8ebe-291bdcf405f4" providerId="ADAL" clId="{EF62C1CA-EEA9-45C3-A819-8B44429B3399}" dt="2022-11-23T22:54:06.463" v="21" actId="20577"/>
          <ac:spMkLst>
            <pc:docMk/>
            <pc:sldMk cId="3141437430" sldId="348"/>
            <ac:spMk id="5122" creationId="{21B2F974-FA68-4504-A9E1-DCD59C141CE7}"/>
          </ac:spMkLst>
        </pc:spChg>
        <pc:spChg chg="mod">
          <ac:chgData name="Caroline Prodger" userId="e4ef2e75-b60b-401b-8ebe-291bdcf405f4" providerId="ADAL" clId="{EF62C1CA-EEA9-45C3-A819-8B44429B3399}" dt="2022-11-23T22:48:59.453" v="5" actId="207"/>
          <ac:spMkLst>
            <pc:docMk/>
            <pc:sldMk cId="3141437430" sldId="348"/>
            <ac:spMk id="5123" creationId="{20F82182-973E-4BBA-BACE-C502B252ACBD}"/>
          </ac:spMkLst>
        </pc:spChg>
      </pc:sldChg>
      <pc:sldChg chg="modSp mod">
        <pc:chgData name="Caroline Prodger" userId="e4ef2e75-b60b-401b-8ebe-291bdcf405f4" providerId="ADAL" clId="{EF62C1CA-EEA9-45C3-A819-8B44429B3399}" dt="2022-11-23T22:48:18.192" v="3" actId="1076"/>
        <pc:sldMkLst>
          <pc:docMk/>
          <pc:sldMk cId="570622410" sldId="349"/>
        </pc:sldMkLst>
        <pc:picChg chg="mod">
          <ac:chgData name="Caroline Prodger" userId="e4ef2e75-b60b-401b-8ebe-291bdcf405f4" providerId="ADAL" clId="{EF62C1CA-EEA9-45C3-A819-8B44429B3399}" dt="2022-11-23T22:48:18.192" v="3" actId="1076"/>
          <ac:picMkLst>
            <pc:docMk/>
            <pc:sldMk cId="570622410" sldId="349"/>
            <ac:picMk id="6" creationId="{2A104EB3-F43B-5CA8-4495-7716BA96A033}"/>
          </ac:picMkLst>
        </pc:picChg>
      </pc:sldChg>
      <pc:sldChg chg="addSp modSp mod">
        <pc:chgData name="Caroline Prodger" userId="e4ef2e75-b60b-401b-8ebe-291bdcf405f4" providerId="ADAL" clId="{EF62C1CA-EEA9-45C3-A819-8B44429B3399}" dt="2022-11-23T22:53:15.422" v="14" actId="1076"/>
        <pc:sldMkLst>
          <pc:docMk/>
          <pc:sldMk cId="1619018718" sldId="353"/>
        </pc:sldMkLst>
        <pc:picChg chg="add mod">
          <ac:chgData name="Caroline Prodger" userId="e4ef2e75-b60b-401b-8ebe-291bdcf405f4" providerId="ADAL" clId="{EF62C1CA-EEA9-45C3-A819-8B44429B3399}" dt="2022-11-23T22:53:15.422" v="14" actId="1076"/>
          <ac:picMkLst>
            <pc:docMk/>
            <pc:sldMk cId="1619018718" sldId="353"/>
            <ac:picMk id="5" creationId="{40D87405-CDAE-BD4C-8068-20D491A4845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4242593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11</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4023988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Rotational kinetic energy is covered in a later presentation.</a:t>
            </a:r>
          </a:p>
        </p:txBody>
      </p:sp>
      <p:sp>
        <p:nvSpPr>
          <p:cNvPr id="4" name="Slide Number Placeholder 3"/>
          <p:cNvSpPr>
            <a:spLocks noGrp="1"/>
          </p:cNvSpPr>
          <p:nvPr>
            <p:ph type="sldNum" sz="quarter" idx="5"/>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5029010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13</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1540655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14</a:t>
            </a:fld>
            <a:endParaRPr lang="en-GB" altLang="en-US" sz="1200" dirty="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51836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a:extLst>
              <a:ext uri="{FF2B5EF4-FFF2-40B4-BE49-F238E27FC236}">
                <a16:creationId xmlns:a16="http://schemas.microsoft.com/office/drawing/2014/main" id="{25A7F58A-89DE-416B-A1F7-3F3C919CBFA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0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0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0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0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000">
                <a:solidFill>
                  <a:schemeClr val="tx1"/>
                </a:solidFill>
                <a:latin typeface="Arial" panose="020B0604020202020204" pitchFamily="34" charset="0"/>
                <a:ea typeface="ＭＳ Ｐゴシック" panose="020B0600070205080204" pitchFamily="34" charset="-128"/>
              </a:defRPr>
            </a:lvl9pPr>
          </a:lstStyle>
          <a:p>
            <a:pPr eaLnBrk="1" hangingPunct="1"/>
            <a:fld id="{B68F6867-D1EC-4B82-80F4-3CFB1EDC33A8}" type="slidenum">
              <a:rPr lang="en-GB" altLang="en-US" sz="1200"/>
              <a:pPr eaLnBrk="1" hangingPunct="1"/>
              <a:t>15</a:t>
            </a:fld>
            <a:endParaRPr lang="en-GB" altLang="en-US" sz="1200"/>
          </a:p>
        </p:txBody>
      </p:sp>
      <p:sp>
        <p:nvSpPr>
          <p:cNvPr id="20483" name="Rectangle 2">
            <a:extLst>
              <a:ext uri="{FF2B5EF4-FFF2-40B4-BE49-F238E27FC236}">
                <a16:creationId xmlns:a16="http://schemas.microsoft.com/office/drawing/2014/main" id="{9E69BF0C-8D7E-46E9-A0FE-1834B1E39411}"/>
              </a:ext>
            </a:extLst>
          </p:cNvPr>
          <p:cNvSpPr>
            <a:spLocks noGrp="1" noRot="1" noChangeAspect="1" noChangeArrowheads="1" noTextEdit="1"/>
          </p:cNvSpPr>
          <p:nvPr>
            <p:ph type="sldImg"/>
          </p:nvPr>
        </p:nvSpPr>
        <p:spPr>
          <a:ln/>
        </p:spPr>
      </p:sp>
      <p:sp>
        <p:nvSpPr>
          <p:cNvPr id="20484" name="Rectangle 3">
            <a:extLst>
              <a:ext uri="{FF2B5EF4-FFF2-40B4-BE49-F238E27FC236}">
                <a16:creationId xmlns:a16="http://schemas.microsoft.com/office/drawing/2014/main" id="{93AD2459-B2E1-468A-9490-C744B212D762}"/>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12619786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Rectangle 4">
            <a:extLst>
              <a:ext uri="{FF2B5EF4-FFF2-40B4-BE49-F238E27FC236}">
                <a16:creationId xmlns:a16="http://schemas.microsoft.com/office/drawing/2014/main" id="{9AEF7122-BF7E-42F9-BC48-4DBA6B2A46A9}"/>
              </a:ext>
            </a:extLst>
          </p:cNvPr>
          <p:cNvSpPr>
            <a:spLocks noGrp="1" noChangeArrowheads="1"/>
          </p:cNvSpPr>
          <p:nvPr>
            <p:ph type="dt" sz="half" idx="10"/>
          </p:nvPr>
        </p:nvSpPr>
        <p:spPr>
          <a:ln/>
        </p:spPr>
        <p:txBody>
          <a:bodyPr/>
          <a:lstStyle>
            <a:lvl1pPr>
              <a:defRPr/>
            </a:lvl1pPr>
          </a:lstStyle>
          <a:p>
            <a:pPr>
              <a:defRPr/>
            </a:pPr>
            <a:endParaRPr lang="en-GB" dirty="0"/>
          </a:p>
        </p:txBody>
      </p:sp>
      <p:sp>
        <p:nvSpPr>
          <p:cNvPr id="5" name="Rectangle 5">
            <a:extLst>
              <a:ext uri="{FF2B5EF4-FFF2-40B4-BE49-F238E27FC236}">
                <a16:creationId xmlns:a16="http://schemas.microsoft.com/office/drawing/2014/main" id="{DA27AC32-6EA5-4138-9DBA-D8EB4B99104E}"/>
              </a:ext>
            </a:extLst>
          </p:cNvPr>
          <p:cNvSpPr>
            <a:spLocks noGrp="1" noChangeArrowheads="1"/>
          </p:cNvSpPr>
          <p:nvPr>
            <p:ph type="ftr" sz="quarter" idx="11"/>
          </p:nvPr>
        </p:nvSpPr>
        <p:spPr>
          <a:ln/>
        </p:spPr>
        <p:txBody>
          <a:bodyPr/>
          <a:lstStyle>
            <a:lvl1pPr>
              <a:defRPr/>
            </a:lvl1pPr>
          </a:lstStyle>
          <a:p>
            <a:pPr>
              <a:defRPr/>
            </a:pPr>
            <a:endParaRPr lang="en-GB" dirty="0"/>
          </a:p>
        </p:txBody>
      </p:sp>
      <p:sp>
        <p:nvSpPr>
          <p:cNvPr id="6" name="Rectangle 6">
            <a:extLst>
              <a:ext uri="{FF2B5EF4-FFF2-40B4-BE49-F238E27FC236}">
                <a16:creationId xmlns:a16="http://schemas.microsoft.com/office/drawing/2014/main" id="{01F81E84-32C3-47AB-9EA6-2138E1929358}"/>
              </a:ext>
            </a:extLst>
          </p:cNvPr>
          <p:cNvSpPr>
            <a:spLocks noGrp="1" noChangeArrowheads="1"/>
          </p:cNvSpPr>
          <p:nvPr>
            <p:ph type="sldNum" sz="quarter" idx="12"/>
          </p:nvPr>
        </p:nvSpPr>
        <p:spPr>
          <a:ln/>
        </p:spPr>
        <p:txBody>
          <a:bodyPr/>
          <a:lstStyle>
            <a:lvl1pPr>
              <a:defRPr/>
            </a:lvl1pPr>
          </a:lstStyle>
          <a:p>
            <a:fld id="{C2B6AAED-3807-43B2-AAD6-EC8B6C5F8D91}" type="slidenum">
              <a:rPr lang="en-GB" altLang="en-US"/>
              <a:pPr/>
              <a:t>‹#›</a:t>
            </a:fld>
            <a:endParaRPr lang="en-GB" altLang="en-US" dirty="0"/>
          </a:p>
        </p:txBody>
      </p:sp>
    </p:spTree>
    <p:extLst>
      <p:ext uri="{BB962C8B-B14F-4D97-AF65-F5344CB8AC3E}">
        <p14:creationId xmlns:p14="http://schemas.microsoft.com/office/powerpoint/2010/main" val="153056455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jpe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16</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4"/>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5"/>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433452"/>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 id="2147483654" r:id="rId2"/>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4" name="TextBox 9"/>
          <p:cNvSpPr txBox="1">
            <a:spLocks noChangeArrowheads="1"/>
          </p:cNvSpPr>
          <p:nvPr/>
        </p:nvSpPr>
        <p:spPr bwMode="auto">
          <a:xfrm>
            <a:off x="457200" y="1747886"/>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pPr>
              <a:spcAft>
                <a:spcPts val="2000"/>
              </a:spcAft>
            </a:pPr>
            <a:r>
              <a:rPr lang="en-GB" sz="2400" b="1" dirty="0">
                <a:solidFill>
                  <a:sysClr val="windowText" lastClr="000000"/>
                </a:solidFill>
                <a:effectLst/>
                <a:latin typeface="Arial" panose="020B0604020202020204" pitchFamily="34" charset="0"/>
                <a:ea typeface="Cambria" panose="02040503050406030204" pitchFamily="18" charset="0"/>
              </a:rPr>
              <a:t>7.1</a:t>
            </a:r>
            <a:r>
              <a:rPr lang="en-GB" sz="2400" b="1" dirty="0">
                <a:effectLst/>
                <a:latin typeface="Arial" panose="020B0604020202020204" pitchFamily="34" charset="0"/>
                <a:ea typeface="Cambria" panose="02040503050406030204" pitchFamily="18" charset="0"/>
              </a:rPr>
              <a:t> Principles of motion and mechanics in engineering and manufacturing systems</a:t>
            </a:r>
            <a:r>
              <a:rPr lang="en-GB" sz="2000" dirty="0">
                <a:effectLst/>
              </a:rPr>
              <a:t> </a:t>
            </a:r>
            <a:endParaRPr lang="en-GB" sz="2400" b="1" dirty="0"/>
          </a:p>
          <a:p>
            <a:r>
              <a:rPr lang="en-GB" sz="2400" b="1" dirty="0">
                <a:solidFill>
                  <a:sysClr val="windowText" lastClr="000000"/>
                </a:solidFill>
                <a:effectLst/>
                <a:latin typeface="Arial" panose="020B0604020202020204" pitchFamily="34" charset="0"/>
                <a:ea typeface="Cambria" panose="02040503050406030204" pitchFamily="18" charset="0"/>
              </a:rPr>
              <a:t>7.2</a:t>
            </a:r>
            <a:r>
              <a:rPr lang="en-GB" sz="2400" b="1" dirty="0">
                <a:effectLst/>
                <a:latin typeface="Arial" panose="020B0604020202020204" pitchFamily="34" charset="0"/>
                <a:ea typeface="Cambria" panose="02040503050406030204" pitchFamily="18" charset="0"/>
              </a:rPr>
              <a:t> Principles of forces and energy</a:t>
            </a:r>
            <a:r>
              <a:rPr lang="en-GB" sz="2000" dirty="0">
                <a:effectLst/>
              </a:rPr>
              <a:t> </a:t>
            </a:r>
            <a:endParaRPr lang="en-GB" sz="2400" b="1" dirty="0"/>
          </a:p>
        </p:txBody>
      </p:sp>
      <p:sp>
        <p:nvSpPr>
          <p:cNvPr id="2053" name="Rectangle 15"/>
          <p:cNvSpPr>
            <a:spLocks noGrp="1" noChangeArrowheads="1"/>
          </p:cNvSpPr>
          <p:nvPr>
            <p:ph type="title"/>
          </p:nvPr>
        </p:nvSpPr>
        <p:spPr>
          <a:xfrm>
            <a:off x="505917" y="4118125"/>
            <a:ext cx="8132165" cy="506651"/>
          </a:xfrm>
        </p:spPr>
        <p:txBody>
          <a:bodyPr anchor="t"/>
          <a:lstStyle/>
          <a:p>
            <a:pPr eaLnBrk="1" hangingPunct="1"/>
            <a:r>
              <a:rPr lang="en-GB" dirty="0">
                <a:ea typeface="ＭＳ Ｐゴシック" pitchFamily="-105" charset="-128"/>
                <a:cs typeface="ＭＳ Ｐゴシック" pitchFamily="-105" charset="-128"/>
              </a:rPr>
              <a:t>PowerPoint 4 : Conservation of momentum and energy</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Conservation of energy</a:t>
            </a:r>
            <a:br>
              <a:rPr lang="en-GB" dirty="0"/>
            </a:br>
            <a:endParaRPr lang="en-US" dirty="0"/>
          </a:p>
        </p:txBody>
      </p:sp>
      <p:sp>
        <p:nvSpPr>
          <p:cNvPr id="3" name="Content Placeholder 2"/>
          <p:cNvSpPr>
            <a:spLocks noGrp="1"/>
          </p:cNvSpPr>
          <p:nvPr>
            <p:ph sz="quarter" idx="10"/>
          </p:nvPr>
        </p:nvSpPr>
        <p:spPr>
          <a:xfrm>
            <a:off x="457200" y="1584555"/>
            <a:ext cx="8432276" cy="3474094"/>
          </a:xfrm>
        </p:spPr>
        <p:txBody>
          <a:bodyPr/>
          <a:lstStyle/>
          <a:p>
            <a:r>
              <a:rPr lang="en-US" dirty="0"/>
              <a:t> </a:t>
            </a:r>
          </a:p>
        </p:txBody>
      </p:sp>
      <p:sp>
        <p:nvSpPr>
          <p:cNvPr id="5" name="TextBox 4">
            <a:extLst>
              <a:ext uri="{FF2B5EF4-FFF2-40B4-BE49-F238E27FC236}">
                <a16:creationId xmlns:a16="http://schemas.microsoft.com/office/drawing/2014/main" id="{A3E0D886-81E9-F93E-DC96-992A05A2F66D}"/>
              </a:ext>
            </a:extLst>
          </p:cNvPr>
          <p:cNvSpPr txBox="1"/>
          <p:nvPr/>
        </p:nvSpPr>
        <p:spPr>
          <a:xfrm>
            <a:off x="457200" y="1507036"/>
            <a:ext cx="5880538" cy="4721805"/>
          </a:xfrm>
          <a:prstGeom prst="rect">
            <a:avLst/>
          </a:prstGeom>
          <a:noFill/>
        </p:spPr>
        <p:txBody>
          <a:bodyPr wrap="square" rtlCol="0">
            <a:spAutoFit/>
          </a:bodyPr>
          <a:lstStyle/>
          <a:p>
            <a:pPr algn="l">
              <a:spcBef>
                <a:spcPts val="500"/>
              </a:spcBef>
              <a:spcAft>
                <a:spcPts val="500"/>
              </a:spcAft>
            </a:pPr>
            <a:r>
              <a:rPr lang="en-US" dirty="0">
                <a:latin typeface="+mn-lt"/>
              </a:rPr>
              <a:t>Energy </a:t>
            </a:r>
            <a:r>
              <a:rPr lang="en-US" i="0" dirty="0">
                <a:solidFill>
                  <a:srgbClr val="231F20"/>
                </a:solidFill>
                <a:effectLst/>
                <a:latin typeface="+mn-lt"/>
              </a:rPr>
              <a:t>can</a:t>
            </a:r>
            <a:r>
              <a:rPr lang="en-US" b="1" i="0" dirty="0">
                <a:solidFill>
                  <a:srgbClr val="231F20"/>
                </a:solidFill>
                <a:effectLst/>
                <a:latin typeface="+mn-lt"/>
              </a:rPr>
              <a:t> </a:t>
            </a:r>
            <a:r>
              <a:rPr lang="en-US" b="0" i="0" dirty="0">
                <a:solidFill>
                  <a:srgbClr val="231F20"/>
                </a:solidFill>
                <a:effectLst/>
                <a:latin typeface="+mn-lt"/>
              </a:rPr>
              <a:t>be </a:t>
            </a:r>
            <a:r>
              <a:rPr lang="en-US" b="1" i="0" dirty="0">
                <a:solidFill>
                  <a:srgbClr val="231F20"/>
                </a:solidFill>
                <a:effectLst/>
                <a:latin typeface="+mn-lt"/>
              </a:rPr>
              <a:t>transferred</a:t>
            </a:r>
            <a:r>
              <a:rPr lang="en-US" b="0" i="0" dirty="0">
                <a:solidFill>
                  <a:srgbClr val="231F20"/>
                </a:solidFill>
                <a:effectLst/>
                <a:latin typeface="+mn-lt"/>
              </a:rPr>
              <a:t>, </a:t>
            </a:r>
            <a:r>
              <a:rPr lang="en-US" b="1" i="0" dirty="0">
                <a:solidFill>
                  <a:srgbClr val="231F20"/>
                </a:solidFill>
                <a:effectLst/>
                <a:latin typeface="+mn-lt"/>
              </a:rPr>
              <a:t>stored</a:t>
            </a:r>
            <a:r>
              <a:rPr lang="en-US" b="0" i="0" dirty="0">
                <a:solidFill>
                  <a:srgbClr val="231F20"/>
                </a:solidFill>
                <a:effectLst/>
                <a:latin typeface="+mn-lt"/>
              </a:rPr>
              <a:t> or </a:t>
            </a:r>
            <a:r>
              <a:rPr lang="en-US" b="1" i="0" dirty="0">
                <a:solidFill>
                  <a:srgbClr val="231F20"/>
                </a:solidFill>
                <a:effectLst/>
                <a:latin typeface="+mn-lt"/>
              </a:rPr>
              <a:t>dissipated</a:t>
            </a:r>
            <a:r>
              <a:rPr lang="en-US" b="0" i="0" dirty="0">
                <a:solidFill>
                  <a:srgbClr val="231F20"/>
                </a:solidFill>
                <a:effectLst/>
                <a:latin typeface="+mn-lt"/>
              </a:rPr>
              <a:t>, but it cannot be created or destroyed. </a:t>
            </a:r>
            <a:r>
              <a:rPr lang="en-US" dirty="0">
                <a:solidFill>
                  <a:srgbClr val="231F20"/>
                </a:solidFill>
                <a:latin typeface="+mn-lt"/>
              </a:rPr>
              <a:t>E</a:t>
            </a:r>
            <a:r>
              <a:rPr lang="en-US" b="0" i="0" dirty="0">
                <a:solidFill>
                  <a:srgbClr val="231F20"/>
                </a:solidFill>
                <a:effectLst/>
                <a:latin typeface="+mn-lt"/>
              </a:rPr>
              <a:t>nergy comes from one store and is transferred to another store. All the energy from the ‘</a:t>
            </a:r>
            <a:r>
              <a:rPr lang="en-US" i="0" dirty="0">
                <a:solidFill>
                  <a:srgbClr val="231F20"/>
                </a:solidFill>
                <a:effectLst/>
                <a:latin typeface="+mn-lt"/>
              </a:rPr>
              <a:t>Big Bang’</a:t>
            </a:r>
            <a:r>
              <a:rPr lang="en-US" b="0" i="0" dirty="0">
                <a:solidFill>
                  <a:srgbClr val="231F20"/>
                </a:solidFill>
                <a:effectLst/>
                <a:latin typeface="+mn-lt"/>
              </a:rPr>
              <a:t> will still exist in the universe until the end of time.</a:t>
            </a:r>
            <a:endParaRPr lang="en-US" dirty="0">
              <a:solidFill>
                <a:srgbClr val="231F20"/>
              </a:solidFill>
              <a:latin typeface="+mn-lt"/>
            </a:endParaRPr>
          </a:p>
          <a:p>
            <a:pPr algn="l">
              <a:spcBef>
                <a:spcPts val="500"/>
              </a:spcBef>
              <a:spcAft>
                <a:spcPts val="500"/>
              </a:spcAft>
            </a:pPr>
            <a:r>
              <a:rPr lang="en-US" b="0" i="0" dirty="0">
                <a:solidFill>
                  <a:srgbClr val="231F20"/>
                </a:solidFill>
                <a:effectLst/>
                <a:latin typeface="+mn-lt"/>
              </a:rPr>
              <a:t>For example, an object falling from a crane transfers its gravitational potential energy store into kinetic energy as its speed increases. Some energy is transferred to the air particles as the object falls, which increases their thermal energy.</a:t>
            </a:r>
            <a:endParaRPr lang="en-US" dirty="0">
              <a:solidFill>
                <a:srgbClr val="231F20"/>
              </a:solidFill>
              <a:latin typeface="+mn-lt"/>
            </a:endParaRPr>
          </a:p>
          <a:p>
            <a:pPr algn="l">
              <a:spcBef>
                <a:spcPts val="500"/>
              </a:spcBef>
              <a:spcAft>
                <a:spcPts val="500"/>
              </a:spcAft>
            </a:pPr>
            <a:r>
              <a:rPr lang="en-US" dirty="0">
                <a:solidFill>
                  <a:srgbClr val="231F20"/>
                </a:solidFill>
                <a:latin typeface="+mn-lt"/>
              </a:rPr>
              <a:t>The battery of your mobile phone (chemical energy store) loses energy, but this is transferred into light, sound and thermal energy. </a:t>
            </a:r>
            <a:endParaRPr lang="en-US" b="0" i="0" dirty="0">
              <a:solidFill>
                <a:srgbClr val="231F20"/>
              </a:solidFill>
              <a:effectLst/>
              <a:latin typeface="+mn-lt"/>
            </a:endParaRPr>
          </a:p>
          <a:p>
            <a:endParaRPr lang="en-GB" dirty="0"/>
          </a:p>
        </p:txBody>
      </p:sp>
      <p:pic>
        <p:nvPicPr>
          <p:cNvPr id="7" name="Picture 6" descr="A picture containing text, electronics, computer&#10;&#10;Description automatically generated">
            <a:extLst>
              <a:ext uri="{FF2B5EF4-FFF2-40B4-BE49-F238E27FC236}">
                <a16:creationId xmlns:a16="http://schemas.microsoft.com/office/drawing/2014/main" id="{C0FB76B6-3299-860A-534B-CDD3FFF6A8AB}"/>
              </a:ext>
            </a:extLst>
          </p:cNvPr>
          <p:cNvPicPr>
            <a:picLocks noChangeAspect="1"/>
          </p:cNvPicPr>
          <p:nvPr/>
        </p:nvPicPr>
        <p:blipFill>
          <a:blip r:embed="rId2"/>
          <a:stretch>
            <a:fillRect/>
          </a:stretch>
        </p:blipFill>
        <p:spPr>
          <a:xfrm>
            <a:off x="6473785" y="2221154"/>
            <a:ext cx="2415691" cy="2415691"/>
          </a:xfrm>
          <a:prstGeom prst="rect">
            <a:avLst/>
          </a:prstGeom>
        </p:spPr>
      </p:pic>
    </p:spTree>
    <p:extLst>
      <p:ext uri="{BB962C8B-B14F-4D97-AF65-F5344CB8AC3E}">
        <p14:creationId xmlns:p14="http://schemas.microsoft.com/office/powerpoint/2010/main" val="33516117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Potential energy</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90697"/>
            <a:ext cx="8218488" cy="4259303"/>
          </a:xfrm>
        </p:spPr>
        <p:txBody>
          <a:bodyPr/>
          <a:lstStyle/>
          <a:p>
            <a:pPr marL="342900" indent="-342900" eaLnBrk="1" hangingPunct="1">
              <a:spcBef>
                <a:spcPts val="600"/>
              </a:spcBef>
              <a:spcAft>
                <a:spcPts val="600"/>
              </a:spcAft>
              <a:buClr>
                <a:srgbClr val="0077E3"/>
              </a:buClr>
              <a:buFont typeface="Arial" panose="020B0604020202020204" pitchFamily="34" charset="0"/>
              <a:buChar char="•"/>
            </a:pPr>
            <a:r>
              <a:rPr lang="en-GB" altLang="en-US" b="1" dirty="0">
                <a:ea typeface="ＭＳ Ｐゴシック" panose="020B0600070205080204" pitchFamily="34" charset="-128"/>
              </a:rPr>
              <a:t>Potential energy (PE)</a:t>
            </a:r>
            <a:r>
              <a:rPr lang="en-GB" altLang="en-US" dirty="0">
                <a:ea typeface="ＭＳ Ｐゴシック" panose="020B0600070205080204" pitchFamily="34" charset="-128"/>
              </a:rPr>
              <a:t> is the energy that an object possesses due to its position.</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It can also be energy resulting from internal stresses or electric charge.</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PE = mgh, where m = mass of the object, g = gravity and v = velocity.</a:t>
            </a:r>
          </a:p>
          <a:p>
            <a:pPr marL="0" lvl="1" indent="0" eaLnBrk="1" hangingPunct="1">
              <a:buClr>
                <a:schemeClr val="tx1"/>
              </a:buClr>
              <a:buNone/>
            </a:pPr>
            <a:endParaRPr lang="en-GB" altLang="en-US" dirty="0">
              <a:ea typeface="ＭＳ Ｐゴシック" panose="020B0600070205080204" pitchFamily="34" charset="-128"/>
            </a:endParaRPr>
          </a:p>
          <a:p>
            <a:pPr marL="0" lvl="1" indent="0" eaLnBrk="1" hangingPunct="1">
              <a:buClr>
                <a:schemeClr val="tx1"/>
              </a:buClr>
              <a:buNone/>
            </a:pPr>
            <a:r>
              <a:rPr lang="en-GB" altLang="en-US" b="1" dirty="0">
                <a:ea typeface="ＭＳ Ｐゴシック" panose="020B0600070205080204" pitchFamily="34" charset="-128"/>
              </a:rPr>
              <a:t>Example</a:t>
            </a:r>
          </a:p>
          <a:p>
            <a:pPr marL="0" lvl="1" indent="0" eaLnBrk="1" hangingPunct="1">
              <a:buClr>
                <a:schemeClr val="tx1"/>
              </a:buClr>
              <a:buNone/>
            </a:pPr>
            <a:r>
              <a:rPr lang="en-GB" altLang="en-US" dirty="0">
                <a:ea typeface="ＭＳ Ｐゴシック" panose="020B0600070205080204" pitchFamily="34" charset="-128"/>
              </a:rPr>
              <a:t>A box of mass 25kg is on a shelf 2m above the ground. Calculate the potential energy of the box.</a:t>
            </a:r>
          </a:p>
          <a:p>
            <a:pPr marL="0" lvl="1" indent="0" eaLnBrk="1" hangingPunct="1">
              <a:spcBef>
                <a:spcPts val="1800"/>
              </a:spcBef>
              <a:buClr>
                <a:schemeClr val="tx1"/>
              </a:buClr>
              <a:buNone/>
            </a:pPr>
            <a:r>
              <a:rPr lang="en-GB" altLang="en-US" dirty="0">
                <a:solidFill>
                  <a:srgbClr val="FF0000"/>
                </a:solidFill>
                <a:ea typeface="ＭＳ Ｐゴシック" panose="020B0600070205080204" pitchFamily="34" charset="-128"/>
              </a:rPr>
              <a:t>Answer: PE = mgh =  25 x 9.8 x 2 = 490J</a:t>
            </a:r>
          </a:p>
          <a:p>
            <a:pPr marL="0" lvl="1" indent="0" eaLnBrk="1" hangingPunct="1">
              <a:buClr>
                <a:schemeClr val="tx1"/>
              </a:buClr>
              <a:buNone/>
            </a:pPr>
            <a:endParaRPr lang="en-GB" altLang="en-US" dirty="0">
              <a:ea typeface="ＭＳ Ｐゴシック" panose="020B0600070205080204" pitchFamily="34" charset="-128"/>
            </a:endParaRPr>
          </a:p>
        </p:txBody>
      </p:sp>
    </p:spTree>
    <p:extLst>
      <p:ext uri="{BB962C8B-B14F-4D97-AF65-F5344CB8AC3E}">
        <p14:creationId xmlns:p14="http://schemas.microsoft.com/office/powerpoint/2010/main" val="431838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7CAF52-4039-89A6-2729-1C28A1E729C4}"/>
              </a:ext>
            </a:extLst>
          </p:cNvPr>
          <p:cNvSpPr>
            <a:spLocks noGrp="1"/>
          </p:cNvSpPr>
          <p:nvPr>
            <p:ph type="title"/>
          </p:nvPr>
        </p:nvSpPr>
        <p:spPr/>
        <p:txBody>
          <a:bodyPr/>
          <a:lstStyle/>
          <a:p>
            <a:r>
              <a:rPr lang="en-GB" dirty="0"/>
              <a:t>Kinetic energy</a:t>
            </a:r>
          </a:p>
        </p:txBody>
      </p:sp>
      <p:sp>
        <p:nvSpPr>
          <p:cNvPr id="3" name="Content Placeholder 2">
            <a:extLst>
              <a:ext uri="{FF2B5EF4-FFF2-40B4-BE49-F238E27FC236}">
                <a16:creationId xmlns:a16="http://schemas.microsoft.com/office/drawing/2014/main" id="{A820305D-5772-CBF8-F5A2-7C760B676DA3}"/>
              </a:ext>
            </a:extLst>
          </p:cNvPr>
          <p:cNvSpPr>
            <a:spLocks noGrp="1"/>
          </p:cNvSpPr>
          <p:nvPr>
            <p:ph sz="quarter" idx="10"/>
          </p:nvPr>
        </p:nvSpPr>
        <p:spPr/>
        <p:txBody>
          <a:bodyPr/>
          <a:lstStyle/>
          <a:p>
            <a:r>
              <a:rPr lang="en-GB" b="1" i="0" dirty="0">
                <a:effectLst/>
              </a:rPr>
              <a:t>Kinetic energy</a:t>
            </a:r>
            <a:r>
              <a:rPr lang="en-GB" b="0" i="0" dirty="0">
                <a:effectLst/>
              </a:rPr>
              <a:t> is the energy of motion. </a:t>
            </a:r>
          </a:p>
          <a:p>
            <a:r>
              <a:rPr lang="en-GB" b="0" i="0" dirty="0">
                <a:effectLst/>
              </a:rPr>
              <a:t>An object that has motion – whether it is vertical or horizontal motion or in any other direction – has kinetic energy. </a:t>
            </a:r>
          </a:p>
          <a:p>
            <a:r>
              <a:rPr lang="en-GB" dirty="0"/>
              <a:t>You need to know about two </a:t>
            </a:r>
            <a:r>
              <a:rPr lang="en-GB" b="0" i="0" dirty="0">
                <a:effectLst/>
              </a:rPr>
              <a:t>forms of kinetic energy: </a:t>
            </a:r>
          </a:p>
          <a:p>
            <a:pPr marL="342900" indent="-342900">
              <a:buClr>
                <a:srgbClr val="0077E3"/>
              </a:buClr>
              <a:buFont typeface="Arial" panose="020B0604020202020204" pitchFamily="34" charset="0"/>
              <a:buChar char="•"/>
            </a:pPr>
            <a:r>
              <a:rPr lang="en-GB" b="0" i="0" dirty="0">
                <a:effectLst/>
              </a:rPr>
              <a:t>translational (the energy due to motion from one location to another) </a:t>
            </a:r>
            <a:endParaRPr lang="en-GB" dirty="0"/>
          </a:p>
          <a:p>
            <a:pPr marL="342900" indent="-342900">
              <a:buClr>
                <a:srgbClr val="0077E3"/>
              </a:buClr>
              <a:buFont typeface="Arial" panose="020B0604020202020204" pitchFamily="34" charset="0"/>
              <a:buChar char="•"/>
            </a:pPr>
            <a:r>
              <a:rPr lang="en-GB" b="0" i="0" dirty="0">
                <a:effectLst/>
              </a:rPr>
              <a:t>rotational (the energy due to rotational motion).</a:t>
            </a:r>
          </a:p>
        </p:txBody>
      </p:sp>
    </p:spTree>
    <p:extLst>
      <p:ext uri="{BB962C8B-B14F-4D97-AF65-F5344CB8AC3E}">
        <p14:creationId xmlns:p14="http://schemas.microsoft.com/office/powerpoint/2010/main" val="2450216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Translational kinetic energy</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199" y="1617157"/>
            <a:ext cx="8358259" cy="4037930"/>
          </a:xfrm>
        </p:spPr>
        <p:txBody>
          <a:bodyPr/>
          <a:lstStyle/>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Kinetic energy is the energy that an object possesses due to motion.</a:t>
            </a:r>
          </a:p>
          <a:p>
            <a:pPr marL="342900" indent="-342900" eaLnBrk="1" hangingPunct="1">
              <a:spcBef>
                <a:spcPts val="600"/>
              </a:spcBef>
              <a:spcAft>
                <a:spcPts val="600"/>
              </a:spcAft>
              <a:buClr>
                <a:srgbClr val="0077E3"/>
              </a:buClr>
              <a:buFont typeface="Arial" panose="020B0604020202020204" pitchFamily="34" charset="0"/>
              <a:buChar char="•"/>
            </a:pPr>
            <a:r>
              <a:rPr lang="en-GB" altLang="en-US" dirty="0">
                <a:ea typeface="ＭＳ Ｐゴシック" panose="020B0600070205080204" pitchFamily="34" charset="-128"/>
              </a:rPr>
              <a:t>KE = ½mv</a:t>
            </a:r>
            <a:r>
              <a:rPr lang="en-GB" altLang="en-US" baseline="30000" dirty="0">
                <a:ea typeface="ＭＳ Ｐゴシック" panose="020B0600070205080204" pitchFamily="34" charset="-128"/>
              </a:rPr>
              <a:t>2</a:t>
            </a:r>
            <a:r>
              <a:rPr lang="en-GB" altLang="en-US" dirty="0">
                <a:ea typeface="ＭＳ Ｐゴシック" panose="020B0600070205080204" pitchFamily="34" charset="-128"/>
              </a:rPr>
              <a:t>, where m = mass of the object and v = velocity.</a:t>
            </a:r>
          </a:p>
          <a:p>
            <a:pPr marL="0" lvl="1" indent="0" eaLnBrk="1" hangingPunct="1">
              <a:buClr>
                <a:schemeClr val="tx1"/>
              </a:buClr>
              <a:buNone/>
            </a:pPr>
            <a:endParaRPr lang="en-GB" altLang="en-US" dirty="0">
              <a:ea typeface="ＭＳ Ｐゴシック" panose="020B0600070205080204" pitchFamily="34" charset="-128"/>
            </a:endParaRPr>
          </a:p>
          <a:p>
            <a:pPr marL="0" lvl="1" indent="0" eaLnBrk="1" hangingPunct="1">
              <a:buClr>
                <a:schemeClr val="tx1"/>
              </a:buClr>
              <a:buNone/>
            </a:pPr>
            <a:r>
              <a:rPr lang="en-GB" altLang="en-US" b="1" dirty="0">
                <a:ea typeface="ＭＳ Ｐゴシック" panose="020B0600070205080204" pitchFamily="34" charset="-128"/>
              </a:rPr>
              <a:t>Example</a:t>
            </a:r>
          </a:p>
          <a:p>
            <a:pPr marL="0" lvl="1" indent="0" eaLnBrk="1" hangingPunct="1">
              <a:buClr>
                <a:schemeClr val="tx1"/>
              </a:buClr>
              <a:buNone/>
            </a:pPr>
            <a:r>
              <a:rPr lang="en-GB" altLang="en-US" dirty="0">
                <a:ea typeface="ＭＳ Ｐゴシック" panose="020B0600070205080204" pitchFamily="34" charset="-128"/>
              </a:rPr>
              <a:t>A machine is ejecting parts after processing. Each part has a mass of 1.2kg and a velocity on leaving the machine of 2m/s</a:t>
            </a:r>
            <a:r>
              <a:rPr lang="en-GB" altLang="en-US" baseline="30000" dirty="0">
                <a:ea typeface="ＭＳ Ｐゴシック" panose="020B0600070205080204" pitchFamily="34" charset="-128"/>
              </a:rPr>
              <a:t>-1</a:t>
            </a:r>
            <a:r>
              <a:rPr lang="en-GB" altLang="en-US" dirty="0">
                <a:ea typeface="ＭＳ Ｐゴシック" panose="020B0600070205080204" pitchFamily="34" charset="-128"/>
              </a:rPr>
              <a:t>. </a:t>
            </a:r>
          </a:p>
          <a:p>
            <a:pPr marL="0" lvl="1" indent="0" eaLnBrk="1" hangingPunct="1">
              <a:buClr>
                <a:schemeClr val="tx1"/>
              </a:buClr>
              <a:buNone/>
            </a:pPr>
            <a:r>
              <a:rPr lang="en-GB" altLang="en-US" dirty="0">
                <a:ea typeface="ＭＳ Ｐゴシック" panose="020B0600070205080204" pitchFamily="34" charset="-128"/>
              </a:rPr>
              <a:t>Calculate the kinetic energy of one part as it leaves the machine.</a:t>
            </a:r>
          </a:p>
          <a:p>
            <a:pPr marL="0" lvl="1" indent="0" eaLnBrk="1" hangingPunct="1">
              <a:spcBef>
                <a:spcPts val="1800"/>
              </a:spcBef>
              <a:buClr>
                <a:schemeClr val="tx1"/>
              </a:buClr>
              <a:buNone/>
            </a:pPr>
            <a:r>
              <a:rPr lang="en-GB" altLang="en-US" dirty="0">
                <a:solidFill>
                  <a:srgbClr val="FF0000"/>
                </a:solidFill>
                <a:ea typeface="ＭＳ Ｐゴシック" panose="020B0600070205080204" pitchFamily="34" charset="-128"/>
              </a:rPr>
              <a:t>Answer: KE = ½mv</a:t>
            </a:r>
            <a:r>
              <a:rPr lang="en-GB" altLang="en-US" baseline="30000" dirty="0">
                <a:solidFill>
                  <a:srgbClr val="FF0000"/>
                </a:solidFill>
                <a:ea typeface="ＭＳ Ｐゴシック" panose="020B0600070205080204" pitchFamily="34" charset="-128"/>
              </a:rPr>
              <a:t>2</a:t>
            </a:r>
            <a:r>
              <a:rPr lang="en-GB" altLang="en-US" dirty="0">
                <a:solidFill>
                  <a:srgbClr val="FF0000"/>
                </a:solidFill>
                <a:ea typeface="ＭＳ Ｐゴシック" panose="020B0600070205080204" pitchFamily="34" charset="-128"/>
              </a:rPr>
              <a:t> = 0.5 x 1.2 x 2</a:t>
            </a:r>
            <a:r>
              <a:rPr lang="en-GB" altLang="en-US" baseline="30000" dirty="0">
                <a:solidFill>
                  <a:srgbClr val="FF0000"/>
                </a:solidFill>
                <a:ea typeface="ＭＳ Ｐゴシック" panose="020B0600070205080204" pitchFamily="34" charset="-128"/>
              </a:rPr>
              <a:t>2</a:t>
            </a:r>
            <a:r>
              <a:rPr lang="en-GB" altLang="en-US" dirty="0">
                <a:solidFill>
                  <a:srgbClr val="FF0000"/>
                </a:solidFill>
                <a:ea typeface="ＭＳ Ｐゴシック" panose="020B0600070205080204" pitchFamily="34" charset="-128"/>
              </a:rPr>
              <a:t> = 2J</a:t>
            </a:r>
          </a:p>
          <a:p>
            <a:pPr marL="0" lvl="1" indent="0" eaLnBrk="1" hangingPunct="1">
              <a:buClr>
                <a:schemeClr val="tx1"/>
              </a:buClr>
              <a:buNone/>
            </a:pPr>
            <a:endParaRPr lang="en-GB" altLang="en-US" dirty="0">
              <a:ea typeface="ＭＳ Ｐゴシック" panose="020B0600070205080204" pitchFamily="34" charset="-128"/>
            </a:endParaRPr>
          </a:p>
        </p:txBody>
      </p:sp>
    </p:spTree>
    <p:extLst>
      <p:ext uri="{BB962C8B-B14F-4D97-AF65-F5344CB8AC3E}">
        <p14:creationId xmlns:p14="http://schemas.microsoft.com/office/powerpoint/2010/main" val="38654787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Conservation of momentum</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572243"/>
            <a:ext cx="8075240" cy="4384417"/>
          </a:xfrm>
        </p:spPr>
        <p:txBody>
          <a:bodyPr/>
          <a:lstStyle/>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The principle of </a:t>
            </a:r>
            <a:r>
              <a:rPr lang="en-GB" altLang="en-US" b="1" dirty="0">
                <a:ea typeface="ＭＳ Ｐゴシック" panose="020B0600070205080204" pitchFamily="34" charset="-128"/>
              </a:rPr>
              <a:t>conservation of momentum</a:t>
            </a:r>
            <a:r>
              <a:rPr lang="en-GB" altLang="en-US" dirty="0">
                <a:ea typeface="ＭＳ Ｐゴシック" panose="020B0600070205080204" pitchFamily="34" charset="-128"/>
              </a:rPr>
              <a:t> can be applied to bodies colliding so that specific details after collision (or before) can be found.</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Consider two bodies A and B of masses m</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and m</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moving with velocities u</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and u</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on a direct collision course. </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After collision the two bodies are combined as a single body with velocity u</a:t>
            </a:r>
            <a:r>
              <a:rPr lang="en-GB" altLang="en-US" baseline="-25000" dirty="0">
                <a:ea typeface="ＭＳ Ｐゴシック" panose="020B0600070205080204" pitchFamily="34" charset="-128"/>
              </a:rPr>
              <a:t>3</a:t>
            </a:r>
            <a:r>
              <a:rPr lang="en-GB" altLang="en-US" dirty="0">
                <a:ea typeface="ＭＳ Ｐゴシック" panose="020B0600070205080204" pitchFamily="34" charset="-128"/>
              </a:rPr>
              <a:t>.</a:t>
            </a:r>
          </a:p>
          <a:p>
            <a:pPr marL="342900" indent="-342900" eaLnBrk="1" hangingPunct="1">
              <a:lnSpc>
                <a:spcPct val="100000"/>
              </a:lnSpc>
              <a:spcAft>
                <a:spcPts val="0"/>
              </a:spcAft>
              <a:buClr>
                <a:srgbClr val="0077E3"/>
              </a:buClr>
              <a:buFont typeface="Arial" panose="020B0604020202020204" pitchFamily="34" charset="0"/>
              <a:buChar char="•"/>
            </a:pPr>
            <a:r>
              <a:rPr lang="en-GB" altLang="en-US" dirty="0">
                <a:ea typeface="ＭＳ Ｐゴシック" panose="020B0600070205080204" pitchFamily="34" charset="-128"/>
              </a:rPr>
              <a:t>Assuming no losses of energy due to the collision:</a:t>
            </a:r>
          </a:p>
          <a:p>
            <a:pPr eaLnBrk="1" hangingPunct="1">
              <a:lnSpc>
                <a:spcPct val="100000"/>
              </a:lnSpc>
              <a:spcAft>
                <a:spcPts val="0"/>
              </a:spcAft>
            </a:pPr>
            <a:r>
              <a:rPr lang="en-GB" altLang="en-US" dirty="0">
                <a:ea typeface="ＭＳ Ｐゴシック" panose="020B0600070205080204" pitchFamily="34" charset="-128"/>
              </a:rPr>
              <a:t>		m</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u</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 + m</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u</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 (m</a:t>
            </a:r>
            <a:r>
              <a:rPr lang="en-GB" altLang="en-US" baseline="-25000" dirty="0">
                <a:ea typeface="ＭＳ Ｐゴシック" panose="020B0600070205080204" pitchFamily="34" charset="-128"/>
              </a:rPr>
              <a:t>1</a:t>
            </a:r>
            <a:r>
              <a:rPr lang="en-GB" altLang="en-US" dirty="0">
                <a:ea typeface="ＭＳ Ｐゴシック" panose="020B0600070205080204" pitchFamily="34" charset="-128"/>
              </a:rPr>
              <a:t>+m</a:t>
            </a:r>
            <a:r>
              <a:rPr lang="en-GB" altLang="en-US" baseline="-25000" dirty="0">
                <a:ea typeface="ＭＳ Ｐゴシック" panose="020B0600070205080204" pitchFamily="34" charset="-128"/>
              </a:rPr>
              <a:t>2</a:t>
            </a:r>
            <a:r>
              <a:rPr lang="en-GB" altLang="en-US" dirty="0">
                <a:ea typeface="ＭＳ Ｐゴシック" panose="020B0600070205080204" pitchFamily="34" charset="-128"/>
              </a:rPr>
              <a:t>) x u</a:t>
            </a:r>
            <a:r>
              <a:rPr lang="en-GB" altLang="en-US" baseline="-25000" dirty="0">
                <a:ea typeface="ＭＳ Ｐゴシック" panose="020B0600070205080204" pitchFamily="34" charset="-128"/>
              </a:rPr>
              <a:t>3</a:t>
            </a:r>
          </a:p>
        </p:txBody>
      </p:sp>
    </p:spTree>
    <p:extLst>
      <p:ext uri="{BB962C8B-B14F-4D97-AF65-F5344CB8AC3E}">
        <p14:creationId xmlns:p14="http://schemas.microsoft.com/office/powerpoint/2010/main" val="4153862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7">
            <a:extLst>
              <a:ext uri="{FF2B5EF4-FFF2-40B4-BE49-F238E27FC236}">
                <a16:creationId xmlns:a16="http://schemas.microsoft.com/office/drawing/2014/main" id="{21B2F974-FA68-4504-A9E1-DCD59C141CE7}"/>
              </a:ext>
            </a:extLst>
          </p:cNvPr>
          <p:cNvSpPr>
            <a:spLocks noGrp="1" noChangeArrowheads="1"/>
          </p:cNvSpPr>
          <p:nvPr>
            <p:ph type="title"/>
          </p:nvPr>
        </p:nvSpPr>
        <p:spPr/>
        <p:txBody>
          <a:bodyPr/>
          <a:lstStyle/>
          <a:p>
            <a:pPr eaLnBrk="1" hangingPunct="1"/>
            <a:r>
              <a:rPr lang="en-US" altLang="en-US" dirty="0">
                <a:ea typeface="ＭＳ Ｐゴシック" panose="020B0600070205080204" pitchFamily="34" charset="-128"/>
              </a:rPr>
              <a:t>Example calculation</a:t>
            </a:r>
          </a:p>
        </p:txBody>
      </p:sp>
      <p:sp>
        <p:nvSpPr>
          <p:cNvPr id="5123" name="Rectangle 8">
            <a:extLst>
              <a:ext uri="{FF2B5EF4-FFF2-40B4-BE49-F238E27FC236}">
                <a16:creationId xmlns:a16="http://schemas.microsoft.com/office/drawing/2014/main" id="{20F82182-973E-4BBA-BACE-C502B252ACBD}"/>
              </a:ext>
            </a:extLst>
          </p:cNvPr>
          <p:cNvSpPr>
            <a:spLocks noGrp="1" noChangeArrowheads="1"/>
          </p:cNvSpPr>
          <p:nvPr>
            <p:ph type="body" idx="1"/>
          </p:nvPr>
        </p:nvSpPr>
        <p:spPr>
          <a:xfrm>
            <a:off x="457200" y="1411288"/>
            <a:ext cx="8218488" cy="4608512"/>
          </a:xfrm>
        </p:spPr>
        <p:txBody>
          <a:bodyPr/>
          <a:lstStyle/>
          <a:p>
            <a:pPr eaLnBrk="1" hangingPunct="1">
              <a:spcAft>
                <a:spcPts val="0"/>
              </a:spcAft>
            </a:pPr>
            <a:r>
              <a:rPr lang="en-GB" altLang="en-US" sz="1800" dirty="0">
                <a:ea typeface="ＭＳ Ｐゴシック" panose="020B0600070205080204" pitchFamily="34" charset="-128"/>
              </a:rPr>
              <a:t>Car A of mass 1200kg is travelling with a velocity of 30km hr</a:t>
            </a:r>
            <a:r>
              <a:rPr lang="en-GB" altLang="en-US" sz="1800" baseline="30000" dirty="0">
                <a:ea typeface="ＭＳ Ｐゴシック" panose="020B0600070205080204" pitchFamily="34" charset="-128"/>
              </a:rPr>
              <a:t>-1</a:t>
            </a:r>
            <a:r>
              <a:rPr lang="en-GB" altLang="en-US" sz="1800" dirty="0">
                <a:ea typeface="ＭＳ Ｐゴシック" panose="020B0600070205080204" pitchFamily="34" charset="-128"/>
              </a:rPr>
              <a:t>.</a:t>
            </a:r>
          </a:p>
          <a:p>
            <a:pPr eaLnBrk="1" hangingPunct="1">
              <a:spcAft>
                <a:spcPts val="0"/>
              </a:spcAft>
            </a:pPr>
            <a:r>
              <a:rPr lang="en-GB" altLang="en-US" sz="1800" dirty="0">
                <a:ea typeface="ＭＳ Ｐゴシック" panose="020B0600070205080204" pitchFamily="34" charset="-128"/>
              </a:rPr>
              <a:t>It collides a car B of mass 1,600kg travelling with a velocity of 10km hr</a:t>
            </a:r>
            <a:r>
              <a:rPr lang="en-GB" altLang="en-US" sz="1800" baseline="30000" dirty="0">
                <a:ea typeface="ＭＳ Ｐゴシック" panose="020B0600070205080204" pitchFamily="34" charset="-128"/>
              </a:rPr>
              <a:t>-1</a:t>
            </a:r>
            <a:r>
              <a:rPr lang="en-GB" altLang="en-US" sz="1800" dirty="0">
                <a:ea typeface="ＭＳ Ｐゴシック" panose="020B0600070205080204" pitchFamily="34" charset="-128"/>
              </a:rPr>
              <a:t> in the opposite direction. </a:t>
            </a:r>
          </a:p>
          <a:p>
            <a:pPr eaLnBrk="1" hangingPunct="1">
              <a:spcAft>
                <a:spcPts val="0"/>
              </a:spcAft>
            </a:pPr>
            <a:r>
              <a:rPr lang="en-GB" altLang="en-US" sz="1800" dirty="0">
                <a:ea typeface="ＭＳ Ｐゴシック" panose="020B0600070205080204" pitchFamily="34" charset="-128"/>
              </a:rPr>
              <a:t>Assuming that no energy is lost in the collision and the cars can be treated as a single body after the collision, find the final velocity of combined cars.</a:t>
            </a:r>
          </a:p>
          <a:p>
            <a:pPr eaLnBrk="1" hangingPunct="1"/>
            <a:r>
              <a:rPr lang="en-GB" altLang="en-US" sz="1800" dirty="0">
                <a:solidFill>
                  <a:srgbClr val="FF0000"/>
                </a:solidFill>
                <a:ea typeface="ＭＳ Ｐゴシック" panose="020B0600070205080204" pitchFamily="34" charset="-128"/>
              </a:rPr>
              <a:t>Answer</a:t>
            </a:r>
          </a:p>
          <a:p>
            <a:pPr eaLnBrk="1" hangingPunct="1">
              <a:spcBef>
                <a:spcPts val="0"/>
              </a:spcBef>
            </a:pPr>
            <a:r>
              <a:rPr lang="pt-BR" altLang="en-US" sz="1800" dirty="0">
                <a:solidFill>
                  <a:srgbClr val="FF0000"/>
                </a:solidFill>
                <a:ea typeface="ＭＳ Ｐゴシック" panose="020B0600070205080204" pitchFamily="34" charset="-128"/>
              </a:rPr>
              <a:t>m</a:t>
            </a:r>
            <a:r>
              <a:rPr lang="pt-BR" altLang="en-US" sz="1800" baseline="-25000" dirty="0">
                <a:solidFill>
                  <a:srgbClr val="FF0000"/>
                </a:solidFill>
                <a:ea typeface="ＭＳ Ｐゴシック" panose="020B0600070205080204" pitchFamily="34" charset="-128"/>
              </a:rPr>
              <a:t>1</a:t>
            </a:r>
            <a:r>
              <a:rPr lang="pt-BR" altLang="en-US" sz="1800" dirty="0">
                <a:solidFill>
                  <a:srgbClr val="FF0000"/>
                </a:solidFill>
                <a:ea typeface="ＭＳ Ｐゴシック" panose="020B0600070205080204" pitchFamily="34" charset="-128"/>
              </a:rPr>
              <a:t> = 1200kg, u</a:t>
            </a:r>
            <a:r>
              <a:rPr lang="pt-BR" altLang="en-US" sz="1800" baseline="-25000" dirty="0">
                <a:solidFill>
                  <a:srgbClr val="FF0000"/>
                </a:solidFill>
                <a:ea typeface="ＭＳ Ｐゴシック" panose="020B0600070205080204" pitchFamily="34" charset="-128"/>
              </a:rPr>
              <a:t>1</a:t>
            </a:r>
            <a:r>
              <a:rPr lang="pt-BR" altLang="en-US" sz="1800" dirty="0">
                <a:solidFill>
                  <a:srgbClr val="FF0000"/>
                </a:solidFill>
                <a:ea typeface="ＭＳ Ｐゴシック" panose="020B0600070205080204" pitchFamily="34" charset="-128"/>
              </a:rPr>
              <a:t> = 30</a:t>
            </a:r>
            <a:r>
              <a:rPr lang="en-GB" altLang="en-US" sz="1800" dirty="0">
                <a:solidFill>
                  <a:srgbClr val="FF0000"/>
                </a:solidFill>
                <a:ea typeface="ＭＳ Ｐゴシック" panose="020B0600070205080204" pitchFamily="34" charset="-128"/>
              </a:rPr>
              <a:t>km hr</a:t>
            </a:r>
            <a:r>
              <a:rPr lang="en-GB" altLang="en-US" sz="1800" baseline="30000" dirty="0">
                <a:solidFill>
                  <a:srgbClr val="FF0000"/>
                </a:solidFill>
                <a:ea typeface="ＭＳ Ｐゴシック" panose="020B0600070205080204" pitchFamily="34" charset="-128"/>
              </a:rPr>
              <a:t>-1</a:t>
            </a:r>
            <a:r>
              <a:rPr lang="pt-BR" altLang="en-US" sz="1800" dirty="0">
                <a:solidFill>
                  <a:srgbClr val="FF0000"/>
                </a:solidFill>
                <a:ea typeface="ＭＳ Ｐゴシック" panose="020B0600070205080204" pitchFamily="34" charset="-128"/>
              </a:rPr>
              <a:t>, m</a:t>
            </a:r>
            <a:r>
              <a:rPr lang="pt-BR" altLang="en-US" sz="1800" baseline="-25000" dirty="0">
                <a:solidFill>
                  <a:srgbClr val="FF0000"/>
                </a:solidFill>
                <a:ea typeface="ＭＳ Ｐゴシック" panose="020B0600070205080204" pitchFamily="34" charset="-128"/>
              </a:rPr>
              <a:t>2</a:t>
            </a:r>
            <a:r>
              <a:rPr lang="pt-BR" altLang="en-US" sz="1800" dirty="0">
                <a:solidFill>
                  <a:srgbClr val="FF0000"/>
                </a:solidFill>
                <a:ea typeface="ＭＳ Ｐゴシック" panose="020B0600070205080204" pitchFamily="34" charset="-128"/>
              </a:rPr>
              <a:t> = 1500kg </a:t>
            </a:r>
          </a:p>
          <a:p>
            <a:pPr eaLnBrk="1" hangingPunct="1">
              <a:spcBef>
                <a:spcPts val="0"/>
              </a:spcBef>
            </a:pPr>
            <a:r>
              <a:rPr lang="pt-BR" altLang="en-US" sz="1800" dirty="0">
                <a:solidFill>
                  <a:srgbClr val="FF0000"/>
                </a:solidFill>
                <a:ea typeface="ＭＳ Ｐゴシック" panose="020B0600070205080204" pitchFamily="34" charset="-128"/>
              </a:rPr>
              <a:t>u</a:t>
            </a:r>
            <a:r>
              <a:rPr lang="pt-BR" altLang="en-US" sz="1800" baseline="-25000" dirty="0">
                <a:solidFill>
                  <a:srgbClr val="FF0000"/>
                </a:solidFill>
                <a:ea typeface="ＭＳ Ｐゴシック" panose="020B0600070205080204" pitchFamily="34" charset="-128"/>
              </a:rPr>
              <a:t>2</a:t>
            </a:r>
            <a:r>
              <a:rPr lang="pt-BR" altLang="en-US" sz="1800" dirty="0">
                <a:solidFill>
                  <a:srgbClr val="FF0000"/>
                </a:solidFill>
                <a:ea typeface="ＭＳ Ｐゴシック" panose="020B0600070205080204" pitchFamily="34" charset="-128"/>
              </a:rPr>
              <a:t> = -10</a:t>
            </a:r>
            <a:r>
              <a:rPr lang="en-GB" altLang="en-US" sz="1800" dirty="0">
                <a:solidFill>
                  <a:srgbClr val="FF0000"/>
                </a:solidFill>
                <a:ea typeface="ＭＳ Ｐゴシック" panose="020B0600070205080204" pitchFamily="34" charset="-128"/>
              </a:rPr>
              <a:t>km hr</a:t>
            </a:r>
            <a:r>
              <a:rPr lang="en-GB" altLang="en-US" sz="1800" baseline="30000" dirty="0">
                <a:solidFill>
                  <a:srgbClr val="FF0000"/>
                </a:solidFill>
                <a:ea typeface="ＭＳ Ｐゴシック" panose="020B0600070205080204" pitchFamily="34" charset="-128"/>
              </a:rPr>
              <a:t>-1</a:t>
            </a:r>
            <a:r>
              <a:rPr lang="pt-BR" altLang="en-US" sz="1800" dirty="0">
                <a:solidFill>
                  <a:srgbClr val="FF0000"/>
                </a:solidFill>
                <a:ea typeface="ＭＳ Ｐゴシック" panose="020B0600070205080204" pitchFamily="34" charset="-128"/>
              </a:rPr>
              <a:t>, (negative as </a:t>
            </a:r>
            <a:r>
              <a:rPr lang="pt-BR" altLang="en-US" sz="1800" dirty="0" err="1">
                <a:solidFill>
                  <a:srgbClr val="FF0000"/>
                </a:solidFill>
                <a:ea typeface="ＭＳ Ｐゴシック" panose="020B0600070205080204" pitchFamily="34" charset="-128"/>
              </a:rPr>
              <a:t>moving</a:t>
            </a:r>
            <a:r>
              <a:rPr lang="pt-BR" altLang="en-US" sz="1800">
                <a:solidFill>
                  <a:srgbClr val="FF0000"/>
                </a:solidFill>
                <a:ea typeface="ＭＳ Ｐゴシック" panose="020B0600070205080204" pitchFamily="34" charset="-128"/>
              </a:rPr>
              <a:t> in the opposite direction) </a:t>
            </a:r>
          </a:p>
          <a:p>
            <a:pPr eaLnBrk="1" hangingPunct="1">
              <a:spcBef>
                <a:spcPts val="0"/>
              </a:spcBef>
            </a:pPr>
            <a:r>
              <a:rPr lang="en-GB" altLang="en-US" sz="1800">
                <a:solidFill>
                  <a:srgbClr val="FF0000"/>
                </a:solidFill>
                <a:ea typeface="ＭＳ Ｐゴシック" panose="020B0600070205080204" pitchFamily="34" charset="-128"/>
              </a:rPr>
              <a:t>Rearranging m</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 + m</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 = (m</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+m</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 x u</a:t>
            </a:r>
            <a:r>
              <a:rPr lang="en-GB" altLang="en-US" sz="1800" baseline="-25000">
                <a:solidFill>
                  <a:srgbClr val="FF0000"/>
                </a:solidFill>
                <a:ea typeface="ＭＳ Ｐゴシック" panose="020B0600070205080204" pitchFamily="34" charset="-128"/>
              </a:rPr>
              <a:t>3 , </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3 </a:t>
            </a:r>
            <a:r>
              <a:rPr lang="en-GB" altLang="en-US" sz="1800">
                <a:solidFill>
                  <a:srgbClr val="FF0000"/>
                </a:solidFill>
                <a:ea typeface="ＭＳ Ｐゴシック" panose="020B0600070205080204" pitchFamily="34" charset="-128"/>
              </a:rPr>
              <a:t>=</a:t>
            </a:r>
            <a:r>
              <a:rPr lang="en-GB" altLang="en-US" sz="1800" baseline="-25000">
                <a:solidFill>
                  <a:srgbClr val="FF0000"/>
                </a:solidFill>
                <a:ea typeface="ＭＳ Ｐゴシック" panose="020B0600070205080204" pitchFamily="34" charset="-128"/>
              </a:rPr>
              <a:t> </a:t>
            </a:r>
            <a:r>
              <a:rPr lang="en-GB" altLang="en-US" sz="1800">
                <a:solidFill>
                  <a:srgbClr val="FF0000"/>
                </a:solidFill>
                <a:ea typeface="ＭＳ Ｐゴシック" panose="020B0600070205080204" pitchFamily="34" charset="-128"/>
              </a:rPr>
              <a:t>m</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 + m</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2 </a:t>
            </a:r>
            <a:r>
              <a:rPr lang="en-GB" altLang="en-US" sz="1800">
                <a:solidFill>
                  <a:srgbClr val="FF0000"/>
                </a:solidFill>
                <a:ea typeface="ＭＳ Ｐゴシック" panose="020B0600070205080204" pitchFamily="34" charset="-128"/>
              </a:rPr>
              <a:t>/ (m</a:t>
            </a:r>
            <a:r>
              <a:rPr lang="en-GB" altLang="en-US" sz="1800" baseline="-25000">
                <a:solidFill>
                  <a:srgbClr val="FF0000"/>
                </a:solidFill>
                <a:ea typeface="ＭＳ Ｐゴシック" panose="020B0600070205080204" pitchFamily="34" charset="-128"/>
              </a:rPr>
              <a:t>1</a:t>
            </a:r>
            <a:r>
              <a:rPr lang="en-GB" altLang="en-US" sz="1800">
                <a:solidFill>
                  <a:srgbClr val="FF0000"/>
                </a:solidFill>
                <a:ea typeface="ＭＳ Ｐゴシック" panose="020B0600070205080204" pitchFamily="34" charset="-128"/>
              </a:rPr>
              <a:t>+m</a:t>
            </a:r>
            <a:r>
              <a:rPr lang="en-GB" altLang="en-US" sz="1800" baseline="-25000">
                <a:solidFill>
                  <a:srgbClr val="FF0000"/>
                </a:solidFill>
                <a:ea typeface="ＭＳ Ｐゴシック" panose="020B0600070205080204" pitchFamily="34" charset="-128"/>
              </a:rPr>
              <a:t>2</a:t>
            </a:r>
            <a:r>
              <a:rPr lang="en-GB" altLang="en-US" sz="1800">
                <a:solidFill>
                  <a:srgbClr val="FF0000"/>
                </a:solidFill>
                <a:ea typeface="ＭＳ Ｐゴシック" panose="020B0600070205080204" pitchFamily="34" charset="-128"/>
              </a:rPr>
              <a:t>)</a:t>
            </a:r>
            <a:endParaRPr lang="en-GB" altLang="en-US" sz="1800" baseline="-25000">
              <a:solidFill>
                <a:srgbClr val="FF0000"/>
              </a:solidFill>
              <a:ea typeface="ＭＳ Ｐゴシック" panose="020B0600070205080204" pitchFamily="34" charset="-128"/>
            </a:endParaRPr>
          </a:p>
          <a:p>
            <a:pPr eaLnBrk="1" hangingPunct="1">
              <a:spcBef>
                <a:spcPts val="0"/>
              </a:spcBef>
            </a:pP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3 </a:t>
            </a:r>
            <a:r>
              <a:rPr lang="en-GB" altLang="en-US" sz="1800">
                <a:solidFill>
                  <a:srgbClr val="FF0000"/>
                </a:solidFill>
                <a:ea typeface="ＭＳ Ｐゴシック" panose="020B0600070205080204" pitchFamily="34" charset="-128"/>
              </a:rPr>
              <a:t>=</a:t>
            </a:r>
            <a:r>
              <a:rPr lang="en-GB" altLang="en-US" sz="1800" baseline="-25000">
                <a:solidFill>
                  <a:srgbClr val="FF0000"/>
                </a:solidFill>
                <a:ea typeface="ＭＳ Ｐゴシック" panose="020B0600070205080204" pitchFamily="34" charset="-128"/>
              </a:rPr>
              <a:t> </a:t>
            </a:r>
            <a:r>
              <a:rPr lang="en-GB" altLang="en-US" sz="1800">
                <a:solidFill>
                  <a:srgbClr val="FF0000"/>
                </a:solidFill>
                <a:ea typeface="ＭＳ Ｐゴシック" panose="020B0600070205080204" pitchFamily="34" charset="-128"/>
              </a:rPr>
              <a:t>((1200 x 30) + (1,600 x 10)) / (1200 + 1600) </a:t>
            </a:r>
          </a:p>
          <a:p>
            <a:pPr eaLnBrk="1" hangingPunct="1">
              <a:spcBef>
                <a:spcPts val="0"/>
              </a:spcBef>
            </a:pPr>
            <a:r>
              <a:rPr lang="en-GB" altLang="en-US" sz="1800">
                <a:solidFill>
                  <a:srgbClr val="FF0000"/>
                </a:solidFill>
                <a:ea typeface="ＭＳ Ｐゴシック" panose="020B0600070205080204" pitchFamily="34" charset="-128"/>
              </a:rPr>
              <a:t>u</a:t>
            </a:r>
            <a:r>
              <a:rPr lang="en-GB" altLang="en-US" sz="1800" baseline="-25000">
                <a:solidFill>
                  <a:srgbClr val="FF0000"/>
                </a:solidFill>
                <a:ea typeface="ＭＳ Ｐゴシック" panose="020B0600070205080204" pitchFamily="34" charset="-128"/>
              </a:rPr>
              <a:t>3 </a:t>
            </a:r>
            <a:r>
              <a:rPr lang="en-GB" altLang="en-US" sz="1800">
                <a:solidFill>
                  <a:srgbClr val="FF0000"/>
                </a:solidFill>
                <a:ea typeface="ＭＳ Ｐゴシック" panose="020B0600070205080204" pitchFamily="34" charset="-128"/>
              </a:rPr>
              <a:t>= 18.6</a:t>
            </a:r>
            <a:r>
              <a:rPr lang="pl-PL" altLang="en-US" sz="1800">
                <a:solidFill>
                  <a:srgbClr val="FF0000"/>
                </a:solidFill>
                <a:ea typeface="ＭＳ Ｐゴシック" panose="020B0600070205080204" pitchFamily="34" charset="-128"/>
              </a:rPr>
              <a:t>km hr</a:t>
            </a:r>
            <a:r>
              <a:rPr lang="pl-PL" altLang="en-US" sz="1800" baseline="30000">
                <a:solidFill>
                  <a:srgbClr val="FF0000"/>
                </a:solidFill>
                <a:ea typeface="ＭＳ Ｐゴシック" panose="020B0600070205080204" pitchFamily="34" charset="-128"/>
              </a:rPr>
              <a:t>-1</a:t>
            </a:r>
            <a:r>
              <a:rPr lang="en-GB" altLang="en-US" sz="1800" baseline="30000">
                <a:solidFill>
                  <a:srgbClr val="FF0000"/>
                </a:solidFill>
                <a:ea typeface="ＭＳ Ｐゴシック" panose="020B0600070205080204" pitchFamily="34" charset="-128"/>
              </a:rPr>
              <a:t> </a:t>
            </a:r>
            <a:r>
              <a:rPr lang="en-GB" altLang="en-US" sz="1800">
                <a:solidFill>
                  <a:srgbClr val="FF0000"/>
                </a:solidFill>
                <a:ea typeface="ＭＳ Ｐゴシック" panose="020B0600070205080204" pitchFamily="34" charset="-128"/>
              </a:rPr>
              <a:t>(to three </a:t>
            </a:r>
            <a:r>
              <a:rPr lang="en-GB" altLang="en-US" sz="1800" err="1">
                <a:solidFill>
                  <a:srgbClr val="FF0000"/>
                </a:solidFill>
                <a:ea typeface="ＭＳ Ｐゴシック" panose="020B0600070205080204" pitchFamily="34" charset="-128"/>
              </a:rPr>
              <a:t>single figures</a:t>
            </a:r>
            <a:r>
              <a:rPr lang="en-GB" altLang="en-US" sz="1800">
                <a:solidFill>
                  <a:srgbClr val="FF0000"/>
                </a:solidFill>
                <a:ea typeface="ＭＳ Ｐゴシック" panose="020B0600070205080204" pitchFamily="34" charset="-128"/>
              </a:rPr>
              <a:t>)</a:t>
            </a:r>
            <a:endParaRPr lang="pt-BR" altLang="en-US" sz="1800">
              <a:solidFill>
                <a:srgbClr val="FF0000"/>
              </a:solidFill>
              <a:ea typeface="ＭＳ Ｐゴシック" panose="020B0600070205080204" pitchFamily="34" charset="-128"/>
            </a:endParaRPr>
          </a:p>
        </p:txBody>
      </p:sp>
    </p:spTree>
    <p:extLst>
      <p:ext uri="{BB962C8B-B14F-4D97-AF65-F5344CB8AC3E}">
        <p14:creationId xmlns:p14="http://schemas.microsoft.com/office/powerpoint/2010/main" val="31414374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1073E5BE-1AA4-E7BA-955E-5F2EF26724FA}"/>
              </a:ext>
            </a:extLst>
          </p:cNvPr>
          <p:cNvSpPr txBox="1"/>
          <p:nvPr/>
        </p:nvSpPr>
        <p:spPr>
          <a:xfrm>
            <a:off x="2162251" y="600564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a:t>
            </a:r>
            <a:endParaRPr lang="en-GB" dirty="0">
              <a:solidFill>
                <a:srgbClr val="444444"/>
              </a:solidFill>
            </a:endParaRPr>
          </a:p>
          <a:p>
            <a:endParaRPr lang="en-US" dirty="0"/>
          </a:p>
        </p:txBody>
      </p:sp>
      <p:sp>
        <p:nvSpPr>
          <p:cNvPr id="4" name="TextBox 3">
            <a:extLst>
              <a:ext uri="{FF2B5EF4-FFF2-40B4-BE49-F238E27FC236}">
                <a16:creationId xmlns:a16="http://schemas.microsoft.com/office/drawing/2014/main" id="{BE1C77B2-A1E4-53A1-6AC1-A7867AF85A55}"/>
              </a:ext>
            </a:extLst>
          </p:cNvPr>
          <p:cNvSpPr txBox="1"/>
          <p:nvPr/>
        </p:nvSpPr>
        <p:spPr>
          <a:xfrm>
            <a:off x="457201" y="2160639"/>
            <a:ext cx="4619624" cy="2567369"/>
          </a:xfrm>
          <a:prstGeom prst="rect">
            <a:avLst/>
          </a:prstGeom>
          <a:noFill/>
        </p:spPr>
        <p:txBody>
          <a:bodyPr wrap="square" rtlCol="0">
            <a:spAutoFit/>
          </a:bodyPr>
          <a:lstStyle/>
          <a:p>
            <a:pPr marL="342900" indent="-342900">
              <a:spcBef>
                <a:spcPts val="500"/>
              </a:spcBef>
              <a:spcAft>
                <a:spcPts val="500"/>
              </a:spcAft>
              <a:buClr>
                <a:srgbClr val="0077E3"/>
              </a:buClr>
              <a:buFont typeface="Arial" panose="020B0604020202020204" pitchFamily="34" charset="0"/>
              <a:buChar char="•"/>
            </a:pPr>
            <a:r>
              <a:rPr lang="en-GB" dirty="0"/>
              <a:t>calculate linear acceleration</a:t>
            </a:r>
          </a:p>
          <a:p>
            <a:pPr marL="342900" indent="-342900">
              <a:spcBef>
                <a:spcPts val="500"/>
              </a:spcBef>
              <a:spcAft>
                <a:spcPts val="500"/>
              </a:spcAft>
              <a:buClr>
                <a:srgbClr val="0077E3"/>
              </a:buClr>
              <a:buFont typeface="Arial" panose="020B0604020202020204" pitchFamily="34" charset="0"/>
              <a:buChar char="•"/>
            </a:pPr>
            <a:r>
              <a:rPr lang="en-GB" dirty="0"/>
              <a:t>describe the principles of conservation of momentum and the conservation of energy</a:t>
            </a:r>
          </a:p>
          <a:p>
            <a:pPr marL="342900" indent="-342900">
              <a:spcBef>
                <a:spcPts val="500"/>
              </a:spcBef>
              <a:spcAft>
                <a:spcPts val="500"/>
              </a:spcAft>
              <a:buClr>
                <a:srgbClr val="0077E3"/>
              </a:buClr>
              <a:buFont typeface="Arial" panose="020B0604020202020204" pitchFamily="34" charset="0"/>
              <a:buChar char="•"/>
            </a:pPr>
            <a:r>
              <a:rPr lang="en-GB" dirty="0"/>
              <a:t>carry out calculations using potential and kinetic energy.</a:t>
            </a:r>
          </a:p>
          <a:p>
            <a:pPr marL="342900" indent="-342900">
              <a:buFont typeface="Arial" panose="020B0604020202020204" pitchFamily="34" charset="0"/>
              <a:buChar char="•"/>
            </a:pPr>
            <a:endParaRPr lang="en-GB" dirty="0"/>
          </a:p>
        </p:txBody>
      </p:sp>
      <p:pic>
        <p:nvPicPr>
          <p:cNvPr id="6" name="Picture 5" descr="A picture containing sky, outdoor, roller coaster, ride&#10;&#10;Description automatically generated">
            <a:extLst>
              <a:ext uri="{FF2B5EF4-FFF2-40B4-BE49-F238E27FC236}">
                <a16:creationId xmlns:a16="http://schemas.microsoft.com/office/drawing/2014/main" id="{2A104EB3-F43B-5CA8-4495-7716BA96A033}"/>
              </a:ext>
            </a:extLst>
          </p:cNvPr>
          <p:cNvPicPr>
            <a:picLocks noChangeAspect="1"/>
          </p:cNvPicPr>
          <p:nvPr/>
        </p:nvPicPr>
        <p:blipFill>
          <a:blip r:embed="rId2"/>
          <a:stretch>
            <a:fillRect/>
          </a:stretch>
        </p:blipFill>
        <p:spPr>
          <a:xfrm>
            <a:off x="5197281" y="2160639"/>
            <a:ext cx="3489519" cy="2331000"/>
          </a:xfrm>
          <a:prstGeom prst="rect">
            <a:avLst/>
          </a:prstGeom>
        </p:spPr>
      </p:pic>
    </p:spTree>
    <p:extLst>
      <p:ext uri="{BB962C8B-B14F-4D97-AF65-F5344CB8AC3E}">
        <p14:creationId xmlns:p14="http://schemas.microsoft.com/office/powerpoint/2010/main" val="570622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4F58C-E7B7-47FD-B3BB-25E6468EBBC4}"/>
              </a:ext>
            </a:extLst>
          </p:cNvPr>
          <p:cNvSpPr>
            <a:spLocks noGrp="1"/>
          </p:cNvSpPr>
          <p:nvPr>
            <p:ph type="title"/>
          </p:nvPr>
        </p:nvSpPr>
        <p:spPr/>
        <p:txBody>
          <a:bodyPr/>
          <a:lstStyle/>
          <a:p>
            <a:r>
              <a:rPr lang="en-GB" dirty="0"/>
              <a:t>Linear acceleration</a:t>
            </a:r>
          </a:p>
        </p:txBody>
      </p:sp>
      <p:sp>
        <p:nvSpPr>
          <p:cNvPr id="3" name="Content Placeholder 2">
            <a:extLst>
              <a:ext uri="{FF2B5EF4-FFF2-40B4-BE49-F238E27FC236}">
                <a16:creationId xmlns:a16="http://schemas.microsoft.com/office/drawing/2014/main" id="{261C50FE-58C2-49D6-9815-A5E7D889FB7C}"/>
              </a:ext>
            </a:extLst>
          </p:cNvPr>
          <p:cNvSpPr>
            <a:spLocks noGrp="1"/>
          </p:cNvSpPr>
          <p:nvPr>
            <p:ph sz="quarter" idx="10"/>
          </p:nvPr>
        </p:nvSpPr>
        <p:spPr>
          <a:xfrm>
            <a:off x="457200" y="1512000"/>
            <a:ext cx="8119241" cy="4248000"/>
          </a:xfrm>
        </p:spPr>
        <p:txBody>
          <a:bodyPr/>
          <a:lstStyle/>
          <a:p>
            <a:pPr>
              <a:spcBef>
                <a:spcPts val="500"/>
              </a:spcBef>
              <a:spcAft>
                <a:spcPts val="500"/>
              </a:spcAft>
            </a:pPr>
            <a:r>
              <a:rPr lang="en-GB" dirty="0"/>
              <a:t>Acceleration is the measure of how quickly the velocity of any moving object changes. </a:t>
            </a:r>
            <a:r>
              <a:rPr lang="en-GB" b="1" dirty="0"/>
              <a:t>Linear acceleration </a:t>
            </a:r>
            <a:r>
              <a:rPr lang="en-GB" dirty="0"/>
              <a:t>is acceleration in a straight line.</a:t>
            </a:r>
          </a:p>
          <a:p>
            <a:pPr>
              <a:spcBef>
                <a:spcPts val="500"/>
              </a:spcBef>
              <a:spcAft>
                <a:spcPts val="500"/>
              </a:spcAft>
            </a:pPr>
            <a:r>
              <a:rPr lang="en-GB" dirty="0"/>
              <a:t>An object that is moving in a straight line accelerates if its velocity is increasing or decreasing during a given period of time. Acceleration can be either positive or negative depending on whether the velocity is increasing (+) or decreasing (−).</a:t>
            </a:r>
          </a:p>
          <a:p>
            <a:pPr>
              <a:spcBef>
                <a:spcPts val="500"/>
              </a:spcBef>
              <a:spcAft>
                <a:spcPts val="500"/>
              </a:spcAft>
            </a:pPr>
            <a:r>
              <a:rPr lang="en-GB" b="1" dirty="0"/>
              <a:t>Acceleration is the rate of change of velocity</a:t>
            </a:r>
            <a:r>
              <a:rPr lang="en-GB" dirty="0"/>
              <a:t>. </a:t>
            </a:r>
          </a:p>
          <a:p>
            <a:pPr>
              <a:spcBef>
                <a:spcPts val="500"/>
              </a:spcBef>
              <a:spcAft>
                <a:spcPts val="500"/>
              </a:spcAft>
            </a:pPr>
            <a:r>
              <a:rPr lang="en-GB" dirty="0"/>
              <a:t>It is a vector quantity, so has magnitude as well as direction.</a:t>
            </a:r>
          </a:p>
          <a:p>
            <a:pPr>
              <a:spcBef>
                <a:spcPts val="500"/>
              </a:spcBef>
              <a:spcAft>
                <a:spcPts val="500"/>
              </a:spcAft>
            </a:pPr>
            <a:r>
              <a:rPr lang="en-GB" dirty="0"/>
              <a:t>A moving object can accelerate if its speed (the magnitude of the velocity) remains constant but the direction of motion changes.</a:t>
            </a:r>
          </a:p>
        </p:txBody>
      </p:sp>
    </p:spTree>
    <p:extLst>
      <p:ext uri="{BB962C8B-B14F-4D97-AF65-F5344CB8AC3E}">
        <p14:creationId xmlns:p14="http://schemas.microsoft.com/office/powerpoint/2010/main" val="28416665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1CAA08C-3237-44AC-8507-29A697787274}"/>
                  </a:ext>
                </a:extLst>
              </p:cNvPr>
              <p:cNvSpPr>
                <a:spLocks noGrp="1"/>
              </p:cNvSpPr>
              <p:nvPr>
                <p:ph sz="quarter" idx="10"/>
              </p:nvPr>
            </p:nvSpPr>
            <p:spPr>
              <a:xfrm>
                <a:off x="457200" y="1526126"/>
                <a:ext cx="8322816" cy="4862167"/>
              </a:xfrm>
            </p:spPr>
            <p:txBody>
              <a:bodyPr/>
              <a:lstStyle/>
              <a:p>
                <a:pPr>
                  <a:spcAft>
                    <a:spcPts val="2400"/>
                  </a:spcAft>
                </a:pPr>
                <a:r>
                  <a:rPr lang="en-GB" sz="1800" dirty="0"/>
                  <a:t>Acceleration is denoted by the symbol </a:t>
                </a:r>
                <a14:m>
                  <m:oMath xmlns:m="http://schemas.openxmlformats.org/officeDocument/2006/math">
                    <m:r>
                      <a:rPr lang="en-GB" sz="1800" b="0" i="1" smtClean="0">
                        <a:latin typeface="Cambria Math" panose="02040503050406030204" pitchFamily="18" charset="0"/>
                      </a:rPr>
                      <m:t>𝑎</m:t>
                    </m:r>
                  </m:oMath>
                </a14:m>
                <a:r>
                  <a:rPr lang="en-GB" sz="1800" dirty="0"/>
                  <a:t>, and calculated using:</a:t>
                </a:r>
              </a:p>
              <a:p>
                <a:pPr/>
                <a14:m>
                  <m:oMathPara xmlns:m="http://schemas.openxmlformats.org/officeDocument/2006/math">
                    <m:oMathParaPr>
                      <m:jc m:val="centerGroup"/>
                    </m:oMathParaPr>
                    <m:oMath xmlns:m="http://schemas.openxmlformats.org/officeDocument/2006/math">
                      <m:r>
                        <m:rPr>
                          <m:sty m:val="p"/>
                        </m:rPr>
                        <a:rPr lang="en-GB" sz="1800" b="0" i="0" smtClean="0">
                          <a:latin typeface="Cambria Math" panose="02040503050406030204" pitchFamily="18" charset="0"/>
                        </a:rPr>
                        <m:t>linear</m:t>
                      </m:r>
                      <m:r>
                        <a:rPr lang="en-GB" sz="1800" b="0" i="0" smtClean="0">
                          <a:latin typeface="Cambria Math" panose="02040503050406030204" pitchFamily="18" charset="0"/>
                        </a:rPr>
                        <m:t> </m:t>
                      </m:r>
                      <m:r>
                        <m:rPr>
                          <m:sty m:val="p"/>
                        </m:rPr>
                        <a:rPr lang="en-GB" sz="1800" b="0" i="0" smtClean="0">
                          <a:latin typeface="Cambria Math" panose="02040503050406030204" pitchFamily="18" charset="0"/>
                        </a:rPr>
                        <m:t>acceleration</m:t>
                      </m:r>
                      <m:r>
                        <a:rPr lang="en-GB" sz="1800" b="0" i="0" smtClean="0">
                          <a:latin typeface="Cambria Math" panose="02040503050406030204" pitchFamily="18" charset="0"/>
                        </a:rPr>
                        <m:t>=</m:t>
                      </m:r>
                      <m:f>
                        <m:fPr>
                          <m:ctrlPr>
                            <a:rPr lang="en-GB" sz="1800" i="1" smtClean="0">
                              <a:latin typeface="Cambria Math" panose="02040503050406030204" pitchFamily="18" charset="0"/>
                            </a:rPr>
                          </m:ctrlPr>
                        </m:fPr>
                        <m:num>
                          <m:r>
                            <m:rPr>
                              <m:sty m:val="p"/>
                            </m:rPr>
                            <a:rPr lang="en-GB" sz="1800" b="0" i="0" smtClean="0">
                              <a:latin typeface="Cambria Math" panose="02040503050406030204" pitchFamily="18" charset="0"/>
                            </a:rPr>
                            <m:t>change</m:t>
                          </m:r>
                          <m:r>
                            <a:rPr lang="en-GB" sz="1800" b="0" i="0" smtClean="0">
                              <a:latin typeface="Cambria Math" panose="02040503050406030204" pitchFamily="18" charset="0"/>
                            </a:rPr>
                            <m:t> </m:t>
                          </m:r>
                          <m:r>
                            <m:rPr>
                              <m:sty m:val="p"/>
                            </m:rPr>
                            <a:rPr lang="en-GB" sz="1800" b="0" i="0" smtClean="0">
                              <a:latin typeface="Cambria Math" panose="02040503050406030204" pitchFamily="18" charset="0"/>
                            </a:rPr>
                            <m:t>in</m:t>
                          </m:r>
                          <m:r>
                            <a:rPr lang="en-GB" sz="1800" b="0" i="0" smtClean="0">
                              <a:latin typeface="Cambria Math" panose="02040503050406030204" pitchFamily="18" charset="0"/>
                            </a:rPr>
                            <m:t> </m:t>
                          </m:r>
                          <m:r>
                            <m:rPr>
                              <m:sty m:val="p"/>
                            </m:rPr>
                            <a:rPr lang="en-GB" sz="1800" b="0" i="0" smtClean="0">
                              <a:latin typeface="Cambria Math" panose="02040503050406030204" pitchFamily="18" charset="0"/>
                            </a:rPr>
                            <m:t>velocity</m:t>
                          </m:r>
                        </m:num>
                        <m:den>
                          <m:r>
                            <m:rPr>
                              <m:sty m:val="p"/>
                            </m:rPr>
                            <a:rPr lang="en-GB" sz="1800" b="0" i="0" smtClean="0">
                              <a:latin typeface="Cambria Math" panose="02040503050406030204" pitchFamily="18" charset="0"/>
                            </a:rPr>
                            <m:t>time</m:t>
                          </m:r>
                          <m:r>
                            <a:rPr lang="en-GB" sz="1800" b="0" i="0" smtClean="0">
                              <a:latin typeface="Cambria Math" panose="02040503050406030204" pitchFamily="18" charset="0"/>
                            </a:rPr>
                            <m:t> </m:t>
                          </m:r>
                          <m:r>
                            <m:rPr>
                              <m:sty m:val="p"/>
                            </m:rPr>
                            <a:rPr lang="en-GB" sz="1800" b="0" i="0" smtClean="0">
                              <a:latin typeface="Cambria Math" panose="02040503050406030204" pitchFamily="18" charset="0"/>
                            </a:rPr>
                            <m:t>taken</m:t>
                          </m:r>
                        </m:den>
                      </m:f>
                    </m:oMath>
                  </m:oMathPara>
                </a14:m>
                <a:endParaRPr lang="en-GB" sz="1800" dirty="0"/>
              </a:p>
              <a:p>
                <a:r>
                  <a:rPr lang="en-GB" sz="1800" dirty="0"/>
                  <a:t>The units are metres per second squared or </a:t>
                </a:r>
                <a:r>
                  <a:rPr lang="en-GB" sz="1800" b="1" dirty="0"/>
                  <a:t>ms</a:t>
                </a:r>
                <a:r>
                  <a:rPr lang="en-GB" sz="1800" b="1" baseline="30000" dirty="0"/>
                  <a:t>−2</a:t>
                </a:r>
                <a:r>
                  <a:rPr lang="en-GB" sz="1800" dirty="0"/>
                  <a:t>.</a:t>
                </a:r>
                <a:r>
                  <a:rPr lang="en-GB" sz="1800" baseline="30000" dirty="0"/>
                  <a:t> </a:t>
                </a:r>
                <a:r>
                  <a:rPr lang="en-GB" sz="1800" dirty="0"/>
                  <a:t>If the acceleration is constant, then the equations linking </a:t>
                </a:r>
                <a14:m>
                  <m:oMath xmlns:m="http://schemas.openxmlformats.org/officeDocument/2006/math">
                    <m:r>
                      <a:rPr lang="en-GB" sz="1800" b="0" i="1" smtClean="0">
                        <a:latin typeface="Cambria Math" panose="02040503050406030204" pitchFamily="18" charset="0"/>
                      </a:rPr>
                      <m:t>𝑡</m:t>
                    </m:r>
                  </m:oMath>
                </a14:m>
                <a:r>
                  <a:rPr lang="en-GB" sz="1800" dirty="0"/>
                  <a:t> (time taken),</a:t>
                </a:r>
                <a14:m>
                  <m:oMath xmlns:m="http://schemas.openxmlformats.org/officeDocument/2006/math">
                    <m:r>
                      <a:rPr lang="en-GB" sz="1800" b="0" i="0" smtClean="0">
                        <a:latin typeface="Cambria Math" panose="02040503050406030204" pitchFamily="18" charset="0"/>
                      </a:rPr>
                      <m:t>   </m:t>
                    </m:r>
                    <m:r>
                      <a:rPr lang="en-GB" sz="1800" i="1">
                        <a:latin typeface="Cambria Math" panose="02040503050406030204" pitchFamily="18" charset="0"/>
                      </a:rPr>
                      <m:t>𝑢</m:t>
                    </m:r>
                  </m:oMath>
                </a14:m>
                <a:r>
                  <a:rPr lang="en-GB" sz="1800" dirty="0"/>
                  <a:t> (initial velocity), </a:t>
                </a:r>
                <a14:m>
                  <m:oMath xmlns:m="http://schemas.openxmlformats.org/officeDocument/2006/math">
                    <m:r>
                      <a:rPr lang="en-GB" sz="1800" b="0" i="1" smtClean="0">
                        <a:latin typeface="Cambria Math" panose="02040503050406030204" pitchFamily="18" charset="0"/>
                      </a:rPr>
                      <m:t>𝑣</m:t>
                    </m:r>
                  </m:oMath>
                </a14:m>
                <a:r>
                  <a:rPr lang="en-GB" sz="1800" dirty="0"/>
                  <a:t> (final velocity), </a:t>
                </a:r>
                <a14:m>
                  <m:oMath xmlns:m="http://schemas.openxmlformats.org/officeDocument/2006/math">
                    <m:r>
                      <a:rPr lang="en-GB" sz="1800" i="1">
                        <a:latin typeface="Cambria Math" panose="02040503050406030204" pitchFamily="18" charset="0"/>
                      </a:rPr>
                      <m:t>𝑎</m:t>
                    </m:r>
                  </m:oMath>
                </a14:m>
                <a:r>
                  <a:rPr lang="en-GB" sz="1800" dirty="0"/>
                  <a:t> (acceleration) and </a:t>
                </a:r>
                <a14:m>
                  <m:oMath xmlns:m="http://schemas.openxmlformats.org/officeDocument/2006/math">
                    <m:r>
                      <a:rPr lang="en-GB" sz="1800" b="0" i="1" smtClean="0">
                        <a:latin typeface="Cambria Math" panose="02040503050406030204" pitchFamily="18" charset="0"/>
                      </a:rPr>
                      <m:t>𝑠</m:t>
                    </m:r>
                  </m:oMath>
                </a14:m>
                <a:r>
                  <a:rPr lang="en-GB" sz="1800" dirty="0"/>
                  <a:t> (displacement) are:</a:t>
                </a:r>
              </a:p>
              <a:p>
                <a:r>
                  <a:rPr lang="en-GB" dirty="0"/>
                  <a:t>	</a:t>
                </a:r>
                <a14:m>
                  <m:oMath xmlns:m="http://schemas.openxmlformats.org/officeDocument/2006/math">
                    <m:r>
                      <a:rPr lang="en-GB" b="0" i="0" smtClean="0">
                        <a:latin typeface="Cambria Math" panose="02040503050406030204" pitchFamily="18" charset="0"/>
                      </a:rPr>
                      <m:t>  </m:t>
                    </m:r>
                    <m:r>
                      <a:rPr lang="en-GB" b="0" i="1" smtClean="0">
                        <a:latin typeface="Cambria Math" panose="02040503050406030204" pitchFamily="18" charset="0"/>
                      </a:rPr>
                      <m:t>𝑣</m:t>
                    </m:r>
                    <m:r>
                      <a:rPr lang="en-GB" b="0" i="1" smtClean="0">
                        <a:latin typeface="Cambria Math" panose="02040503050406030204" pitchFamily="18" charset="0"/>
                      </a:rPr>
                      <m:t>=</m:t>
                    </m:r>
                    <m:r>
                      <a:rPr lang="en-GB" b="0" i="1" smtClean="0">
                        <a:latin typeface="Cambria Math" panose="02040503050406030204" pitchFamily="18" charset="0"/>
                      </a:rPr>
                      <m:t>𝑢</m:t>
                    </m:r>
                    <m:r>
                      <a:rPr lang="en-GB" b="0" i="1" smtClean="0">
                        <a:latin typeface="Cambria Math" panose="02040503050406030204" pitchFamily="18" charset="0"/>
                      </a:rPr>
                      <m:t>+</m:t>
                    </m:r>
                    <m:r>
                      <a:rPr lang="en-GB" b="0" i="1" smtClean="0">
                        <a:latin typeface="Cambria Math" panose="02040503050406030204" pitchFamily="18" charset="0"/>
                      </a:rPr>
                      <m:t>𝑎𝑡</m:t>
                    </m:r>
                  </m:oMath>
                </a14:m>
                <a:r>
                  <a:rPr lang="en-GB" dirty="0"/>
                  <a:t>			</a:t>
                </a:r>
              </a:p>
              <a:p>
                <a:r>
                  <a:rPr lang="en-GB" dirty="0"/>
                  <a:t>	</a:t>
                </a:r>
                <a14:m>
                  <m:oMath xmlns:m="http://schemas.openxmlformats.org/officeDocument/2006/math">
                    <m:sSup>
                      <m:sSupPr>
                        <m:ctrlPr>
                          <a:rPr lang="en-GB" i="1" smtClean="0">
                            <a:latin typeface="Cambria Math" panose="02040503050406030204" pitchFamily="18" charset="0"/>
                          </a:rPr>
                        </m:ctrlPr>
                      </m:sSupPr>
                      <m:e>
                        <m:r>
                          <a:rPr lang="en-GB" b="0" i="1" smtClean="0">
                            <a:latin typeface="Cambria Math" panose="02040503050406030204" pitchFamily="18" charset="0"/>
                          </a:rPr>
                          <m:t>𝑣</m:t>
                        </m:r>
                      </m:e>
                      <m:sup>
                        <m:r>
                          <a:rPr lang="en-GB" b="0" i="1" smtClean="0">
                            <a:latin typeface="Cambria Math" panose="02040503050406030204" pitchFamily="18" charset="0"/>
                          </a:rPr>
                          <m:t>2</m:t>
                        </m:r>
                      </m:sup>
                    </m:sSup>
                    <m:r>
                      <a:rPr lang="en-GB" b="0" i="1" smtClean="0">
                        <a:latin typeface="Cambria Math" panose="02040503050406030204" pitchFamily="18" charset="0"/>
                      </a:rPr>
                      <m:t>=</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𝑢</m:t>
                        </m:r>
                      </m:e>
                      <m:sup>
                        <m:r>
                          <a:rPr lang="en-GB" b="0" i="1" smtClean="0">
                            <a:latin typeface="Cambria Math" panose="02040503050406030204" pitchFamily="18" charset="0"/>
                          </a:rPr>
                          <m:t>2</m:t>
                        </m:r>
                      </m:sup>
                    </m:sSup>
                    <m:r>
                      <a:rPr lang="en-GB" b="0" i="1" smtClean="0">
                        <a:latin typeface="Cambria Math" panose="02040503050406030204" pitchFamily="18" charset="0"/>
                      </a:rPr>
                      <m:t>+2</m:t>
                    </m:r>
                    <m:r>
                      <a:rPr lang="en-GB" b="0" i="1" smtClean="0">
                        <a:latin typeface="Cambria Math" panose="02040503050406030204" pitchFamily="18" charset="0"/>
                      </a:rPr>
                      <m:t>𝑎𝑠</m:t>
                    </m:r>
                  </m:oMath>
                </a14:m>
                <a:endParaRPr lang="en-GB" dirty="0"/>
              </a:p>
              <a:p>
                <a:r>
                  <a:rPr lang="en-GB" dirty="0"/>
                  <a:t>	</a:t>
                </a:r>
                <a14:m>
                  <m:oMath xmlns:m="http://schemas.openxmlformats.org/officeDocument/2006/math">
                    <m:r>
                      <a:rPr lang="en-GB" b="0" i="1" smtClean="0">
                        <a:latin typeface="Cambria Math" panose="02040503050406030204" pitchFamily="18" charset="0"/>
                      </a:rPr>
                      <m:t>𝑠</m:t>
                    </m:r>
                    <m:r>
                      <a:rPr lang="en-GB" b="0" i="1" smtClean="0">
                        <a:latin typeface="Cambria Math" panose="02040503050406030204" pitchFamily="18" charset="0"/>
                      </a:rPr>
                      <m:t>=</m:t>
                    </m:r>
                    <m:r>
                      <a:rPr lang="en-GB" b="0" i="1" smtClean="0">
                        <a:latin typeface="Cambria Math" panose="02040503050406030204" pitchFamily="18" charset="0"/>
                      </a:rPr>
                      <m:t>𝑢𝑡</m:t>
                    </m:r>
                    <m:r>
                      <a:rPr lang="en-GB" b="0" i="1" smtClean="0">
                        <a:latin typeface="Cambria Math" panose="02040503050406030204" pitchFamily="18" charset="0"/>
                      </a:rPr>
                      <m:t>+ </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𝑎</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𝑡</m:t>
                        </m:r>
                      </m:e>
                      <m:sup>
                        <m:r>
                          <a:rPr lang="en-GB" b="0" i="1" smtClean="0">
                            <a:latin typeface="Cambria Math" panose="02040503050406030204" pitchFamily="18" charset="0"/>
                          </a:rPr>
                          <m:t>2</m:t>
                        </m:r>
                      </m:sup>
                    </m:sSup>
                  </m:oMath>
                </a14:m>
                <a:endParaRPr lang="en-GB" dirty="0"/>
              </a:p>
            </p:txBody>
          </p:sp>
        </mc:Choice>
        <mc:Fallback xmlns="">
          <p:sp>
            <p:nvSpPr>
              <p:cNvPr id="3" name="Content Placeholder 2">
                <a:extLst>
                  <a:ext uri="{FF2B5EF4-FFF2-40B4-BE49-F238E27FC236}">
                    <a16:creationId xmlns:a16="http://schemas.microsoft.com/office/drawing/2014/main" id="{E1CAA08C-3237-44AC-8507-29A697787274}"/>
                  </a:ext>
                </a:extLst>
              </p:cNvPr>
              <p:cNvSpPr>
                <a:spLocks noGrp="1" noRot="1" noChangeAspect="1" noMove="1" noResize="1" noEditPoints="1" noAdjustHandles="1" noChangeArrowheads="1" noChangeShapeType="1" noTextEdit="1"/>
              </p:cNvSpPr>
              <p:nvPr>
                <p:ph sz="quarter" idx="10"/>
              </p:nvPr>
            </p:nvSpPr>
            <p:spPr>
              <a:xfrm>
                <a:off x="457200" y="1526126"/>
                <a:ext cx="8322816" cy="4862167"/>
              </a:xfrm>
              <a:blipFill>
                <a:blip r:embed="rId2"/>
                <a:stretch>
                  <a:fillRect l="-1829" t="-1563" r="-305"/>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2396C1AC-C783-76EC-9D8E-2538E9EC4EA1}"/>
              </a:ext>
            </a:extLst>
          </p:cNvPr>
          <p:cNvSpPr>
            <a:spLocks noGrp="1"/>
          </p:cNvSpPr>
          <p:nvPr>
            <p:ph type="title"/>
          </p:nvPr>
        </p:nvSpPr>
        <p:spPr>
          <a:xfrm>
            <a:off x="457200" y="1008000"/>
            <a:ext cx="8229600" cy="382588"/>
          </a:xfrm>
        </p:spPr>
        <p:txBody>
          <a:bodyPr/>
          <a:lstStyle/>
          <a:p>
            <a:r>
              <a:rPr lang="en-GB" dirty="0"/>
              <a:t>Calculating linear acceleration</a:t>
            </a:r>
          </a:p>
        </p:txBody>
      </p:sp>
      <mc:AlternateContent xmlns:mc="http://schemas.openxmlformats.org/markup-compatibility/2006" xmlns:a14="http://schemas.microsoft.com/office/drawing/2010/main">
        <mc:Choice Requires="a14">
          <p:graphicFrame>
            <p:nvGraphicFramePr>
              <p:cNvPr id="5" name="Table 5">
                <a:extLst>
                  <a:ext uri="{FF2B5EF4-FFF2-40B4-BE49-F238E27FC236}">
                    <a16:creationId xmlns:a16="http://schemas.microsoft.com/office/drawing/2014/main" id="{BE302E2D-070F-6CB9-CD03-4DF228C8B5CE}"/>
                  </a:ext>
                </a:extLst>
              </p:cNvPr>
              <p:cNvGraphicFramePr>
                <a:graphicFrameLocks noGrp="1"/>
              </p:cNvGraphicFramePr>
              <p:nvPr/>
            </p:nvGraphicFramePr>
            <p:xfrm>
              <a:off x="3841263" y="3655440"/>
              <a:ext cx="4699819" cy="2194560"/>
            </p:xfrm>
            <a:graphic>
              <a:graphicData uri="http://schemas.openxmlformats.org/drawingml/2006/table">
                <a:tbl>
                  <a:tblPr firstRow="1" bandRow="1">
                    <a:tableStyleId>{5C22544A-7EE6-4342-B048-85BDC9FD1C3A}</a:tableStyleId>
                  </a:tblPr>
                  <a:tblGrid>
                    <a:gridCol w="1611074">
                      <a:extLst>
                        <a:ext uri="{9D8B030D-6E8A-4147-A177-3AD203B41FA5}">
                          <a16:colId xmlns:a16="http://schemas.microsoft.com/office/drawing/2014/main" val="2434631442"/>
                        </a:ext>
                      </a:extLst>
                    </a:gridCol>
                    <a:gridCol w="3088745">
                      <a:extLst>
                        <a:ext uri="{9D8B030D-6E8A-4147-A177-3AD203B41FA5}">
                          <a16:colId xmlns:a16="http://schemas.microsoft.com/office/drawing/2014/main" val="861452223"/>
                        </a:ext>
                      </a:extLst>
                    </a:gridCol>
                  </a:tblGrid>
                  <a:tr h="364475">
                    <a:tc>
                      <a:txBody>
                        <a:bodyPr/>
                        <a:lstStyle/>
                        <a:p>
                          <a:r>
                            <a:rPr lang="en-US" dirty="0"/>
                            <a:t>Symbol</a:t>
                          </a:r>
                          <a:endParaRPr lang="en-GB" dirty="0"/>
                        </a:p>
                      </a:txBody>
                      <a:tcPr/>
                    </a:tc>
                    <a:tc>
                      <a:txBody>
                        <a:bodyPr/>
                        <a:lstStyle/>
                        <a:p>
                          <a:r>
                            <a:rPr lang="en-US" dirty="0"/>
                            <a:t>Meaning</a:t>
                          </a:r>
                          <a:endParaRPr lang="en-GB" dirty="0"/>
                        </a:p>
                      </a:txBody>
                      <a:tcPr/>
                    </a:tc>
                    <a:extLst>
                      <a:ext uri="{0D108BD9-81ED-4DB2-BD59-A6C34878D82A}">
                        <a16:rowId xmlns:a16="http://schemas.microsoft.com/office/drawing/2014/main" val="168759101"/>
                      </a:ext>
                    </a:extLst>
                  </a:tr>
                  <a:tr h="364475">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𝑣</m:t>
                                </m:r>
                              </m:oMath>
                            </m:oMathPara>
                          </a14:m>
                          <a:endParaRPr lang="en-GB" dirty="0"/>
                        </a:p>
                      </a:txBody>
                      <a:tcPr/>
                    </a:tc>
                    <a:tc>
                      <a:txBody>
                        <a:bodyPr/>
                        <a:lstStyle/>
                        <a:p>
                          <a:r>
                            <a:rPr lang="en-US" dirty="0"/>
                            <a:t>Final velocity</a:t>
                          </a:r>
                          <a:endParaRPr lang="en-GB" dirty="0"/>
                        </a:p>
                      </a:txBody>
                      <a:tcPr/>
                    </a:tc>
                    <a:extLst>
                      <a:ext uri="{0D108BD9-81ED-4DB2-BD59-A6C34878D82A}">
                        <a16:rowId xmlns:a16="http://schemas.microsoft.com/office/drawing/2014/main" val="1051199057"/>
                      </a:ext>
                    </a:extLst>
                  </a:tr>
                  <a:tr h="364475">
                    <a:tc>
                      <a:txBody>
                        <a:bodyPr/>
                        <a:lstStyle/>
                        <a:p>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rPr>
                                  <m:t>𝑢</m:t>
                                </m:r>
                              </m:oMath>
                            </m:oMathPara>
                          </a14:m>
                          <a:endParaRPr lang="en-GB" dirty="0"/>
                        </a:p>
                      </a:txBody>
                      <a:tcPr/>
                    </a:tc>
                    <a:tc>
                      <a:txBody>
                        <a:bodyPr/>
                        <a:lstStyle/>
                        <a:p>
                          <a:r>
                            <a:rPr lang="en-US" dirty="0"/>
                            <a:t>Initial velocity</a:t>
                          </a:r>
                          <a:endParaRPr lang="en-GB" dirty="0"/>
                        </a:p>
                      </a:txBody>
                      <a:tcPr/>
                    </a:tc>
                    <a:extLst>
                      <a:ext uri="{0D108BD9-81ED-4DB2-BD59-A6C34878D82A}">
                        <a16:rowId xmlns:a16="http://schemas.microsoft.com/office/drawing/2014/main" val="2391206889"/>
                      </a:ext>
                    </a:extLst>
                  </a:tr>
                  <a:tr h="364475">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𝑎</m:t>
                                </m:r>
                              </m:oMath>
                            </m:oMathPara>
                          </a14:m>
                          <a:endParaRPr lang="en-GB" dirty="0"/>
                        </a:p>
                      </a:txBody>
                      <a:tcPr/>
                    </a:tc>
                    <a:tc>
                      <a:txBody>
                        <a:bodyPr/>
                        <a:lstStyle/>
                        <a:p>
                          <a:r>
                            <a:rPr lang="en-US" dirty="0"/>
                            <a:t>Acceleration</a:t>
                          </a:r>
                          <a:endParaRPr lang="en-GB" dirty="0"/>
                        </a:p>
                      </a:txBody>
                      <a:tcPr/>
                    </a:tc>
                    <a:extLst>
                      <a:ext uri="{0D108BD9-81ED-4DB2-BD59-A6C34878D82A}">
                        <a16:rowId xmlns:a16="http://schemas.microsoft.com/office/drawing/2014/main" val="1876711215"/>
                      </a:ext>
                    </a:extLst>
                  </a:tr>
                  <a:tr h="364475">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𝑡</m:t>
                                </m:r>
                              </m:oMath>
                            </m:oMathPara>
                          </a14:m>
                          <a:endParaRPr lang="en-GB" dirty="0"/>
                        </a:p>
                      </a:txBody>
                      <a:tcPr/>
                    </a:tc>
                    <a:tc>
                      <a:txBody>
                        <a:bodyPr/>
                        <a:lstStyle/>
                        <a:p>
                          <a:r>
                            <a:rPr lang="en-US" dirty="0"/>
                            <a:t>Time taken</a:t>
                          </a:r>
                          <a:endParaRPr lang="en-GB" dirty="0"/>
                        </a:p>
                      </a:txBody>
                      <a:tcPr/>
                    </a:tc>
                    <a:extLst>
                      <a:ext uri="{0D108BD9-81ED-4DB2-BD59-A6C34878D82A}">
                        <a16:rowId xmlns:a16="http://schemas.microsoft.com/office/drawing/2014/main" val="3428180437"/>
                      </a:ext>
                    </a:extLst>
                  </a:tr>
                  <a:tr h="364475">
                    <a:tc>
                      <a:txBody>
                        <a:bodyPr/>
                        <a:lstStyle/>
                        <a:p>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𝑠</m:t>
                                </m:r>
                              </m:oMath>
                            </m:oMathPara>
                          </a14:m>
                          <a:endParaRPr lang="en-GB" dirty="0"/>
                        </a:p>
                      </a:txBody>
                      <a:tcPr/>
                    </a:tc>
                    <a:tc>
                      <a:txBody>
                        <a:bodyPr/>
                        <a:lstStyle/>
                        <a:p>
                          <a:r>
                            <a:rPr lang="en-US" dirty="0"/>
                            <a:t>Displacement </a:t>
                          </a:r>
                          <a:endParaRPr lang="en-GB" dirty="0"/>
                        </a:p>
                      </a:txBody>
                      <a:tcPr/>
                    </a:tc>
                    <a:extLst>
                      <a:ext uri="{0D108BD9-81ED-4DB2-BD59-A6C34878D82A}">
                        <a16:rowId xmlns:a16="http://schemas.microsoft.com/office/drawing/2014/main" val="2348483097"/>
                      </a:ext>
                    </a:extLst>
                  </a:tr>
                </a:tbl>
              </a:graphicData>
            </a:graphic>
          </p:graphicFrame>
        </mc:Choice>
        <mc:Fallback xmlns="">
          <p:graphicFrame>
            <p:nvGraphicFramePr>
              <p:cNvPr id="5" name="Table 5">
                <a:extLst>
                  <a:ext uri="{FF2B5EF4-FFF2-40B4-BE49-F238E27FC236}">
                    <a16:creationId xmlns:a16="http://schemas.microsoft.com/office/drawing/2014/main" id="{BE302E2D-070F-6CB9-CD03-4DF228C8B5CE}"/>
                  </a:ext>
                </a:extLst>
              </p:cNvPr>
              <p:cNvGraphicFramePr>
                <a:graphicFrameLocks noGrp="1"/>
              </p:cNvGraphicFramePr>
              <p:nvPr>
                <p:extLst>
                  <p:ext uri="{D42A27DB-BD31-4B8C-83A1-F6EECF244321}">
                    <p14:modId xmlns:p14="http://schemas.microsoft.com/office/powerpoint/2010/main" val="206584953"/>
                  </p:ext>
                </p:extLst>
              </p:nvPr>
            </p:nvGraphicFramePr>
            <p:xfrm>
              <a:off x="3841263" y="3655440"/>
              <a:ext cx="4699819" cy="2194560"/>
            </p:xfrm>
            <a:graphic>
              <a:graphicData uri="http://schemas.openxmlformats.org/drawingml/2006/table">
                <a:tbl>
                  <a:tblPr firstRow="1" bandRow="1">
                    <a:tableStyleId>{5C22544A-7EE6-4342-B048-85BDC9FD1C3A}</a:tableStyleId>
                  </a:tblPr>
                  <a:tblGrid>
                    <a:gridCol w="1611074">
                      <a:extLst>
                        <a:ext uri="{9D8B030D-6E8A-4147-A177-3AD203B41FA5}">
                          <a16:colId xmlns:a16="http://schemas.microsoft.com/office/drawing/2014/main" val="2434631442"/>
                        </a:ext>
                      </a:extLst>
                    </a:gridCol>
                    <a:gridCol w="3088745">
                      <a:extLst>
                        <a:ext uri="{9D8B030D-6E8A-4147-A177-3AD203B41FA5}">
                          <a16:colId xmlns:a16="http://schemas.microsoft.com/office/drawing/2014/main" val="861452223"/>
                        </a:ext>
                      </a:extLst>
                    </a:gridCol>
                  </a:tblGrid>
                  <a:tr h="365760">
                    <a:tc>
                      <a:txBody>
                        <a:bodyPr/>
                        <a:lstStyle/>
                        <a:p>
                          <a:r>
                            <a:rPr lang="en-US" dirty="0"/>
                            <a:t>Symbol</a:t>
                          </a:r>
                          <a:endParaRPr lang="en-GB" dirty="0"/>
                        </a:p>
                      </a:txBody>
                      <a:tcPr/>
                    </a:tc>
                    <a:tc>
                      <a:txBody>
                        <a:bodyPr/>
                        <a:lstStyle/>
                        <a:p>
                          <a:r>
                            <a:rPr lang="en-US" dirty="0"/>
                            <a:t>Meaning</a:t>
                          </a:r>
                          <a:endParaRPr lang="en-GB" dirty="0"/>
                        </a:p>
                      </a:txBody>
                      <a:tcPr/>
                    </a:tc>
                    <a:extLst>
                      <a:ext uri="{0D108BD9-81ED-4DB2-BD59-A6C34878D82A}">
                        <a16:rowId xmlns:a16="http://schemas.microsoft.com/office/drawing/2014/main" val="168759101"/>
                      </a:ext>
                    </a:extLst>
                  </a:tr>
                  <a:tr h="365760">
                    <a:tc>
                      <a:txBody>
                        <a:bodyPr/>
                        <a:lstStyle/>
                        <a:p>
                          <a:endParaRPr lang="en-US"/>
                        </a:p>
                      </a:txBody>
                      <a:tcPr>
                        <a:blipFill>
                          <a:blip r:embed="rId3"/>
                          <a:stretch>
                            <a:fillRect l="-377" t="-108333" r="-192830" b="-428333"/>
                          </a:stretch>
                        </a:blipFill>
                      </a:tcPr>
                    </a:tc>
                    <a:tc>
                      <a:txBody>
                        <a:bodyPr/>
                        <a:lstStyle/>
                        <a:p>
                          <a:r>
                            <a:rPr lang="en-US" dirty="0"/>
                            <a:t>Final velocity</a:t>
                          </a:r>
                          <a:endParaRPr lang="en-GB" dirty="0"/>
                        </a:p>
                      </a:txBody>
                      <a:tcPr/>
                    </a:tc>
                    <a:extLst>
                      <a:ext uri="{0D108BD9-81ED-4DB2-BD59-A6C34878D82A}">
                        <a16:rowId xmlns:a16="http://schemas.microsoft.com/office/drawing/2014/main" val="1051199057"/>
                      </a:ext>
                    </a:extLst>
                  </a:tr>
                  <a:tr h="365760">
                    <a:tc>
                      <a:txBody>
                        <a:bodyPr/>
                        <a:lstStyle/>
                        <a:p>
                          <a:endParaRPr lang="en-US"/>
                        </a:p>
                      </a:txBody>
                      <a:tcPr>
                        <a:blipFill>
                          <a:blip r:embed="rId3"/>
                          <a:stretch>
                            <a:fillRect l="-377" t="-204918" r="-192830" b="-321311"/>
                          </a:stretch>
                        </a:blipFill>
                      </a:tcPr>
                    </a:tc>
                    <a:tc>
                      <a:txBody>
                        <a:bodyPr/>
                        <a:lstStyle/>
                        <a:p>
                          <a:r>
                            <a:rPr lang="en-US" dirty="0"/>
                            <a:t>Initial velocity</a:t>
                          </a:r>
                          <a:endParaRPr lang="en-GB" dirty="0"/>
                        </a:p>
                      </a:txBody>
                      <a:tcPr/>
                    </a:tc>
                    <a:extLst>
                      <a:ext uri="{0D108BD9-81ED-4DB2-BD59-A6C34878D82A}">
                        <a16:rowId xmlns:a16="http://schemas.microsoft.com/office/drawing/2014/main" val="2391206889"/>
                      </a:ext>
                    </a:extLst>
                  </a:tr>
                  <a:tr h="365760">
                    <a:tc>
                      <a:txBody>
                        <a:bodyPr/>
                        <a:lstStyle/>
                        <a:p>
                          <a:endParaRPr lang="en-US"/>
                        </a:p>
                      </a:txBody>
                      <a:tcPr>
                        <a:blipFill>
                          <a:blip r:embed="rId3"/>
                          <a:stretch>
                            <a:fillRect l="-377" t="-310000" r="-192830" b="-226667"/>
                          </a:stretch>
                        </a:blipFill>
                      </a:tcPr>
                    </a:tc>
                    <a:tc>
                      <a:txBody>
                        <a:bodyPr/>
                        <a:lstStyle/>
                        <a:p>
                          <a:r>
                            <a:rPr lang="en-US" dirty="0"/>
                            <a:t>Acceleration</a:t>
                          </a:r>
                          <a:endParaRPr lang="en-GB" dirty="0"/>
                        </a:p>
                      </a:txBody>
                      <a:tcPr/>
                    </a:tc>
                    <a:extLst>
                      <a:ext uri="{0D108BD9-81ED-4DB2-BD59-A6C34878D82A}">
                        <a16:rowId xmlns:a16="http://schemas.microsoft.com/office/drawing/2014/main" val="1876711215"/>
                      </a:ext>
                    </a:extLst>
                  </a:tr>
                  <a:tr h="365760">
                    <a:tc>
                      <a:txBody>
                        <a:bodyPr/>
                        <a:lstStyle/>
                        <a:p>
                          <a:endParaRPr lang="en-US"/>
                        </a:p>
                      </a:txBody>
                      <a:tcPr>
                        <a:blipFill>
                          <a:blip r:embed="rId3"/>
                          <a:stretch>
                            <a:fillRect l="-377" t="-410000" r="-192830" b="-126667"/>
                          </a:stretch>
                        </a:blipFill>
                      </a:tcPr>
                    </a:tc>
                    <a:tc>
                      <a:txBody>
                        <a:bodyPr/>
                        <a:lstStyle/>
                        <a:p>
                          <a:r>
                            <a:rPr lang="en-US" dirty="0"/>
                            <a:t>Time taken</a:t>
                          </a:r>
                          <a:endParaRPr lang="en-GB" dirty="0"/>
                        </a:p>
                      </a:txBody>
                      <a:tcPr/>
                    </a:tc>
                    <a:extLst>
                      <a:ext uri="{0D108BD9-81ED-4DB2-BD59-A6C34878D82A}">
                        <a16:rowId xmlns:a16="http://schemas.microsoft.com/office/drawing/2014/main" val="3428180437"/>
                      </a:ext>
                    </a:extLst>
                  </a:tr>
                  <a:tr h="365760">
                    <a:tc>
                      <a:txBody>
                        <a:bodyPr/>
                        <a:lstStyle/>
                        <a:p>
                          <a:endParaRPr lang="en-US"/>
                        </a:p>
                      </a:txBody>
                      <a:tcPr>
                        <a:blipFill>
                          <a:blip r:embed="rId3"/>
                          <a:stretch>
                            <a:fillRect l="-377" t="-510000" r="-192830" b="-26667"/>
                          </a:stretch>
                        </a:blipFill>
                      </a:tcPr>
                    </a:tc>
                    <a:tc>
                      <a:txBody>
                        <a:bodyPr/>
                        <a:lstStyle/>
                        <a:p>
                          <a:r>
                            <a:rPr lang="en-US" dirty="0"/>
                            <a:t>Displacement </a:t>
                          </a:r>
                          <a:endParaRPr lang="en-GB" dirty="0"/>
                        </a:p>
                      </a:txBody>
                      <a:tcPr/>
                    </a:tc>
                    <a:extLst>
                      <a:ext uri="{0D108BD9-81ED-4DB2-BD59-A6C34878D82A}">
                        <a16:rowId xmlns:a16="http://schemas.microsoft.com/office/drawing/2014/main" val="2348483097"/>
                      </a:ext>
                    </a:extLst>
                  </a:tr>
                </a:tbl>
              </a:graphicData>
            </a:graphic>
          </p:graphicFrame>
        </mc:Fallback>
      </mc:AlternateContent>
    </p:spTree>
    <p:extLst>
      <p:ext uri="{BB962C8B-B14F-4D97-AF65-F5344CB8AC3E}">
        <p14:creationId xmlns:p14="http://schemas.microsoft.com/office/powerpoint/2010/main" val="20885928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9F7EBD-1E89-4CD4-AA1D-C967D1FAF184}"/>
              </a:ext>
            </a:extLst>
          </p:cNvPr>
          <p:cNvSpPr>
            <a:spLocks noGrp="1"/>
          </p:cNvSpPr>
          <p:nvPr>
            <p:ph type="title"/>
          </p:nvPr>
        </p:nvSpPr>
        <p:spPr/>
        <p:txBody>
          <a:bodyPr/>
          <a:lstStyle/>
          <a:p>
            <a:r>
              <a:rPr lang="en-GB" dirty="0"/>
              <a:t>Example 1 </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AA4FF34-C25C-44B9-9088-C5359346CB28}"/>
                  </a:ext>
                </a:extLst>
              </p:cNvPr>
              <p:cNvSpPr>
                <a:spLocks noGrp="1"/>
              </p:cNvSpPr>
              <p:nvPr>
                <p:ph sz="quarter" idx="10"/>
              </p:nvPr>
            </p:nvSpPr>
            <p:spPr>
              <a:xfrm>
                <a:off x="457200" y="1512000"/>
                <a:ext cx="8229600" cy="4338000"/>
              </a:xfrm>
            </p:spPr>
            <p:txBody>
              <a:bodyPr/>
              <a:lstStyle/>
              <a:p>
                <a:r>
                  <a:rPr lang="en-GB" dirty="0"/>
                  <a:t>A car accelerates from a speed of 3m/s to a speed of 5m/s in 5 seconds. </a:t>
                </a:r>
              </a:p>
              <a:p>
                <a:r>
                  <a:rPr lang="en-GB" dirty="0"/>
                  <a:t>What is the acceleration?</a:t>
                </a:r>
              </a:p>
              <a:p>
                <a:r>
                  <a:rPr lang="en-GB" dirty="0"/>
                  <a:t>Given parameters:</a:t>
                </a:r>
              </a:p>
              <a:p>
                <a:pPr lvl="4"/>
                <a:r>
                  <a:rPr lang="en-GB" sz="2000" dirty="0"/>
                  <a:t>Initial velocity, </a:t>
                </a:r>
                <a14:m>
                  <m:oMath xmlns:m="http://schemas.openxmlformats.org/officeDocument/2006/math">
                    <m:r>
                      <a:rPr lang="en-GB" sz="2000" b="0" i="1" smtClean="0">
                        <a:latin typeface="Cambria Math" panose="02040503050406030204" pitchFamily="18" charset="0"/>
                      </a:rPr>
                      <m:t>𝑢</m:t>
                    </m:r>
                  </m:oMath>
                </a14:m>
                <a:r>
                  <a:rPr lang="en-GB" sz="2000" dirty="0"/>
                  <a:t> = 3m/s</a:t>
                </a:r>
              </a:p>
              <a:p>
                <a:pPr lvl="4"/>
                <a:r>
                  <a:rPr lang="en-GB" sz="2000" dirty="0"/>
                  <a:t>Final velocity, </a:t>
                </a:r>
                <a14:m>
                  <m:oMath xmlns:m="http://schemas.openxmlformats.org/officeDocument/2006/math">
                    <m:r>
                      <a:rPr lang="en-GB" sz="2000" b="0" i="1" smtClean="0">
                        <a:latin typeface="Cambria Math" panose="02040503050406030204" pitchFamily="18" charset="0"/>
                      </a:rPr>
                      <m:t>𝑣</m:t>
                    </m:r>
                  </m:oMath>
                </a14:m>
                <a:r>
                  <a:rPr lang="en-GB" sz="2000" dirty="0"/>
                  <a:t> = 5m/s </a:t>
                </a:r>
              </a:p>
              <a:p>
                <a:pPr lvl="4"/>
                <a:r>
                  <a:rPr lang="en-GB" sz="2000" dirty="0"/>
                  <a:t>Time taken, </a:t>
                </a:r>
                <a14:m>
                  <m:oMath xmlns:m="http://schemas.openxmlformats.org/officeDocument/2006/math">
                    <m:r>
                      <a:rPr lang="en-GB" sz="2000" b="0" i="1" smtClean="0">
                        <a:latin typeface="Cambria Math" panose="02040503050406030204" pitchFamily="18" charset="0"/>
                      </a:rPr>
                      <m:t>𝑡</m:t>
                    </m:r>
                  </m:oMath>
                </a14:m>
                <a:r>
                  <a:rPr lang="en-GB" sz="2000" dirty="0"/>
                  <a:t> = 5 seconds</a:t>
                </a:r>
              </a:p>
              <a:p>
                <a:pPr lvl="4"/>
                <a:endParaRPr lang="en-GB" sz="2000" dirty="0"/>
              </a:p>
              <a:p>
                <a:pPr marL="215900" lvl="4" indent="0">
                  <a:buNone/>
                </a:pPr>
                <a:r>
                  <a:rPr lang="en-GB" sz="2000" b="1" dirty="0"/>
                  <a:t>Acceleration</a:t>
                </a:r>
              </a:p>
              <a:p>
                <a:pPr marL="215900" lvl="4" indent="0">
                  <a:spcAft>
                    <a:spcPts val="1200"/>
                  </a:spcAft>
                  <a:buNone/>
                </a:pPr>
                <a:r>
                  <a:rPr lang="en-GB" sz="2000" dirty="0"/>
                  <a:t>	</a:t>
                </a:r>
                <a14:m>
                  <m:oMath xmlns:m="http://schemas.openxmlformats.org/officeDocument/2006/math">
                    <m:r>
                      <a:rPr lang="en-GB" sz="2000" b="0" i="0" smtClean="0">
                        <a:latin typeface="Cambria Math" panose="02040503050406030204" pitchFamily="18" charset="0"/>
                      </a:rPr>
                      <m:t> </m:t>
                    </m:r>
                    <m:r>
                      <a:rPr lang="en-GB" sz="2000" b="0" i="1" smtClean="0">
                        <a:latin typeface="Cambria Math" panose="02040503050406030204" pitchFamily="18" charset="0"/>
                      </a:rPr>
                      <m:t>𝑣</m:t>
                    </m:r>
                    <m:r>
                      <a:rPr lang="en-GB" sz="2000" b="0" i="1" smtClean="0">
                        <a:latin typeface="Cambria Math" panose="02040503050406030204" pitchFamily="18" charset="0"/>
                      </a:rPr>
                      <m:t>=</m:t>
                    </m:r>
                    <m:r>
                      <a:rPr lang="en-GB" sz="2000" b="0" i="1" smtClean="0">
                        <a:latin typeface="Cambria Math" panose="02040503050406030204" pitchFamily="18" charset="0"/>
                      </a:rPr>
                      <m:t>𝑢</m:t>
                    </m:r>
                    <m:r>
                      <a:rPr lang="en-GB" sz="2000" b="0" i="1" smtClean="0">
                        <a:latin typeface="Cambria Math" panose="02040503050406030204" pitchFamily="18" charset="0"/>
                      </a:rPr>
                      <m:t>+</m:t>
                    </m:r>
                    <m:r>
                      <a:rPr lang="en-GB" sz="2000" b="0" i="1" smtClean="0">
                        <a:latin typeface="Cambria Math" panose="02040503050406030204" pitchFamily="18" charset="0"/>
                      </a:rPr>
                      <m:t>𝑎𝑡</m:t>
                    </m:r>
                  </m:oMath>
                </a14:m>
                <a:endParaRPr lang="en-GB" sz="2000" dirty="0"/>
              </a:p>
              <a:p>
                <a:pPr marL="215900" lvl="4" indent="0">
                  <a:buNone/>
                </a:pPr>
                <a:r>
                  <a:rPr lang="en-GB" sz="2000" dirty="0"/>
                  <a:t>	</a:t>
                </a:r>
                <a:r>
                  <a:rPr lang="en-GB" sz="2000" b="0" dirty="0"/>
                  <a:t> </a:t>
                </a:r>
                <a14:m>
                  <m:oMath xmlns:m="http://schemas.openxmlformats.org/officeDocument/2006/math">
                    <m:r>
                      <a:rPr lang="en-GB" sz="2000" b="0" i="1" smtClean="0">
                        <a:latin typeface="Cambria Math" panose="02040503050406030204" pitchFamily="18" charset="0"/>
                      </a:rPr>
                      <m:t>𝑎</m:t>
                    </m:r>
                    <m:r>
                      <a:rPr lang="en-GB" sz="2000" b="0" i="1" smtClean="0">
                        <a:latin typeface="Cambria Math" panose="02040503050406030204" pitchFamily="18" charset="0"/>
                      </a:rPr>
                      <m:t>=</m:t>
                    </m:r>
                    <m:f>
                      <m:fPr>
                        <m:ctrlPr>
                          <a:rPr lang="en-GB" sz="2000" b="0" i="1" smtClean="0">
                            <a:latin typeface="Cambria Math" panose="02040503050406030204" pitchFamily="18" charset="0"/>
                          </a:rPr>
                        </m:ctrlPr>
                      </m:fPr>
                      <m:num>
                        <m:r>
                          <a:rPr lang="en-GB" sz="2000" b="0" i="1" smtClean="0">
                            <a:latin typeface="Cambria Math" panose="02040503050406030204" pitchFamily="18" charset="0"/>
                          </a:rPr>
                          <m:t>5−3</m:t>
                        </m:r>
                      </m:num>
                      <m:den>
                        <m:r>
                          <a:rPr lang="en-GB" sz="2000" b="0" i="1" smtClean="0">
                            <a:latin typeface="Cambria Math" panose="02040503050406030204" pitchFamily="18" charset="0"/>
                          </a:rPr>
                          <m:t>5</m:t>
                        </m:r>
                      </m:den>
                    </m:f>
                  </m:oMath>
                </a14:m>
                <a:r>
                  <a:rPr lang="en-GB" sz="2000" dirty="0"/>
                  <a:t> </a:t>
                </a:r>
              </a:p>
              <a:p>
                <a:pPr marL="215900" lvl="4" indent="0">
                  <a:buNone/>
                </a:pPr>
                <a:r>
                  <a:rPr lang="en-GB" sz="2000" dirty="0"/>
                  <a:t>	   </a:t>
                </a:r>
                <a:r>
                  <a:rPr lang="en-GB" sz="2000" dirty="0">
                    <a:solidFill>
                      <a:srgbClr val="FF0000"/>
                    </a:solidFill>
                  </a:rPr>
                  <a:t> </a:t>
                </a:r>
                <a14:m>
                  <m:oMath xmlns:m="http://schemas.openxmlformats.org/officeDocument/2006/math">
                    <m:r>
                      <a:rPr lang="en-GB" sz="2000" b="0" i="0" smtClean="0">
                        <a:solidFill>
                          <a:srgbClr val="FF0000"/>
                        </a:solidFill>
                        <a:latin typeface="Cambria Math" panose="02040503050406030204" pitchFamily="18" charset="0"/>
                      </a:rPr>
                      <m:t>=</m:t>
                    </m:r>
                    <m:r>
                      <a:rPr lang="en-GB" sz="2000" b="0" i="1" smtClean="0">
                        <a:solidFill>
                          <a:srgbClr val="FF0000"/>
                        </a:solidFill>
                        <a:latin typeface="Cambria Math" panose="02040503050406030204" pitchFamily="18" charset="0"/>
                      </a:rPr>
                      <m:t>0.4</m:t>
                    </m:r>
                    <m:r>
                      <m:rPr>
                        <m:sty m:val="p"/>
                      </m:rPr>
                      <a:rPr lang="en-GB" sz="2000" b="0" i="0" smtClean="0">
                        <a:solidFill>
                          <a:srgbClr val="FF0000"/>
                        </a:solidFill>
                        <a:latin typeface="Cambria Math" panose="02040503050406030204" pitchFamily="18" charset="0"/>
                      </a:rPr>
                      <m:t>m</m:t>
                    </m:r>
                    <m:r>
                      <a:rPr lang="en-GB" sz="2000" b="0" i="0" smtClean="0">
                        <a:solidFill>
                          <a:srgbClr val="FF0000"/>
                        </a:solidFill>
                        <a:latin typeface="Cambria Math" panose="02040503050406030204" pitchFamily="18" charset="0"/>
                      </a:rPr>
                      <m:t>/</m:t>
                    </m:r>
                    <m:sSup>
                      <m:sSupPr>
                        <m:ctrlPr>
                          <a:rPr lang="en-GB" sz="2000" b="0" i="1" smtClean="0">
                            <a:solidFill>
                              <a:srgbClr val="FF0000"/>
                            </a:solidFill>
                            <a:latin typeface="Cambria Math" panose="02040503050406030204" pitchFamily="18" charset="0"/>
                          </a:rPr>
                        </m:ctrlPr>
                      </m:sSupPr>
                      <m:e>
                        <m:r>
                          <m:rPr>
                            <m:sty m:val="p"/>
                          </m:rPr>
                          <a:rPr lang="en-GB" sz="2000" b="0" i="0" smtClean="0">
                            <a:solidFill>
                              <a:srgbClr val="FF0000"/>
                            </a:solidFill>
                            <a:latin typeface="Cambria Math" panose="02040503050406030204" pitchFamily="18" charset="0"/>
                          </a:rPr>
                          <m:t>s</m:t>
                        </m:r>
                      </m:e>
                      <m:sup>
                        <m:r>
                          <a:rPr lang="en-GB" sz="2000" b="0" i="1" smtClean="0">
                            <a:solidFill>
                              <a:srgbClr val="FF0000"/>
                            </a:solidFill>
                            <a:latin typeface="Cambria Math" panose="02040503050406030204" pitchFamily="18" charset="0"/>
                          </a:rPr>
                          <m:t>2</m:t>
                        </m:r>
                      </m:sup>
                    </m:sSup>
                  </m:oMath>
                </a14:m>
                <a:endParaRPr lang="en-GB" sz="2000" dirty="0">
                  <a:solidFill>
                    <a:srgbClr val="FF0000"/>
                  </a:solidFill>
                </a:endParaRPr>
              </a:p>
            </p:txBody>
          </p:sp>
        </mc:Choice>
        <mc:Fallback xmlns="">
          <p:sp>
            <p:nvSpPr>
              <p:cNvPr id="3" name="Content Placeholder 2">
                <a:extLst>
                  <a:ext uri="{FF2B5EF4-FFF2-40B4-BE49-F238E27FC236}">
                    <a16:creationId xmlns:a16="http://schemas.microsoft.com/office/drawing/2014/main" id="{EAA4FF34-C25C-44B9-9088-C5359346CB28}"/>
                  </a:ext>
                </a:extLst>
              </p:cNvPr>
              <p:cNvSpPr>
                <a:spLocks noGrp="1" noRot="1" noChangeAspect="1" noMove="1" noResize="1" noEditPoints="1" noAdjustHandles="1" noChangeArrowheads="1" noChangeShapeType="1" noTextEdit="1"/>
              </p:cNvSpPr>
              <p:nvPr>
                <p:ph sz="quarter" idx="10"/>
              </p:nvPr>
            </p:nvSpPr>
            <p:spPr>
              <a:xfrm>
                <a:off x="457200" y="1512000"/>
                <a:ext cx="8229600" cy="4338000"/>
              </a:xfrm>
              <a:blipFill>
                <a:blip r:embed="rId2"/>
                <a:stretch>
                  <a:fillRect l="-1852" t="-2047" r="-1698"/>
                </a:stretch>
              </a:blipFill>
            </p:spPr>
            <p:txBody>
              <a:bodyPr/>
              <a:lstStyle/>
              <a:p>
                <a:r>
                  <a:rPr lang="en-GB">
                    <a:noFill/>
                  </a:rPr>
                  <a:t> </a:t>
                </a:r>
              </a:p>
            </p:txBody>
          </p:sp>
        </mc:Fallback>
      </mc:AlternateContent>
      <p:pic>
        <p:nvPicPr>
          <p:cNvPr id="5" name="Picture 4" descr="A white car on a road&#10;&#10;Description automatically generated with low confidence">
            <a:extLst>
              <a:ext uri="{FF2B5EF4-FFF2-40B4-BE49-F238E27FC236}">
                <a16:creationId xmlns:a16="http://schemas.microsoft.com/office/drawing/2014/main" id="{40D87405-CDAE-BD4C-8068-20D491A4845E}"/>
              </a:ext>
            </a:extLst>
          </p:cNvPr>
          <p:cNvPicPr>
            <a:picLocks noChangeAspect="1"/>
          </p:cNvPicPr>
          <p:nvPr/>
        </p:nvPicPr>
        <p:blipFill>
          <a:blip r:embed="rId3"/>
          <a:stretch>
            <a:fillRect/>
          </a:stretch>
        </p:blipFill>
        <p:spPr>
          <a:xfrm>
            <a:off x="4902057" y="2607613"/>
            <a:ext cx="3706084" cy="2475664"/>
          </a:xfrm>
          <a:prstGeom prst="rect">
            <a:avLst/>
          </a:prstGeom>
        </p:spPr>
      </p:pic>
    </p:spTree>
    <p:extLst>
      <p:ext uri="{BB962C8B-B14F-4D97-AF65-F5344CB8AC3E}">
        <p14:creationId xmlns:p14="http://schemas.microsoft.com/office/powerpoint/2010/main" val="16190187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CB9D6B-5BBA-482C-BE26-5F3DFEFCD284}"/>
              </a:ext>
            </a:extLst>
          </p:cNvPr>
          <p:cNvSpPr>
            <a:spLocks noGrp="1"/>
          </p:cNvSpPr>
          <p:nvPr>
            <p:ph type="title"/>
          </p:nvPr>
        </p:nvSpPr>
        <p:spPr/>
        <p:txBody>
          <a:bodyPr/>
          <a:lstStyle/>
          <a:p>
            <a:r>
              <a:rPr lang="en-GB" dirty="0"/>
              <a:t>Example 2</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7109BAEC-D697-445F-A5CF-63956FEC3E19}"/>
                  </a:ext>
                </a:extLst>
              </p:cNvPr>
              <p:cNvSpPr>
                <a:spLocks noGrp="1"/>
              </p:cNvSpPr>
              <p:nvPr>
                <p:ph sz="quarter" idx="10"/>
              </p:nvPr>
            </p:nvSpPr>
            <p:spPr/>
            <p:txBody>
              <a:bodyPr/>
              <a:lstStyle/>
              <a:p>
                <a:r>
                  <a:rPr lang="en-GB" dirty="0"/>
                  <a:t>A stone is released into a river from a bridge. It takes 4 seconds for the stone to touch the river’s surface. Calculate the height of the bridge from the water level.</a:t>
                </a:r>
              </a:p>
              <a:p>
                <a:r>
                  <a:rPr lang="en-GB" dirty="0"/>
                  <a:t>Initial velocity, </a:t>
                </a:r>
                <a14:m>
                  <m:oMath xmlns:m="http://schemas.openxmlformats.org/officeDocument/2006/math">
                    <m:r>
                      <a:rPr lang="en-GB" sz="2000" b="0" i="1" smtClean="0">
                        <a:latin typeface="Cambria Math" panose="02040503050406030204" pitchFamily="18" charset="0"/>
                      </a:rPr>
                      <m:t>𝑢</m:t>
                    </m:r>
                  </m:oMath>
                </a14:m>
                <a:r>
                  <a:rPr lang="en-GB" dirty="0"/>
                  <a:t> = 0 (because the stone was at rest)</a:t>
                </a:r>
              </a:p>
              <a:p>
                <a:r>
                  <a:rPr lang="en-GB" b="0" dirty="0"/>
                  <a:t>Time taken, </a:t>
                </a:r>
                <a14:m>
                  <m:oMath xmlns:m="http://schemas.openxmlformats.org/officeDocument/2006/math">
                    <m:r>
                      <a:rPr lang="en-GB" b="0" i="1" smtClean="0">
                        <a:latin typeface="Cambria Math" panose="02040503050406030204" pitchFamily="18" charset="0"/>
                      </a:rPr>
                      <m:t>𝑡</m:t>
                    </m:r>
                  </m:oMath>
                </a14:m>
                <a:r>
                  <a:rPr lang="en-GB" dirty="0"/>
                  <a:t> = 5s </a:t>
                </a:r>
              </a:p>
              <a:p>
                <a14:m>
                  <m:oMath xmlns:m="http://schemas.openxmlformats.org/officeDocument/2006/math">
                    <m:r>
                      <a:rPr lang="en-GB" b="0" i="1" smtClean="0">
                        <a:latin typeface="Cambria Math" panose="02040503050406030204" pitchFamily="18" charset="0"/>
                      </a:rPr>
                      <m:t>𝑎</m:t>
                    </m:r>
                  </m:oMath>
                </a14:m>
                <a:r>
                  <a:rPr lang="en-GB" dirty="0"/>
                  <a:t> = </a:t>
                </a:r>
                <a14:m>
                  <m:oMath xmlns:m="http://schemas.openxmlformats.org/officeDocument/2006/math">
                    <m:r>
                      <a:rPr lang="en-GB" b="0" i="1" smtClean="0">
                        <a:latin typeface="Cambria Math" panose="02040503050406030204" pitchFamily="18" charset="0"/>
                      </a:rPr>
                      <m:t>𝑔</m:t>
                    </m:r>
                  </m:oMath>
                </a14:m>
                <a:r>
                  <a:rPr lang="en-GB" dirty="0"/>
                  <a:t> = 9.8m/s</a:t>
                </a:r>
                <a:r>
                  <a:rPr lang="en-GB" baseline="30000" dirty="0"/>
                  <a:t>2</a:t>
                </a:r>
                <a:r>
                  <a:rPr lang="en-GB" dirty="0"/>
                  <a:t> (</a:t>
                </a:r>
                <a14:m>
                  <m:oMath xmlns:m="http://schemas.openxmlformats.org/officeDocument/2006/math">
                    <m:r>
                      <a:rPr lang="en-GB" b="0" i="1" smtClean="0">
                        <a:latin typeface="Cambria Math" panose="02040503050406030204" pitchFamily="18" charset="0"/>
                      </a:rPr>
                      <m:t>𝑔</m:t>
                    </m:r>
                  </m:oMath>
                </a14:m>
                <a:r>
                  <a:rPr lang="en-GB" dirty="0"/>
                  <a:t> is acceleration due to gravity because the stone is in                    </a:t>
                </a:r>
                <a:br>
                  <a:rPr lang="en-GB" dirty="0"/>
                </a:br>
                <a:r>
                  <a:rPr lang="en-GB" dirty="0"/>
                  <a:t>                             freefall)</a:t>
                </a:r>
              </a:p>
              <a:p>
                <a:r>
                  <a:rPr lang="en-GB" dirty="0"/>
                  <a:t>Displacement of the stone (the height of the bridge), </a:t>
                </a:r>
                <a14:m>
                  <m:oMath xmlns:m="http://schemas.openxmlformats.org/officeDocument/2006/math">
                    <m:r>
                      <a:rPr lang="en-GB" b="0" i="1" smtClean="0">
                        <a:latin typeface="Cambria Math" panose="02040503050406030204" pitchFamily="18" charset="0"/>
                      </a:rPr>
                      <m:t>𝑠</m:t>
                    </m:r>
                  </m:oMath>
                </a14:m>
                <a:endParaRPr lang="en-GB" dirty="0"/>
              </a:p>
            </p:txBody>
          </p:sp>
        </mc:Choice>
        <mc:Fallback xmlns="">
          <p:sp>
            <p:nvSpPr>
              <p:cNvPr id="3" name="Content Placeholder 2">
                <a:extLst>
                  <a:ext uri="{FF2B5EF4-FFF2-40B4-BE49-F238E27FC236}">
                    <a16:creationId xmlns:a16="http://schemas.microsoft.com/office/drawing/2014/main" id="{7109BAEC-D697-445F-A5CF-63956FEC3E19}"/>
                  </a:ext>
                </a:extLst>
              </p:cNvPr>
              <p:cNvSpPr>
                <a:spLocks noGrp="1" noRot="1" noChangeAspect="1" noMove="1" noResize="1" noEditPoints="1" noAdjustHandles="1" noChangeArrowheads="1" noChangeShapeType="1" noTextEdit="1"/>
              </p:cNvSpPr>
              <p:nvPr>
                <p:ph sz="quarter" idx="10"/>
              </p:nvPr>
            </p:nvSpPr>
            <p:spPr>
              <a:blipFill>
                <a:blip r:embed="rId2"/>
                <a:stretch>
                  <a:fillRect l="-1852" t="-1722" r="-16074"/>
                </a:stretch>
              </a:blipFill>
            </p:spPr>
            <p:txBody>
              <a:bodyPr/>
              <a:lstStyle/>
              <a:p>
                <a:r>
                  <a:rPr lang="en-GB">
                    <a:noFill/>
                  </a:rPr>
                  <a:t> </a:t>
                </a:r>
              </a:p>
            </p:txBody>
          </p:sp>
        </mc:Fallback>
      </mc:AlternateContent>
    </p:spTree>
    <p:extLst>
      <p:ext uri="{BB962C8B-B14F-4D97-AF65-F5344CB8AC3E}">
        <p14:creationId xmlns:p14="http://schemas.microsoft.com/office/powerpoint/2010/main" val="11225963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3BE3467-5A63-40DD-B24F-6AD42CF6F35A}"/>
                  </a:ext>
                </a:extLst>
              </p:cNvPr>
              <p:cNvSpPr>
                <a:spLocks noGrp="1"/>
              </p:cNvSpPr>
              <p:nvPr>
                <p:ph sz="quarter" idx="10"/>
              </p:nvPr>
            </p:nvSpPr>
            <p:spPr/>
            <p:txBody>
              <a:bodyPr/>
              <a:lstStyle/>
              <a:p>
                <a:r>
                  <a:rPr lang="en-GB" dirty="0"/>
                  <a:t>The height of the bridge is found using:</a:t>
                </a:r>
              </a:p>
              <a:p>
                <a:endParaRPr lang="en-GB" dirty="0"/>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𝑠</m:t>
                      </m:r>
                      <m:r>
                        <a:rPr lang="en-GB" b="0" i="1" smtClean="0">
                          <a:latin typeface="Cambria Math" panose="02040503050406030204" pitchFamily="18" charset="0"/>
                        </a:rPr>
                        <m:t>=</m:t>
                      </m:r>
                      <m:r>
                        <a:rPr lang="en-GB" b="0" i="1" smtClean="0">
                          <a:latin typeface="Cambria Math" panose="02040503050406030204" pitchFamily="18" charset="0"/>
                        </a:rPr>
                        <m:t>𝑢𝑡</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𝑎</m:t>
                      </m:r>
                      <m:sSup>
                        <m:sSupPr>
                          <m:ctrlPr>
                            <a:rPr lang="en-GB" b="0" i="1" smtClean="0">
                              <a:latin typeface="Cambria Math" panose="02040503050406030204" pitchFamily="18" charset="0"/>
                            </a:rPr>
                          </m:ctrlPr>
                        </m:sSupPr>
                        <m:e>
                          <m:r>
                            <a:rPr lang="en-GB" b="0" i="1" smtClean="0">
                              <a:latin typeface="Cambria Math" panose="02040503050406030204" pitchFamily="18" charset="0"/>
                            </a:rPr>
                            <m:t>𝑡</m:t>
                          </m:r>
                        </m:e>
                        <m:sup>
                          <m:r>
                            <a:rPr lang="en-GB" b="0" i="1" smtClean="0">
                              <a:latin typeface="Cambria Math" panose="02040503050406030204" pitchFamily="18" charset="0"/>
                            </a:rPr>
                            <m:t>2</m:t>
                          </m:r>
                        </m:sup>
                      </m:sSup>
                    </m:oMath>
                  </m:oMathPara>
                </a14:m>
                <a:endParaRPr lang="en-GB" dirty="0"/>
              </a:p>
              <a:p>
                <a:endParaRPr lang="en-GB" dirty="0"/>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             </m:t>
                      </m:r>
                      <m:r>
                        <a:rPr lang="en-GB" b="0" i="1" smtClean="0">
                          <a:latin typeface="Cambria Math" panose="02040503050406030204" pitchFamily="18" charset="0"/>
                        </a:rPr>
                        <m:t>𝑠</m:t>
                      </m:r>
                      <m:r>
                        <a:rPr lang="en-GB" b="0" i="1" smtClean="0">
                          <a:latin typeface="Cambria Math" panose="02040503050406030204" pitchFamily="18" charset="0"/>
                        </a:rPr>
                        <m:t>=0 × 5+</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 </m:t>
                      </m:r>
                      <m:r>
                        <a:rPr lang="en-GB" b="0" i="1" smtClean="0">
                          <a:latin typeface="Cambria Math" panose="02040503050406030204" pitchFamily="18" charset="0"/>
                        </a:rPr>
                        <m:t>9.8 </m:t>
                      </m:r>
                      <m:r>
                        <a:rPr lang="en-GB" b="0" i="1" smtClean="0">
                          <a:latin typeface="Cambria Math" panose="02040503050406030204" pitchFamily="18" charset="0"/>
                          <a:ea typeface="Cambria Math" panose="02040503050406030204" pitchFamily="18" charset="0"/>
                        </a:rPr>
                        <m:t>× </m:t>
                      </m:r>
                      <m:sSup>
                        <m:sSupPr>
                          <m:ctrlPr>
                            <a:rPr lang="en-GB" b="0" i="1" smtClean="0">
                              <a:latin typeface="Cambria Math" panose="02040503050406030204" pitchFamily="18" charset="0"/>
                            </a:rPr>
                          </m:ctrlPr>
                        </m:sSupPr>
                        <m:e>
                          <m:r>
                            <a:rPr lang="en-GB" b="0" i="1" smtClean="0">
                              <a:latin typeface="Cambria Math" panose="02040503050406030204" pitchFamily="18" charset="0"/>
                            </a:rPr>
                            <m:t>5</m:t>
                          </m:r>
                        </m:e>
                        <m:sup>
                          <m:r>
                            <a:rPr lang="en-GB" b="0" i="1" smtClean="0">
                              <a:latin typeface="Cambria Math" panose="02040503050406030204" pitchFamily="18" charset="0"/>
                            </a:rPr>
                            <m:t>2</m:t>
                          </m:r>
                        </m:sup>
                      </m:sSup>
                    </m:oMath>
                  </m:oMathPara>
                </a14:m>
                <a:endParaRPr lang="en-GB" dirty="0"/>
              </a:p>
              <a:p>
                <a:pPr>
                  <a:spcAft>
                    <a:spcPts val="1800"/>
                  </a:spcAft>
                </a:pPr>
                <a:r>
                  <a:rPr lang="en-GB" dirty="0"/>
                  <a:t>             </a:t>
                </a:r>
                <a14:m>
                  <m:oMath xmlns:m="http://schemas.openxmlformats.org/officeDocument/2006/math">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 </m:t>
                    </m:r>
                    <m:r>
                      <a:rPr lang="en-GB" b="0" i="1" smtClean="0">
                        <a:latin typeface="Cambria Math" panose="02040503050406030204" pitchFamily="18" charset="0"/>
                      </a:rPr>
                      <m:t>9.8 </m:t>
                    </m:r>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rPr>
                        </m:ctrlPr>
                      </m:sSupPr>
                      <m:e>
                        <m:r>
                          <a:rPr lang="en-GB" b="0" i="1" smtClean="0">
                            <a:latin typeface="Cambria Math" panose="02040503050406030204" pitchFamily="18" charset="0"/>
                          </a:rPr>
                          <m:t> 5</m:t>
                        </m:r>
                      </m:e>
                      <m:sup>
                        <m:r>
                          <a:rPr lang="en-GB" b="0" i="1" smtClean="0">
                            <a:latin typeface="Cambria Math" panose="02040503050406030204" pitchFamily="18" charset="0"/>
                          </a:rPr>
                          <m:t>2</m:t>
                        </m:r>
                      </m:sup>
                    </m:sSup>
                  </m:oMath>
                </a14:m>
                <a:endParaRPr lang="en-GB" dirty="0"/>
              </a:p>
              <a:p>
                <a:pPr>
                  <a:spcAft>
                    <a:spcPts val="1800"/>
                  </a:spcAft>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                =0 × 5+</m:t>
                      </m:r>
                      <m:f>
                        <m:fPr>
                          <m:ctrlPr>
                            <a:rPr lang="en-GB" b="0" i="1" smtClean="0">
                              <a:latin typeface="Cambria Math" panose="02040503050406030204" pitchFamily="18" charset="0"/>
                            </a:rPr>
                          </m:ctrlPr>
                        </m:fPr>
                        <m:num>
                          <m:r>
                            <a:rPr lang="en-GB" b="0" i="1" smtClean="0">
                              <a:latin typeface="Cambria Math" panose="02040503050406030204" pitchFamily="18" charset="0"/>
                            </a:rPr>
                            <m:t>1</m:t>
                          </m:r>
                        </m:num>
                        <m:den>
                          <m:r>
                            <a:rPr lang="en-GB" b="0" i="1" smtClean="0">
                              <a:latin typeface="Cambria Math" panose="02040503050406030204" pitchFamily="18" charset="0"/>
                            </a:rPr>
                            <m:t>2</m:t>
                          </m:r>
                        </m:den>
                      </m:f>
                      <m:r>
                        <a:rPr lang="en-GB" b="0" i="1" smtClean="0">
                          <a:latin typeface="Cambria Math" panose="02040503050406030204" pitchFamily="18" charset="0"/>
                        </a:rPr>
                        <m:t> </m:t>
                      </m:r>
                      <m:r>
                        <a:rPr lang="en-GB" b="0" i="1" smtClean="0">
                          <a:latin typeface="Cambria Math" panose="02040503050406030204" pitchFamily="18" charset="0"/>
                          <a:ea typeface="Cambria Math" panose="02040503050406030204" pitchFamily="18" charset="0"/>
                        </a:rPr>
                        <m:t>× </m:t>
                      </m:r>
                      <m:r>
                        <a:rPr lang="en-GB" b="0" i="1" smtClean="0">
                          <a:latin typeface="Cambria Math" panose="02040503050406030204" pitchFamily="18" charset="0"/>
                        </a:rPr>
                        <m:t>9.8 </m:t>
                      </m:r>
                      <m:r>
                        <a:rPr lang="en-GB" b="0" i="1" smtClean="0">
                          <a:latin typeface="Cambria Math" panose="02040503050406030204" pitchFamily="18" charset="0"/>
                          <a:ea typeface="Cambria Math" panose="02040503050406030204" pitchFamily="18" charset="0"/>
                        </a:rPr>
                        <m:t>× </m:t>
                      </m:r>
                      <m:sSup>
                        <m:sSupPr>
                          <m:ctrlPr>
                            <a:rPr lang="en-GB" b="0" i="1" smtClean="0">
                              <a:latin typeface="Cambria Math" panose="02040503050406030204" pitchFamily="18" charset="0"/>
                            </a:rPr>
                          </m:ctrlPr>
                        </m:sSupPr>
                        <m:e>
                          <m:r>
                            <a:rPr lang="en-GB" b="0" i="1" smtClean="0">
                              <a:latin typeface="Cambria Math" panose="02040503050406030204" pitchFamily="18" charset="0"/>
                            </a:rPr>
                            <m:t>5</m:t>
                          </m:r>
                        </m:e>
                        <m:sup>
                          <m:r>
                            <a:rPr lang="en-GB" b="0" i="1" smtClean="0">
                              <a:latin typeface="Cambria Math" panose="02040503050406030204" pitchFamily="18" charset="0"/>
                            </a:rPr>
                            <m:t>2</m:t>
                          </m:r>
                        </m:sup>
                      </m:sSup>
                    </m:oMath>
                  </m:oMathPara>
                </a14:m>
                <a:endParaRPr lang="en-GB" dirty="0"/>
              </a:p>
              <a:p>
                <a:pPr/>
                <a14:m>
                  <m:oMathPara xmlns:m="http://schemas.openxmlformats.org/officeDocument/2006/math">
                    <m:oMathParaPr>
                      <m:jc m:val="left"/>
                    </m:oMathParaPr>
                    <m:oMath xmlns:m="http://schemas.openxmlformats.org/officeDocument/2006/math">
                      <m:r>
                        <a:rPr lang="en-GB" b="0" i="1" smtClean="0">
                          <a:latin typeface="Cambria Math" panose="02040503050406030204" pitchFamily="18" charset="0"/>
                        </a:rPr>
                        <m:t>                </m:t>
                      </m:r>
                      <m:r>
                        <a:rPr lang="en-GB" b="0" i="1" smtClean="0">
                          <a:solidFill>
                            <a:srgbClr val="FF0000"/>
                          </a:solidFill>
                          <a:latin typeface="Cambria Math" panose="02040503050406030204" pitchFamily="18" charset="0"/>
                        </a:rPr>
                        <m:t>=122.5</m:t>
                      </m:r>
                      <m:r>
                        <m:rPr>
                          <m:sty m:val="p"/>
                        </m:rPr>
                        <a:rPr lang="en-GB" b="0" i="0" smtClean="0">
                          <a:solidFill>
                            <a:srgbClr val="FF0000"/>
                          </a:solidFill>
                          <a:latin typeface="Cambria Math" panose="02040503050406030204" pitchFamily="18" charset="0"/>
                        </a:rPr>
                        <m:t>m</m:t>
                      </m:r>
                    </m:oMath>
                  </m:oMathPara>
                </a14:m>
                <a:endParaRPr lang="en-GB" dirty="0">
                  <a:solidFill>
                    <a:srgbClr val="FF0000"/>
                  </a:solidFill>
                </a:endParaRPr>
              </a:p>
              <a:p>
                <a:r>
                  <a:rPr lang="en-GB" dirty="0"/>
                  <a:t>			</a:t>
                </a:r>
              </a:p>
              <a:p>
                <a:r>
                  <a:rPr lang="en-GB" dirty="0"/>
                  <a:t>		</a:t>
                </a:r>
                <a:endParaRPr lang="en-GB" b="1" dirty="0">
                  <a:solidFill>
                    <a:srgbClr val="FF0000"/>
                  </a:solidFill>
                </a:endParaRPr>
              </a:p>
            </p:txBody>
          </p:sp>
        </mc:Choice>
        <mc:Fallback xmlns="">
          <p:sp>
            <p:nvSpPr>
              <p:cNvPr id="3" name="Content Placeholder 2">
                <a:extLst>
                  <a:ext uri="{FF2B5EF4-FFF2-40B4-BE49-F238E27FC236}">
                    <a16:creationId xmlns:a16="http://schemas.microsoft.com/office/drawing/2014/main" id="{43BE3467-5A63-40DD-B24F-6AD42CF6F35A}"/>
                  </a:ext>
                </a:extLst>
              </p:cNvPr>
              <p:cNvSpPr>
                <a:spLocks noGrp="1" noRot="1" noChangeAspect="1" noMove="1" noResize="1" noEditPoints="1" noAdjustHandles="1" noChangeArrowheads="1" noChangeShapeType="1" noTextEdit="1"/>
              </p:cNvSpPr>
              <p:nvPr>
                <p:ph sz="quarter" idx="10"/>
              </p:nvPr>
            </p:nvSpPr>
            <p:spPr>
              <a:blipFill>
                <a:blip r:embed="rId2"/>
                <a:stretch>
                  <a:fillRect l="-1852" t="-2090"/>
                </a:stretch>
              </a:blipFill>
            </p:spPr>
            <p:txBody>
              <a:bodyPr/>
              <a:lstStyle/>
              <a:p>
                <a:r>
                  <a:rPr lang="en-GB">
                    <a:noFill/>
                  </a:rPr>
                  <a:t> </a:t>
                </a:r>
              </a:p>
            </p:txBody>
          </p:sp>
        </mc:Fallback>
      </mc:AlternateContent>
      <p:sp>
        <p:nvSpPr>
          <p:cNvPr id="2" name="Title 1">
            <a:extLst>
              <a:ext uri="{FF2B5EF4-FFF2-40B4-BE49-F238E27FC236}">
                <a16:creationId xmlns:a16="http://schemas.microsoft.com/office/drawing/2014/main" id="{D18963FF-BDB5-0B7C-3F6D-F6054B437305}"/>
              </a:ext>
            </a:extLst>
          </p:cNvPr>
          <p:cNvSpPr>
            <a:spLocks noGrp="1"/>
          </p:cNvSpPr>
          <p:nvPr>
            <p:ph type="title"/>
          </p:nvPr>
        </p:nvSpPr>
        <p:spPr>
          <a:xfrm>
            <a:off x="457200" y="1008000"/>
            <a:ext cx="8229600" cy="382588"/>
          </a:xfrm>
        </p:spPr>
        <p:txBody>
          <a:bodyPr/>
          <a:lstStyle/>
          <a:p>
            <a:r>
              <a:rPr lang="en-GB" dirty="0"/>
              <a:t>Solution</a:t>
            </a:r>
          </a:p>
        </p:txBody>
      </p:sp>
    </p:spTree>
    <p:extLst>
      <p:ext uri="{BB962C8B-B14F-4D97-AF65-F5344CB8AC3E}">
        <p14:creationId xmlns:p14="http://schemas.microsoft.com/office/powerpoint/2010/main" val="39518716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Conservation of momentum</a:t>
            </a:r>
            <a:br>
              <a:rPr lang="en-GB" dirty="0"/>
            </a:br>
            <a:endParaRPr lang="en-US" dirty="0"/>
          </a:p>
        </p:txBody>
      </p:sp>
      <p:sp>
        <p:nvSpPr>
          <p:cNvPr id="3" name="Content Placeholder 2"/>
          <p:cNvSpPr>
            <a:spLocks noGrp="1"/>
          </p:cNvSpPr>
          <p:nvPr>
            <p:ph sz="quarter" idx="10"/>
          </p:nvPr>
        </p:nvSpPr>
        <p:spPr>
          <a:xfrm>
            <a:off x="457200" y="1534297"/>
            <a:ext cx="8116645" cy="3474094"/>
          </a:xfrm>
        </p:spPr>
        <p:txBody>
          <a:bodyPr/>
          <a:lstStyle/>
          <a:p>
            <a:pPr>
              <a:spcBef>
                <a:spcPts val="500"/>
              </a:spcBef>
              <a:spcAft>
                <a:spcPts val="500"/>
              </a:spcAft>
            </a:pPr>
            <a:r>
              <a:rPr lang="en-GB" dirty="0"/>
              <a:t>Two of the most fundamental and useful laws of physics are the principles of </a:t>
            </a:r>
            <a:r>
              <a:rPr lang="en-GB" b="1" dirty="0"/>
              <a:t>conservation of energy </a:t>
            </a:r>
            <a:r>
              <a:rPr lang="en-GB" dirty="0"/>
              <a:t>and</a:t>
            </a:r>
            <a:r>
              <a:rPr lang="en-GB" b="1" dirty="0"/>
              <a:t> conservation of momentum</a:t>
            </a:r>
            <a:r>
              <a:rPr lang="en-GB" dirty="0"/>
              <a:t>. They aid in the solution of many mechanical problems identified in different fields of science.</a:t>
            </a:r>
          </a:p>
          <a:p>
            <a:pPr>
              <a:spcBef>
                <a:spcPts val="500"/>
              </a:spcBef>
              <a:spcAft>
                <a:spcPts val="500"/>
              </a:spcAft>
            </a:pPr>
            <a:r>
              <a:rPr lang="en-GB" b="1" dirty="0"/>
              <a:t>Conservation of momentum </a:t>
            </a:r>
            <a:r>
              <a:rPr lang="en-GB" dirty="0"/>
              <a:t>describes the state where, if a body has no net external forces acting on it, the total momentum is the same at all times (ie momentum is conserved).</a:t>
            </a:r>
          </a:p>
          <a:p>
            <a:pPr>
              <a:spcBef>
                <a:spcPts val="500"/>
              </a:spcBef>
              <a:spcAft>
                <a:spcPts val="500"/>
              </a:spcAft>
            </a:pPr>
            <a:r>
              <a:rPr lang="en-GB" dirty="0"/>
              <a:t>In addition, in a system – for example when two bodies (objects) collide – the amount of momentum lost by one body is equal to the amount of momentum gained by the other.</a:t>
            </a:r>
          </a:p>
          <a:p>
            <a:r>
              <a:rPr lang="en-US" dirty="0"/>
              <a:t>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Calculating momentum</a:t>
            </a:r>
            <a:br>
              <a:rPr lang="en-GB" dirty="0"/>
            </a:b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quarter" idx="10"/>
              </p:nvPr>
            </p:nvSpPr>
            <p:spPr>
              <a:xfrm>
                <a:off x="457200" y="2033557"/>
                <a:ext cx="3829665" cy="382588"/>
              </a:xfrm>
            </p:spPr>
            <p:txBody>
              <a:bodyPr/>
              <a:lstStyle/>
              <a:p>
                <a:pPr algn="ct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𝑚𝑣</m:t>
                      </m:r>
                    </m:oMath>
                  </m:oMathPara>
                </a14:m>
                <a:endParaRPr lang="en-US" dirty="0"/>
              </a:p>
              <a:p>
                <a:pPr marL="342900" indent="-342900">
                  <a:spcBef>
                    <a:spcPts val="500"/>
                  </a:spcBef>
                  <a:spcAft>
                    <a:spcPts val="500"/>
                  </a:spcAft>
                  <a:buClr>
                    <a:srgbClr val="0077E3"/>
                  </a:buClr>
                  <a:buFont typeface="Arial" panose="020B0604020202020204" pitchFamily="34" charset="0"/>
                  <a:buChar char="•"/>
                </a:pPr>
                <a:r>
                  <a:rPr lang="en-US" b="0" i="0" dirty="0">
                    <a:solidFill>
                      <a:srgbClr val="231F20"/>
                    </a:solidFill>
                    <a:effectLst/>
                  </a:rPr>
                  <a:t>Mass</a:t>
                </a:r>
                <a:r>
                  <a:rPr lang="en-US" b="0" i="0" dirty="0">
                    <a:solidFill>
                      <a:srgbClr val="231F20"/>
                    </a:solidFill>
                    <a:effectLst/>
                    <a:latin typeface="ReithSans"/>
                  </a:rPr>
                  <a:t> (</a:t>
                </a:r>
                <a14:m>
                  <m:oMath xmlns:m="http://schemas.openxmlformats.org/officeDocument/2006/math">
                    <m:r>
                      <a:rPr lang="en-US" b="0" i="1" smtClean="0">
                        <a:latin typeface="Cambria Math" panose="02040503050406030204" pitchFamily="18" charset="0"/>
                        <a:ea typeface="Cambria Math" panose="02040503050406030204" pitchFamily="18" charset="0"/>
                      </a:rPr>
                      <m:t>𝑚</m:t>
                    </m:r>
                  </m:oMath>
                </a14:m>
                <a:r>
                  <a:rPr lang="en-US" b="0" i="0" dirty="0">
                    <a:solidFill>
                      <a:srgbClr val="231F20"/>
                    </a:solidFill>
                    <a:effectLst/>
                    <a:latin typeface="ReithSans"/>
                  </a:rPr>
                  <a:t>) </a:t>
                </a:r>
                <a:r>
                  <a:rPr lang="en-US" b="0" i="0" dirty="0">
                    <a:solidFill>
                      <a:srgbClr val="231F20"/>
                    </a:solidFill>
                    <a:effectLst/>
                    <a:latin typeface="+mj-lt"/>
                  </a:rPr>
                  <a:t>is measured in kilograms (kg).</a:t>
                </a:r>
              </a:p>
              <a:p>
                <a:pPr marL="342900" indent="-342900">
                  <a:spcBef>
                    <a:spcPts val="500"/>
                  </a:spcBef>
                  <a:spcAft>
                    <a:spcPts val="500"/>
                  </a:spcAft>
                  <a:buClr>
                    <a:srgbClr val="0077E3"/>
                  </a:buClr>
                  <a:buFont typeface="Arial" panose="020B0604020202020204" pitchFamily="34" charset="0"/>
                  <a:buChar char="•"/>
                </a:pPr>
                <a:r>
                  <a:rPr lang="en-US" dirty="0">
                    <a:solidFill>
                      <a:srgbClr val="231F20"/>
                    </a:solidFill>
                    <a:latin typeface="+mj-lt"/>
                  </a:rPr>
                  <a:t>V</a:t>
                </a:r>
                <a:r>
                  <a:rPr lang="en-US" b="0" i="0" dirty="0">
                    <a:solidFill>
                      <a:srgbClr val="231F20"/>
                    </a:solidFill>
                    <a:effectLst/>
                    <a:latin typeface="+mj-lt"/>
                  </a:rPr>
                  <a:t>elocity </a:t>
                </a:r>
                <a:r>
                  <a:rPr lang="en-US" b="0" i="0" dirty="0">
                    <a:solidFill>
                      <a:srgbClr val="231F20"/>
                    </a:solidFill>
                    <a:effectLst/>
                    <a:latin typeface="ReithSans"/>
                  </a:rPr>
                  <a:t>(</a:t>
                </a:r>
                <a14:m>
                  <m:oMath xmlns:m="http://schemas.openxmlformats.org/officeDocument/2006/math">
                    <m:r>
                      <a:rPr lang="en-US" b="0" i="1" smtClean="0">
                        <a:latin typeface="Cambria Math" panose="02040503050406030204" pitchFamily="18" charset="0"/>
                        <a:ea typeface="Cambria Math" panose="02040503050406030204" pitchFamily="18" charset="0"/>
                      </a:rPr>
                      <m:t>𝑣</m:t>
                    </m:r>
                  </m:oMath>
                </a14:m>
                <a:r>
                  <a:rPr lang="en-US" b="0" i="0" dirty="0">
                    <a:solidFill>
                      <a:srgbClr val="231F20"/>
                    </a:solidFill>
                    <a:effectLst/>
                    <a:latin typeface="ReithSans"/>
                  </a:rPr>
                  <a:t>) </a:t>
                </a:r>
                <a:r>
                  <a:rPr lang="en-US" b="0" i="0" dirty="0">
                    <a:solidFill>
                      <a:srgbClr val="231F20"/>
                    </a:solidFill>
                    <a:effectLst/>
                    <a:latin typeface="+mj-lt"/>
                  </a:rPr>
                  <a:t>is measured in metres per second (m/s).</a:t>
                </a:r>
              </a:p>
              <a:p>
                <a:pPr marL="342900" indent="-342900">
                  <a:spcBef>
                    <a:spcPts val="500"/>
                  </a:spcBef>
                  <a:spcAft>
                    <a:spcPts val="500"/>
                  </a:spcAft>
                  <a:buClr>
                    <a:srgbClr val="0077E3"/>
                  </a:buClr>
                  <a:buFont typeface="Arial" panose="020B0604020202020204" pitchFamily="34" charset="0"/>
                  <a:buChar char="•"/>
                </a:pPr>
                <a:r>
                  <a:rPr lang="en-US" dirty="0">
                    <a:solidFill>
                      <a:srgbClr val="231F20"/>
                    </a:solidFill>
                  </a:rPr>
                  <a:t>M</a:t>
                </a:r>
                <a:r>
                  <a:rPr lang="en-US" b="0" i="0" dirty="0">
                    <a:solidFill>
                      <a:srgbClr val="231F20"/>
                    </a:solidFill>
                    <a:effectLst/>
                  </a:rPr>
                  <a:t>omentum</a:t>
                </a:r>
                <a:r>
                  <a:rPr lang="en-US" b="0" i="0" dirty="0">
                    <a:solidFill>
                      <a:srgbClr val="231F20"/>
                    </a:solidFill>
                    <a:effectLst/>
                    <a:latin typeface="ReithSans"/>
                  </a:rPr>
                  <a:t> (</a:t>
                </a:r>
                <a14:m>
                  <m:oMath xmlns:m="http://schemas.openxmlformats.org/officeDocument/2006/math">
                    <m:r>
                      <a:rPr lang="en-US" b="0" i="1" smtClean="0">
                        <a:latin typeface="Cambria Math" panose="02040503050406030204" pitchFamily="18" charset="0"/>
                      </a:rPr>
                      <m:t>𝑝</m:t>
                    </m:r>
                  </m:oMath>
                </a14:m>
                <a:r>
                  <a:rPr lang="en-US" b="0" i="0" dirty="0">
                    <a:solidFill>
                      <a:srgbClr val="231F20"/>
                    </a:solidFill>
                    <a:effectLst/>
                    <a:latin typeface="ReithSans"/>
                  </a:rPr>
                  <a:t>) </a:t>
                </a:r>
                <a:r>
                  <a:rPr lang="en-US" b="0" i="0" dirty="0">
                    <a:solidFill>
                      <a:srgbClr val="231F20"/>
                    </a:solidFill>
                    <a:effectLst/>
                    <a:latin typeface="+mj-lt"/>
                  </a:rPr>
                  <a:t>is measured in kilogram metres per second (kg m/s).</a:t>
                </a:r>
              </a:p>
              <a:p>
                <a:pPr>
                  <a:spcBef>
                    <a:spcPts val="500"/>
                  </a:spcBef>
                  <a:spcAft>
                    <a:spcPts val="500"/>
                  </a:spcAft>
                  <a:buClr>
                    <a:srgbClr val="0077E3"/>
                  </a:buClr>
                </a:pPr>
                <a:endParaRPr lang="en-US" b="0" i="0" dirty="0">
                  <a:solidFill>
                    <a:srgbClr val="231F20"/>
                  </a:solidFill>
                  <a:effectLst/>
                  <a:latin typeface="+mj-lt"/>
                </a:endParaRPr>
              </a:p>
              <a:p>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quarter" idx="10"/>
              </p:nvPr>
            </p:nvSpPr>
            <p:spPr>
              <a:xfrm>
                <a:off x="457200" y="2033557"/>
                <a:ext cx="3829665" cy="382588"/>
              </a:xfrm>
              <a:blipFill>
                <a:blip r:embed="rId3"/>
                <a:stretch>
                  <a:fillRect l="-3822" r="-1911" b="-703226"/>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BECA7351-17F1-8067-6685-D32699C07030}"/>
                  </a:ext>
                </a:extLst>
              </p:cNvPr>
              <p:cNvSpPr txBox="1"/>
              <p:nvPr/>
            </p:nvSpPr>
            <p:spPr>
              <a:xfrm>
                <a:off x="4446638" y="1506500"/>
                <a:ext cx="3829665" cy="193899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en-US" dirty="0"/>
                  <a:t>A lorry has a mass of 7000kg. </a:t>
                </a:r>
                <a:br>
                  <a:rPr lang="en-US" dirty="0"/>
                </a:br>
                <a:r>
                  <a:rPr lang="en-US" dirty="0"/>
                  <a:t>It travels at a speed of 30m/s. What is its momentum?</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𝑝</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𝑚𝑣</m:t>
                      </m:r>
                    </m:oMath>
                  </m:oMathPara>
                </a14:m>
                <a:endParaRPr lang="en-US" b="0" dirty="0">
                  <a:ea typeface="Cambria Math" panose="02040503050406030204" pitchFamily="18" charset="0"/>
                </a:endParaRPr>
              </a:p>
              <a:p>
                <a:r>
                  <a:rPr lang="en-US" b="0" dirty="0">
                    <a:ea typeface="Cambria Math" panose="02040503050406030204" pitchFamily="18" charset="0"/>
                  </a:rPr>
                  <a:t>                       </a:t>
                </a:r>
                <a14:m>
                  <m:oMath xmlns:m="http://schemas.openxmlformats.org/officeDocument/2006/math">
                    <m:r>
                      <a:rPr lang="en-US" b="0" i="1" smtClean="0">
                        <a:latin typeface="Cambria Math" panose="02040503050406030204" pitchFamily="18" charset="0"/>
                        <a:ea typeface="Cambria Math" panose="02040503050406030204" pitchFamily="18" charset="0"/>
                      </a:rPr>
                      <m:t>=7000</m:t>
                    </m:r>
                    <m:r>
                      <a:rPr lang="en-GB"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30</m:t>
                    </m:r>
                  </m:oMath>
                </a14:m>
                <a:endParaRPr lang="en-US" b="0" dirty="0">
                  <a:ea typeface="Cambria Math" panose="02040503050406030204" pitchFamily="18" charset="0"/>
                </a:endParaRPr>
              </a:p>
              <a:p>
                <a:r>
                  <a:rPr lang="en-US" b="0" dirty="0">
                    <a:ea typeface="Cambria Math" panose="02040503050406030204" pitchFamily="18" charset="0"/>
                  </a:rPr>
                  <a:t>                       </a:t>
                </a:r>
                <a14:m>
                  <m:oMath xmlns:m="http://schemas.openxmlformats.org/officeDocument/2006/math">
                    <m:r>
                      <a:rPr lang="en-US" b="0" i="1" smtClean="0">
                        <a:latin typeface="Cambria Math" panose="02040503050406030204" pitchFamily="18" charset="0"/>
                        <a:ea typeface="Cambria Math" panose="02040503050406030204" pitchFamily="18" charset="0"/>
                      </a:rPr>
                      <m:t>=210</m:t>
                    </m:r>
                    <m:r>
                      <a:rPr lang="en-GB"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000</m:t>
                    </m:r>
                    <m:r>
                      <m:rPr>
                        <m:sty m:val="p"/>
                      </m:rPr>
                      <a:rPr lang="en-US" b="0" i="0" smtClean="0">
                        <a:latin typeface="Cambria Math" panose="02040503050406030204" pitchFamily="18" charset="0"/>
                        <a:ea typeface="Cambria Math" panose="02040503050406030204" pitchFamily="18" charset="0"/>
                      </a:rPr>
                      <m:t>kg</m:t>
                    </m:r>
                    <m:r>
                      <a:rPr lang="en-US" b="0" i="0" smtClean="0">
                        <a:latin typeface="Cambria Math" panose="02040503050406030204" pitchFamily="18" charset="0"/>
                        <a:ea typeface="Cambria Math" panose="02040503050406030204" pitchFamily="18" charset="0"/>
                      </a:rPr>
                      <m:t> </m:t>
                    </m:r>
                    <m:r>
                      <m:rPr>
                        <m:sty m:val="p"/>
                      </m:rPr>
                      <a:rPr lang="en-US" b="0" i="0" smtClean="0">
                        <a:latin typeface="Cambria Math" panose="02040503050406030204" pitchFamily="18" charset="0"/>
                        <a:ea typeface="Cambria Math" panose="02040503050406030204" pitchFamily="18" charset="0"/>
                      </a:rPr>
                      <m:t>m</m:t>
                    </m:r>
                    <m:r>
                      <a:rPr lang="en-US" b="0" i="0" smtClean="0">
                        <a:latin typeface="Cambria Math" panose="02040503050406030204" pitchFamily="18" charset="0"/>
                        <a:ea typeface="Cambria Math" panose="02040503050406030204" pitchFamily="18" charset="0"/>
                      </a:rPr>
                      <m:t>/</m:t>
                    </m:r>
                    <m:r>
                      <m:rPr>
                        <m:sty m:val="p"/>
                      </m:rPr>
                      <a:rPr lang="en-US" b="0" i="0" smtClean="0">
                        <a:latin typeface="Cambria Math" panose="02040503050406030204" pitchFamily="18" charset="0"/>
                        <a:ea typeface="Cambria Math" panose="02040503050406030204" pitchFamily="18" charset="0"/>
                      </a:rPr>
                      <m:t>s</m:t>
                    </m:r>
                  </m:oMath>
                </a14:m>
                <a:endParaRPr lang="en-US" dirty="0"/>
              </a:p>
            </p:txBody>
          </p:sp>
        </mc:Choice>
        <mc:Fallback xmlns="">
          <p:sp>
            <p:nvSpPr>
              <p:cNvPr id="7" name="TextBox 6">
                <a:extLst>
                  <a:ext uri="{FF2B5EF4-FFF2-40B4-BE49-F238E27FC236}">
                    <a16:creationId xmlns:a16="http://schemas.microsoft.com/office/drawing/2014/main" id="{BECA7351-17F1-8067-6685-D32699C07030}"/>
                  </a:ext>
                </a:extLst>
              </p:cNvPr>
              <p:cNvSpPr txBox="1">
                <a:spLocks noRot="1" noChangeAspect="1" noMove="1" noResize="1" noEditPoints="1" noAdjustHandles="1" noChangeArrowheads="1" noChangeShapeType="1" noTextEdit="1"/>
              </p:cNvSpPr>
              <p:nvPr/>
            </p:nvSpPr>
            <p:spPr>
              <a:xfrm>
                <a:off x="4446638" y="1506500"/>
                <a:ext cx="3829665" cy="1938992"/>
              </a:xfrm>
              <a:prstGeom prst="rect">
                <a:avLst/>
              </a:prstGeom>
              <a:blipFill>
                <a:blip r:embed="rId4"/>
                <a:stretch>
                  <a:fillRect t="-641" b="-1923"/>
                </a:stretch>
              </a:blipFill>
            </p:spPr>
            <p:txBody>
              <a:bodyPr/>
              <a:lstStyle/>
              <a:p>
                <a:r>
                  <a:rPr lang="en-GB">
                    <a:noFill/>
                  </a:rPr>
                  <a:t> </a:t>
                </a:r>
              </a:p>
            </p:txBody>
          </p:sp>
        </mc:Fallback>
      </mc:AlternateContent>
      <p:pic>
        <p:nvPicPr>
          <p:cNvPr id="9" name="Picture 8" descr="A white truck on a road&#10;&#10;Description automatically generated with low confidence">
            <a:extLst>
              <a:ext uri="{FF2B5EF4-FFF2-40B4-BE49-F238E27FC236}">
                <a16:creationId xmlns:a16="http://schemas.microsoft.com/office/drawing/2014/main" id="{9110379D-D18F-F453-0EF0-0F9A5AF7D26E}"/>
              </a:ext>
            </a:extLst>
          </p:cNvPr>
          <p:cNvPicPr>
            <a:picLocks noChangeAspect="1"/>
          </p:cNvPicPr>
          <p:nvPr/>
        </p:nvPicPr>
        <p:blipFill>
          <a:blip r:embed="rId5"/>
          <a:stretch>
            <a:fillRect/>
          </a:stretch>
        </p:blipFill>
        <p:spPr>
          <a:xfrm>
            <a:off x="4827639" y="3634855"/>
            <a:ext cx="3057833" cy="2042633"/>
          </a:xfrm>
          <a:prstGeom prst="rect">
            <a:avLst/>
          </a:prstGeom>
        </p:spPr>
      </p:pic>
      <p:sp>
        <p:nvSpPr>
          <p:cNvPr id="8" name="TextBox 7">
            <a:extLst>
              <a:ext uri="{FF2B5EF4-FFF2-40B4-BE49-F238E27FC236}">
                <a16:creationId xmlns:a16="http://schemas.microsoft.com/office/drawing/2014/main" id="{68F23333-D414-D22A-1B15-43BE724A4F8C}"/>
              </a:ext>
            </a:extLst>
          </p:cNvPr>
          <p:cNvSpPr txBox="1"/>
          <p:nvPr/>
        </p:nvSpPr>
        <p:spPr>
          <a:xfrm>
            <a:off x="735893" y="1633447"/>
            <a:ext cx="3621504" cy="400110"/>
          </a:xfrm>
          <a:prstGeom prst="rect">
            <a:avLst/>
          </a:prstGeom>
          <a:noFill/>
        </p:spPr>
        <p:txBody>
          <a:bodyPr wrap="none" rtlCol="0">
            <a:spAutoFit/>
          </a:bodyPr>
          <a:lstStyle/>
          <a:p>
            <a:r>
              <a:rPr lang="en-GB" dirty="0"/>
              <a:t>Momentum = mass × velocity</a:t>
            </a:r>
          </a:p>
        </p:txBody>
      </p:sp>
    </p:spTree>
    <p:extLst>
      <p:ext uri="{BB962C8B-B14F-4D97-AF65-F5344CB8AC3E}">
        <p14:creationId xmlns:p14="http://schemas.microsoft.com/office/powerpoint/2010/main" val="224834626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Retrospect</Template>
  <TotalTime>26</TotalTime>
  <Words>1384</Words>
  <Application>Microsoft Office PowerPoint</Application>
  <PresentationFormat>On-screen Show (4:3)</PresentationFormat>
  <Paragraphs>131</Paragraphs>
  <Slides>16</Slides>
  <Notes>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Calibri</vt:lpstr>
      <vt:lpstr>Cambria Math</vt:lpstr>
      <vt:lpstr>Lucida Grande</vt:lpstr>
      <vt:lpstr>ReithSans</vt:lpstr>
      <vt:lpstr>Times New Roman</vt:lpstr>
      <vt:lpstr>Default Design</vt:lpstr>
      <vt:lpstr>PowerPoint 4 : Conservation of momentum and energy   </vt:lpstr>
      <vt:lpstr>Objectives</vt:lpstr>
      <vt:lpstr>Linear acceleration</vt:lpstr>
      <vt:lpstr>Calculating linear acceleration</vt:lpstr>
      <vt:lpstr>Example 1 </vt:lpstr>
      <vt:lpstr>Example 2</vt:lpstr>
      <vt:lpstr>Solution</vt:lpstr>
      <vt:lpstr>Conservation of momentum </vt:lpstr>
      <vt:lpstr>Calculating momentum </vt:lpstr>
      <vt:lpstr>Conservation of energy </vt:lpstr>
      <vt:lpstr>Potential energy</vt:lpstr>
      <vt:lpstr>Kinetic energy</vt:lpstr>
      <vt:lpstr>Translational kinetic energy</vt:lpstr>
      <vt:lpstr>Conservation of momentum</vt:lpstr>
      <vt:lpstr>Example calculation</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68</cp:revision>
  <dcterms:created xsi:type="dcterms:W3CDTF">2013-05-28T00:38:54Z</dcterms:created>
  <dcterms:modified xsi:type="dcterms:W3CDTF">2022-12-08T13:51:23Z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