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0"/>
  </p:notesMasterIdLst>
  <p:handoutMasterIdLst>
    <p:handoutMasterId r:id="rId11"/>
  </p:handoutMasterIdLst>
  <p:sldIdLst>
    <p:sldId id="256" r:id="rId5"/>
    <p:sldId id="333" r:id="rId6"/>
    <p:sldId id="332" r:id="rId7"/>
    <p:sldId id="331"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0816" autoAdjust="0"/>
  </p:normalViewPr>
  <p:slideViewPr>
    <p:cSldViewPr snapToGrid="0">
      <p:cViewPr varScale="1">
        <p:scale>
          <a:sx n="60" d="100"/>
          <a:sy n="60" d="100"/>
        </p:scale>
        <p:origin x="146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FE760C-57E9-455D-B482-83848613E8BC}"/>
    <pc:docChg chg="modSld">
      <pc:chgData name="Caroline Prodger" userId="e4ef2e75-b60b-401b-8ebe-291bdcf405f4" providerId="ADAL" clId="{87FE760C-57E9-455D-B482-83848613E8BC}" dt="2022-07-12T16:25:39.187" v="2" actId="1076"/>
      <pc:docMkLst>
        <pc:docMk/>
      </pc:docMkLst>
      <pc:sldChg chg="modSp mod">
        <pc:chgData name="Caroline Prodger" userId="e4ef2e75-b60b-401b-8ebe-291bdcf405f4" providerId="ADAL" clId="{87FE760C-57E9-455D-B482-83848613E8BC}" dt="2022-07-12T16:25:39.187" v="2" actId="1076"/>
        <pc:sldMkLst>
          <pc:docMk/>
          <pc:sldMk cId="0" sldId="331"/>
        </pc:sldMkLst>
        <pc:spChg chg="mod">
          <ac:chgData name="Caroline Prodger" userId="e4ef2e75-b60b-401b-8ebe-291bdcf405f4" providerId="ADAL" clId="{87FE760C-57E9-455D-B482-83848613E8BC}" dt="2022-07-12T16:25:31.433" v="0" actId="14100"/>
          <ac:spMkLst>
            <pc:docMk/>
            <pc:sldMk cId="0" sldId="331"/>
            <ac:spMk id="8" creationId="{8A4B07F3-234E-4932-9C7E-0EBAEEEC25E5}"/>
          </ac:spMkLst>
        </pc:spChg>
        <pc:spChg chg="mod">
          <ac:chgData name="Caroline Prodger" userId="e4ef2e75-b60b-401b-8ebe-291bdcf405f4" providerId="ADAL" clId="{87FE760C-57E9-455D-B482-83848613E8BC}" dt="2022-07-12T16:25:39.187" v="2" actId="1076"/>
          <ac:spMkLst>
            <pc:docMk/>
            <pc:sldMk cId="0" sldId="331"/>
            <ac:spMk id="9" creationId="{A9497C25-F235-42E8-BC85-9AA404894926}"/>
          </ac:spMkLst>
        </pc:spChg>
      </pc:sldChg>
    </pc:docChg>
  </pc:docChgLst>
  <pc:docChgLst>
    <pc:chgData name="Caroline Prodger" userId="e4ef2e75-b60b-401b-8ebe-291bdcf405f4" providerId="ADAL" clId="{4BD2B8B1-4E76-4A28-BDB8-AA2A481FD31B}"/>
    <pc:docChg chg="undo custSel addSld delSld modSld">
      <pc:chgData name="Caroline Prodger" userId="e4ef2e75-b60b-401b-8ebe-291bdcf405f4" providerId="ADAL" clId="{4BD2B8B1-4E76-4A28-BDB8-AA2A481FD31B}" dt="2022-06-21T10:56:40.662" v="77" actId="1076"/>
      <pc:docMkLst>
        <pc:docMk/>
      </pc:docMkLst>
      <pc:sldChg chg="delSp modSp mod">
        <pc:chgData name="Caroline Prodger" userId="e4ef2e75-b60b-401b-8ebe-291bdcf405f4" providerId="ADAL" clId="{4BD2B8B1-4E76-4A28-BDB8-AA2A481FD31B}" dt="2022-06-21T10:54:47.614" v="12" actId="21"/>
        <pc:sldMkLst>
          <pc:docMk/>
          <pc:sldMk cId="0" sldId="256"/>
        </pc:sldMkLst>
        <pc:spChg chg="del">
          <ac:chgData name="Caroline Prodger" userId="e4ef2e75-b60b-401b-8ebe-291bdcf405f4" providerId="ADAL" clId="{4BD2B8B1-4E76-4A28-BDB8-AA2A481FD31B}" dt="2022-06-21T10:54:47.614" v="12" actId="21"/>
          <ac:spMkLst>
            <pc:docMk/>
            <pc:sldMk cId="0" sldId="256"/>
            <ac:spMk id="3" creationId="{7C379A34-ED8D-4918-9E2C-E0EA0EB4650D}"/>
          </ac:spMkLst>
        </pc:spChg>
        <pc:spChg chg="mod">
          <ac:chgData name="Caroline Prodger" userId="e4ef2e75-b60b-401b-8ebe-291bdcf405f4" providerId="ADAL" clId="{4BD2B8B1-4E76-4A28-BDB8-AA2A481FD31B}" dt="2022-06-21T10:54:02.949" v="3" actId="1076"/>
          <ac:spMkLst>
            <pc:docMk/>
            <pc:sldMk cId="0" sldId="256"/>
            <ac:spMk id="2053" creationId="{00000000-0000-0000-0000-000000000000}"/>
          </ac:spMkLst>
        </pc:spChg>
        <pc:spChg chg="mod">
          <ac:chgData name="Caroline Prodger" userId="e4ef2e75-b60b-401b-8ebe-291bdcf405f4" providerId="ADAL" clId="{4BD2B8B1-4E76-4A28-BDB8-AA2A481FD31B}" dt="2022-06-21T10:54:16.796" v="11" actId="20577"/>
          <ac:spMkLst>
            <pc:docMk/>
            <pc:sldMk cId="0" sldId="256"/>
            <ac:spMk id="2054" creationId="{00000000-0000-0000-0000-000000000000}"/>
          </ac:spMkLst>
        </pc:spChg>
      </pc:sldChg>
      <pc:sldChg chg="addSp delSp modSp new mod">
        <pc:chgData name="Caroline Prodger" userId="e4ef2e75-b60b-401b-8ebe-291bdcf405f4" providerId="ADAL" clId="{4BD2B8B1-4E76-4A28-BDB8-AA2A481FD31B}" dt="2022-06-21T10:56:40.662" v="77" actId="1076"/>
        <pc:sldMkLst>
          <pc:docMk/>
          <pc:sldMk cId="3218038335" sldId="333"/>
        </pc:sldMkLst>
        <pc:spChg chg="mod">
          <ac:chgData name="Caroline Prodger" userId="e4ef2e75-b60b-401b-8ebe-291bdcf405f4" providerId="ADAL" clId="{4BD2B8B1-4E76-4A28-BDB8-AA2A481FD31B}" dt="2022-06-21T10:55:06.954" v="25" actId="20577"/>
          <ac:spMkLst>
            <pc:docMk/>
            <pc:sldMk cId="3218038335" sldId="333"/>
            <ac:spMk id="2" creationId="{23C2431B-1768-9E51-D339-E1A854EC84F4}"/>
          </ac:spMkLst>
        </pc:spChg>
        <pc:spChg chg="del">
          <ac:chgData name="Caroline Prodger" userId="e4ef2e75-b60b-401b-8ebe-291bdcf405f4" providerId="ADAL" clId="{4BD2B8B1-4E76-4A28-BDB8-AA2A481FD31B}" dt="2022-06-21T10:55:08.902" v="26"/>
          <ac:spMkLst>
            <pc:docMk/>
            <pc:sldMk cId="3218038335" sldId="333"/>
            <ac:spMk id="3" creationId="{4516EAB3-0226-9391-7BEF-83E5C90CAABA}"/>
          </ac:spMkLst>
        </pc:spChg>
        <pc:spChg chg="add mod">
          <ac:chgData name="Caroline Prodger" userId="e4ef2e75-b60b-401b-8ebe-291bdcf405f4" providerId="ADAL" clId="{4BD2B8B1-4E76-4A28-BDB8-AA2A481FD31B}" dt="2022-06-21T10:55:27.246" v="65" actId="14100"/>
          <ac:spMkLst>
            <pc:docMk/>
            <pc:sldMk cId="3218038335" sldId="333"/>
            <ac:spMk id="4" creationId="{4C4EF33D-C99D-C25E-6AD2-1BDC130851D6}"/>
          </ac:spMkLst>
        </pc:spChg>
        <pc:picChg chg="add mod modCrop">
          <ac:chgData name="Caroline Prodger" userId="e4ef2e75-b60b-401b-8ebe-291bdcf405f4" providerId="ADAL" clId="{4BD2B8B1-4E76-4A28-BDB8-AA2A481FD31B}" dt="2022-06-21T10:56:40.662" v="77" actId="1076"/>
          <ac:picMkLst>
            <pc:docMk/>
            <pc:sldMk cId="3218038335" sldId="333"/>
            <ac:picMk id="6" creationId="{0A04C4F9-68DC-1950-0FE0-2C3927F29B46}"/>
          </ac:picMkLst>
        </pc:picChg>
      </pc:sldChg>
      <pc:sldChg chg="new del">
        <pc:chgData name="Caroline Prodger" userId="e4ef2e75-b60b-401b-8ebe-291bdcf405f4" providerId="ADAL" clId="{4BD2B8B1-4E76-4A28-BDB8-AA2A481FD31B}" dt="2022-06-21T10:55:34.449" v="67" actId="680"/>
        <pc:sldMkLst>
          <pc:docMk/>
          <pc:sldMk cId="2936631678" sldId="33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Devices for discussion could include various types of light outputs (lamps, LEDs), sound outputs (buzzers, sounders, speakers) and outputs that produce movement (motors, solenoids). Applications could include security systems, automated lighting systems, temperature control and pressure control systems.</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1366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87356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startAt="10"/>
            </a:pPr>
            <a:r>
              <a:rPr lang="en-GB" sz="2400" b="1" dirty="0"/>
              <a:t>Engineering and manufacturing control systems</a:t>
            </a:r>
          </a:p>
          <a:p>
            <a:pPr marL="457200" indent="-457200">
              <a:buFont typeface="+mj-lt"/>
              <a:buAutoNum type="arabicPeriod" startAt="10"/>
            </a:pPr>
            <a:endParaRPr lang="en-GB" sz="2400" b="1" dirty="0"/>
          </a:p>
          <a:p>
            <a:r>
              <a:rPr lang="en-GB" sz="2400" b="1" dirty="0"/>
              <a:t>10.1 Principles and applications of control system theory</a:t>
            </a:r>
          </a:p>
          <a:p>
            <a:endParaRPr lang="en-GB" sz="2400" b="1" dirty="0"/>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4: Output blocks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2431B-1768-9E51-D339-E1A854EC84F4}"/>
              </a:ext>
            </a:extLst>
          </p:cNvPr>
          <p:cNvSpPr>
            <a:spLocks noGrp="1"/>
          </p:cNvSpPr>
          <p:nvPr>
            <p:ph type="title"/>
          </p:nvPr>
        </p:nvSpPr>
        <p:spPr/>
        <p:txBody>
          <a:bodyPr/>
          <a:lstStyle/>
          <a:p>
            <a:r>
              <a:rPr lang="en-US" dirty="0"/>
              <a:t>Objectives</a:t>
            </a:r>
            <a:endParaRPr lang="en-GB" dirty="0"/>
          </a:p>
        </p:txBody>
      </p:sp>
      <p:sp>
        <p:nvSpPr>
          <p:cNvPr id="4" name="Content Placeholder 3">
            <a:extLst>
              <a:ext uri="{FF2B5EF4-FFF2-40B4-BE49-F238E27FC236}">
                <a16:creationId xmlns:a16="http://schemas.microsoft.com/office/drawing/2014/main" id="{4C4EF33D-C99D-C25E-6AD2-1BDC130851D6}"/>
              </a:ext>
            </a:extLst>
          </p:cNvPr>
          <p:cNvSpPr txBox="1">
            <a:spLocks noGrp="1"/>
          </p:cNvSpPr>
          <p:nvPr>
            <p:ph sz="quarter" idx="10"/>
          </p:nvPr>
        </p:nvSpPr>
        <p:spPr>
          <a:xfrm>
            <a:off x="457200" y="1511300"/>
            <a:ext cx="4572000" cy="18876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ＭＳ Ｐゴシック" pitchFamily="-105" charset="-128"/>
                <a:cs typeface="ＭＳ Ｐゴシック" pitchFamily="-105" charset="-128"/>
              </a:rPr>
              <a:t>By the end of this session, learners should be able to:</a:t>
            </a:r>
          </a:p>
          <a:p>
            <a:pPr marL="342900" indent="-342900" algn="l">
              <a:buClr>
                <a:srgbClr val="0077E3"/>
              </a:buClr>
              <a:buFont typeface="Arial" panose="020B0604020202020204" pitchFamily="34" charset="0"/>
              <a:buChar char="•"/>
            </a:pPr>
            <a:r>
              <a:rPr lang="en-US" dirty="0"/>
              <a:t>explain what output blocks are and how they are shown in systems diagrams.</a:t>
            </a:r>
          </a:p>
        </p:txBody>
      </p:sp>
      <p:pic>
        <p:nvPicPr>
          <p:cNvPr id="6" name="Picture 5" descr="A group of people sitting at a table with laptops&#10;&#10;Description automatically generated with medium confidence">
            <a:extLst>
              <a:ext uri="{FF2B5EF4-FFF2-40B4-BE49-F238E27FC236}">
                <a16:creationId xmlns:a16="http://schemas.microsoft.com/office/drawing/2014/main" id="{0A04C4F9-68DC-1950-0FE0-2C3927F29B46}"/>
              </a:ext>
            </a:extLst>
          </p:cNvPr>
          <p:cNvPicPr>
            <a:picLocks noChangeAspect="1"/>
          </p:cNvPicPr>
          <p:nvPr/>
        </p:nvPicPr>
        <p:blipFill rotWithShape="1">
          <a:blip r:embed="rId2"/>
          <a:srcRect r="27198"/>
          <a:stretch/>
        </p:blipFill>
        <p:spPr>
          <a:xfrm>
            <a:off x="5201920" y="1628140"/>
            <a:ext cx="3403600" cy="3131569"/>
          </a:xfrm>
          <a:prstGeom prst="rect">
            <a:avLst/>
          </a:prstGeom>
        </p:spPr>
      </p:pic>
    </p:spTree>
    <p:extLst>
      <p:ext uri="{BB962C8B-B14F-4D97-AF65-F5344CB8AC3E}">
        <p14:creationId xmlns:p14="http://schemas.microsoft.com/office/powerpoint/2010/main" val="3218038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Control systems consist of different input, process and </a:t>
            </a:r>
            <a:r>
              <a:rPr lang="en-US" b="1" dirty="0">
                <a:ea typeface="ＭＳ Ｐゴシック" pitchFamily="-105" charset="-128"/>
                <a:cs typeface="ＭＳ Ｐゴシック" pitchFamily="-105" charset="-128"/>
              </a:rPr>
              <a:t>output</a:t>
            </a:r>
            <a:r>
              <a:rPr lang="en-US" dirty="0">
                <a:ea typeface="ＭＳ Ｐゴシック" pitchFamily="-105" charset="-128"/>
                <a:cs typeface="ＭＳ Ｐゴシック" pitchFamily="-105" charset="-128"/>
              </a:rPr>
              <a:t> blocks.</a:t>
            </a:r>
          </a:p>
          <a:p>
            <a:pPr marL="0" lvl="1" indent="0">
              <a:buNone/>
            </a:pPr>
            <a:r>
              <a:rPr lang="en-US" b="1" dirty="0"/>
              <a:t>Outputs</a:t>
            </a:r>
            <a:r>
              <a:rPr lang="en-US" dirty="0"/>
              <a:t> take an electrical or electronic signal and turn it back into a signal from the real-world environment.</a:t>
            </a:r>
          </a:p>
          <a:p>
            <a:pPr lvl="1"/>
            <a:r>
              <a:rPr lang="en-US" dirty="0"/>
              <a:t>Electrical and electronic signals include voltage/potential difference, current, resistance and logic state.</a:t>
            </a:r>
          </a:p>
          <a:p>
            <a:pPr lvl="1"/>
            <a:r>
              <a:rPr lang="en-US" dirty="0"/>
              <a:t>Real world signals include light level, temperature, pressure, flow, sound and movement. </a:t>
            </a:r>
          </a:p>
          <a:p>
            <a:pPr marL="0" lvl="1" indent="0">
              <a:buNone/>
            </a:pPr>
            <a:r>
              <a:rPr lang="en-US" dirty="0"/>
              <a:t>What devices can you think of that act as outputs in control systems? What are their applications?</a:t>
            </a:r>
          </a:p>
          <a:p>
            <a:endParaRPr lang="en-US" dirty="0"/>
          </a:p>
        </p:txBody>
      </p:sp>
    </p:spTree>
    <p:extLst>
      <p:ext uri="{BB962C8B-B14F-4D97-AF65-F5344CB8AC3E}">
        <p14:creationId xmlns:p14="http://schemas.microsoft.com/office/powerpoint/2010/main" val="2272385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Outputs in block diagrams</a:t>
            </a:r>
          </a:p>
        </p:txBody>
      </p:sp>
      <p:sp>
        <p:nvSpPr>
          <p:cNvPr id="3" name="Content Placeholder 2"/>
          <p:cNvSpPr>
            <a:spLocks noGrp="1"/>
          </p:cNvSpPr>
          <p:nvPr>
            <p:ph sz="quarter" idx="10"/>
          </p:nvPr>
        </p:nvSpPr>
        <p:spPr>
          <a:xfrm>
            <a:off x="457200" y="1512000"/>
            <a:ext cx="8195187" cy="1673652"/>
          </a:xfrm>
        </p:spPr>
        <p:txBody>
          <a:bodyPr/>
          <a:lstStyle/>
          <a:p>
            <a:r>
              <a:rPr lang="en-US" dirty="0">
                <a:ea typeface="ＭＳ Ｐゴシック" pitchFamily="-105" charset="-128"/>
                <a:cs typeface="ＭＳ Ｐゴシック" pitchFamily="-105" charset="-128"/>
              </a:rPr>
              <a:t>Outputs are generally shown on the right-hand side of a block diagram, after the process and/or input blocks. </a:t>
            </a:r>
          </a:p>
          <a:p>
            <a:pPr marL="0" lvl="1" indent="0">
              <a:buNone/>
            </a:pPr>
            <a:r>
              <a:rPr lang="en-US" dirty="0"/>
              <a:t>The arrows represent the signals flowing in and out of the block, whereas the block represents the output function or device itself.</a:t>
            </a:r>
          </a:p>
        </p:txBody>
      </p:sp>
      <p:grpSp>
        <p:nvGrpSpPr>
          <p:cNvPr id="10" name="Group 9">
            <a:extLst>
              <a:ext uri="{FF2B5EF4-FFF2-40B4-BE49-F238E27FC236}">
                <a16:creationId xmlns:a16="http://schemas.microsoft.com/office/drawing/2014/main" id="{7C9DB0E4-16C3-4C56-A31C-70C0486556A4}"/>
              </a:ext>
            </a:extLst>
          </p:cNvPr>
          <p:cNvGrpSpPr/>
          <p:nvPr/>
        </p:nvGrpSpPr>
        <p:grpSpPr>
          <a:xfrm>
            <a:off x="829842" y="3429000"/>
            <a:ext cx="7606236" cy="2094271"/>
            <a:chOff x="829842" y="3429000"/>
            <a:chExt cx="7606236" cy="2094271"/>
          </a:xfrm>
        </p:grpSpPr>
        <p:sp>
          <p:nvSpPr>
            <p:cNvPr id="4" name="Rectangle 3">
              <a:extLst>
                <a:ext uri="{FF2B5EF4-FFF2-40B4-BE49-F238E27FC236}">
                  <a16:creationId xmlns:a16="http://schemas.microsoft.com/office/drawing/2014/main" id="{BC53DBE9-7F70-452E-8C5B-343FBBE1E5F0}"/>
                </a:ext>
              </a:extLst>
            </p:cNvPr>
            <p:cNvSpPr/>
            <p:nvPr/>
          </p:nvSpPr>
          <p:spPr>
            <a:xfrm>
              <a:off x="3303639" y="3429000"/>
              <a:ext cx="2349909" cy="2094271"/>
            </a:xfrm>
            <a:prstGeom prst="rect">
              <a:avLst/>
            </a:prstGeom>
            <a:solidFill>
              <a:srgbClr val="0077E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dirty="0"/>
                <a:t>Output</a:t>
              </a:r>
            </a:p>
          </p:txBody>
        </p:sp>
        <p:cxnSp>
          <p:nvCxnSpPr>
            <p:cNvPr id="6" name="Straight Arrow Connector 5">
              <a:extLst>
                <a:ext uri="{FF2B5EF4-FFF2-40B4-BE49-F238E27FC236}">
                  <a16:creationId xmlns:a16="http://schemas.microsoft.com/office/drawing/2014/main" id="{B74C1E1F-CFEE-473D-9C6A-58C044504562}"/>
                </a:ext>
              </a:extLst>
            </p:cNvPr>
            <p:cNvCxnSpPr>
              <a:stCxn id="4" idx="3"/>
            </p:cNvCxnSpPr>
            <p:nvPr/>
          </p:nvCxnSpPr>
          <p:spPr>
            <a:xfrm flipV="1">
              <a:off x="5653548" y="4476135"/>
              <a:ext cx="924233" cy="1"/>
            </a:xfrm>
            <a:prstGeom prst="straightConnector1">
              <a:avLst/>
            </a:prstGeom>
            <a:ln w="57150" cap="flat" cmpd="sng" algn="ctr">
              <a:solidFill>
                <a:srgbClr val="0077E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 name="Straight Arrow Connector 6">
              <a:extLst>
                <a:ext uri="{FF2B5EF4-FFF2-40B4-BE49-F238E27FC236}">
                  <a16:creationId xmlns:a16="http://schemas.microsoft.com/office/drawing/2014/main" id="{CAC59D95-5994-463A-8415-57BB67CC9F10}"/>
                </a:ext>
              </a:extLst>
            </p:cNvPr>
            <p:cNvCxnSpPr/>
            <p:nvPr/>
          </p:nvCxnSpPr>
          <p:spPr>
            <a:xfrm flipV="1">
              <a:off x="2379406" y="4476134"/>
              <a:ext cx="924233" cy="1"/>
            </a:xfrm>
            <a:prstGeom prst="straightConnector1">
              <a:avLst/>
            </a:prstGeom>
            <a:ln w="57150" cap="flat" cmpd="sng" algn="ctr">
              <a:solidFill>
                <a:srgbClr val="0077E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8" name="TextBox 7">
              <a:extLst>
                <a:ext uri="{FF2B5EF4-FFF2-40B4-BE49-F238E27FC236}">
                  <a16:creationId xmlns:a16="http://schemas.microsoft.com/office/drawing/2014/main" id="{8A4B07F3-234E-4932-9C7E-0EBAEEEC25E5}"/>
                </a:ext>
              </a:extLst>
            </p:cNvPr>
            <p:cNvSpPr txBox="1"/>
            <p:nvPr/>
          </p:nvSpPr>
          <p:spPr>
            <a:xfrm>
              <a:off x="6766560" y="3952260"/>
              <a:ext cx="1669518" cy="707886"/>
            </a:xfrm>
            <a:prstGeom prst="rect">
              <a:avLst/>
            </a:prstGeom>
            <a:noFill/>
          </p:spPr>
          <p:txBody>
            <a:bodyPr wrap="square" rtlCol="0">
              <a:spAutoFit/>
            </a:bodyPr>
            <a:lstStyle/>
            <a:p>
              <a:r>
                <a:rPr lang="en-GB" dirty="0"/>
                <a:t>Real-world signal</a:t>
              </a:r>
            </a:p>
          </p:txBody>
        </p:sp>
        <p:sp>
          <p:nvSpPr>
            <p:cNvPr id="9" name="TextBox 8">
              <a:extLst>
                <a:ext uri="{FF2B5EF4-FFF2-40B4-BE49-F238E27FC236}">
                  <a16:creationId xmlns:a16="http://schemas.microsoft.com/office/drawing/2014/main" id="{A9497C25-F235-42E8-BC85-9AA404894926}"/>
                </a:ext>
              </a:extLst>
            </p:cNvPr>
            <p:cNvSpPr txBox="1"/>
            <p:nvPr/>
          </p:nvSpPr>
          <p:spPr>
            <a:xfrm>
              <a:off x="829842" y="3952260"/>
              <a:ext cx="2133600" cy="707886"/>
            </a:xfrm>
            <a:prstGeom prst="rect">
              <a:avLst/>
            </a:prstGeom>
            <a:noFill/>
          </p:spPr>
          <p:txBody>
            <a:bodyPr wrap="square" rtlCol="0">
              <a:spAutoFit/>
            </a:bodyPr>
            <a:lstStyle/>
            <a:p>
              <a:r>
                <a:rPr lang="en-GB" dirty="0"/>
                <a:t>Electrical </a:t>
              </a:r>
            </a:p>
            <a:p>
              <a:r>
                <a:rPr lang="en-GB" dirty="0"/>
                <a:t>signal</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69065" y="60304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279</Words>
  <Application>Microsoft Office PowerPoint</Application>
  <PresentationFormat>On-screen Show (4:3)</PresentationFormat>
  <Paragraphs>29</Paragraphs>
  <Slides>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Lucida Grande</vt:lpstr>
      <vt:lpstr>Times New Roman</vt:lpstr>
      <vt:lpstr>Default Design</vt:lpstr>
      <vt:lpstr>PowerPoint 4: Output blocks</vt:lpstr>
      <vt:lpstr>Objectives</vt:lpstr>
      <vt:lpstr>Outputs</vt:lpstr>
      <vt:lpstr>Outputs in block diagrams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38</cp:revision>
  <dcterms:created xsi:type="dcterms:W3CDTF">2013-05-28T00:38:54Z</dcterms:created>
  <dcterms:modified xsi:type="dcterms:W3CDTF">2022-07-18T08:51:20Z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