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1"/>
  </p:notesMasterIdLst>
  <p:handoutMasterIdLst>
    <p:handoutMasterId r:id="rId12"/>
  </p:handoutMasterIdLst>
  <p:sldIdLst>
    <p:sldId id="256" r:id="rId5"/>
    <p:sldId id="335" r:id="rId6"/>
    <p:sldId id="333" r:id="rId7"/>
    <p:sldId id="332" r:id="rId8"/>
    <p:sldId id="334" r:id="rId9"/>
    <p:sldId id="267" r:id="rId10"/>
  </p:sldIdLst>
  <p:sldSz cx="9144000" cy="6858000" type="screen4x3"/>
  <p:notesSz cx="6858000" cy="9144000"/>
  <p:custDataLst>
    <p:tags r:id="rId13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avid Hills-Taylor" initials="DH" lastIdx="6" clrIdx="0">
    <p:extLst>
      <p:ext uri="{19B8F6BF-5375-455C-9EA6-DF929625EA0E}">
        <p15:presenceInfo xmlns:p15="http://schemas.microsoft.com/office/powerpoint/2012/main" userId="78abecb0f368a2bc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785" autoAdjust="0"/>
    <p:restoredTop sz="90816" autoAdjust="0"/>
  </p:normalViewPr>
  <p:slideViewPr>
    <p:cSldViewPr snapToGrid="0">
      <p:cViewPr varScale="1">
        <p:scale>
          <a:sx n="60" d="100"/>
          <a:sy n="60" d="100"/>
        </p:scale>
        <p:origin x="1376" y="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gs" Target="tags/tag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commentAuthors" Target="comment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8CCF0FFC-04E6-4AF8-8A44-E3E4C5F02943}"/>
    <pc:docChg chg="custSel addSld modSld">
      <pc:chgData name="Caroline Prodger" userId="e4ef2e75-b60b-401b-8ebe-291bdcf405f4" providerId="ADAL" clId="{8CCF0FFC-04E6-4AF8-8A44-E3E4C5F02943}" dt="2022-06-21T13:30:15.453" v="297" actId="20577"/>
      <pc:docMkLst>
        <pc:docMk/>
      </pc:docMkLst>
      <pc:sldChg chg="delSp modSp mod">
        <pc:chgData name="Caroline Prodger" userId="e4ef2e75-b60b-401b-8ebe-291bdcf405f4" providerId="ADAL" clId="{8CCF0FFC-04E6-4AF8-8A44-E3E4C5F02943}" dt="2022-06-21T11:53:47.454" v="5" actId="21"/>
        <pc:sldMkLst>
          <pc:docMk/>
          <pc:sldMk cId="0" sldId="256"/>
        </pc:sldMkLst>
        <pc:spChg chg="del">
          <ac:chgData name="Caroline Prodger" userId="e4ef2e75-b60b-401b-8ebe-291bdcf405f4" providerId="ADAL" clId="{8CCF0FFC-04E6-4AF8-8A44-E3E4C5F02943}" dt="2022-06-21T11:53:47.454" v="5" actId="21"/>
          <ac:spMkLst>
            <pc:docMk/>
            <pc:sldMk cId="0" sldId="256"/>
            <ac:spMk id="3" creationId="{7C379A34-ED8D-4918-9E2C-E0EA0EB4650D}"/>
          </ac:spMkLst>
        </pc:spChg>
        <pc:spChg chg="mod">
          <ac:chgData name="Caroline Prodger" userId="e4ef2e75-b60b-401b-8ebe-291bdcf405f4" providerId="ADAL" clId="{8CCF0FFC-04E6-4AF8-8A44-E3E4C5F02943}" dt="2022-06-21T11:53:42.115" v="4" actId="1076"/>
          <ac:spMkLst>
            <pc:docMk/>
            <pc:sldMk cId="0" sldId="256"/>
            <ac:spMk id="2053" creationId="{00000000-0000-0000-0000-000000000000}"/>
          </ac:spMkLst>
        </pc:spChg>
        <pc:spChg chg="mod">
          <ac:chgData name="Caroline Prodger" userId="e4ef2e75-b60b-401b-8ebe-291bdcf405f4" providerId="ADAL" clId="{8CCF0FFC-04E6-4AF8-8A44-E3E4C5F02943}" dt="2022-06-21T11:53:37.131" v="3" actId="20577"/>
          <ac:spMkLst>
            <pc:docMk/>
            <pc:sldMk cId="0" sldId="256"/>
            <ac:spMk id="2054" creationId="{00000000-0000-0000-0000-000000000000}"/>
          </ac:spMkLst>
        </pc:spChg>
      </pc:sldChg>
      <pc:sldChg chg="addSp delSp modSp new mod modNotesTx">
        <pc:chgData name="Caroline Prodger" userId="e4ef2e75-b60b-401b-8ebe-291bdcf405f4" providerId="ADAL" clId="{8CCF0FFC-04E6-4AF8-8A44-E3E4C5F02943}" dt="2022-06-21T13:30:15.453" v="297" actId="20577"/>
        <pc:sldMkLst>
          <pc:docMk/>
          <pc:sldMk cId="274508235" sldId="335"/>
        </pc:sldMkLst>
        <pc:spChg chg="mod">
          <ac:chgData name="Caroline Prodger" userId="e4ef2e75-b60b-401b-8ebe-291bdcf405f4" providerId="ADAL" clId="{8CCF0FFC-04E6-4AF8-8A44-E3E4C5F02943}" dt="2022-06-21T11:53:58.180" v="20" actId="20577"/>
          <ac:spMkLst>
            <pc:docMk/>
            <pc:sldMk cId="274508235" sldId="335"/>
            <ac:spMk id="2" creationId="{55581D45-E358-7D05-424C-5A4052BC3D1A}"/>
          </ac:spMkLst>
        </pc:spChg>
        <pc:spChg chg="del">
          <ac:chgData name="Caroline Prodger" userId="e4ef2e75-b60b-401b-8ebe-291bdcf405f4" providerId="ADAL" clId="{8CCF0FFC-04E6-4AF8-8A44-E3E4C5F02943}" dt="2022-06-21T11:54:00.405" v="21"/>
          <ac:spMkLst>
            <pc:docMk/>
            <pc:sldMk cId="274508235" sldId="335"/>
            <ac:spMk id="3" creationId="{CF924472-58F6-9395-2E80-544B7ED5DE21}"/>
          </ac:spMkLst>
        </pc:spChg>
        <pc:spChg chg="add mod">
          <ac:chgData name="Caroline Prodger" userId="e4ef2e75-b60b-401b-8ebe-291bdcf405f4" providerId="ADAL" clId="{8CCF0FFC-04E6-4AF8-8A44-E3E4C5F02943}" dt="2022-06-21T11:54:46.354" v="153" actId="12"/>
          <ac:spMkLst>
            <pc:docMk/>
            <pc:sldMk cId="274508235" sldId="335"/>
            <ac:spMk id="4" creationId="{C38E6B51-AC92-5D9A-1CDD-A321AC3B65F4}"/>
          </ac:spMkLst>
        </pc:spChg>
        <pc:picChg chg="add mod">
          <ac:chgData name="Caroline Prodger" userId="e4ef2e75-b60b-401b-8ebe-291bdcf405f4" providerId="ADAL" clId="{8CCF0FFC-04E6-4AF8-8A44-E3E4C5F02943}" dt="2022-06-21T13:28:41.698" v="263" actId="14100"/>
          <ac:picMkLst>
            <pc:docMk/>
            <pc:sldMk cId="274508235" sldId="335"/>
            <ac:picMk id="5" creationId="{0D112EF2-4919-4279-5834-C00F9B2B9BBF}"/>
          </ac:picMkLst>
        </pc:picChg>
        <pc:picChg chg="add del mod">
          <ac:chgData name="Caroline Prodger" userId="e4ef2e75-b60b-401b-8ebe-291bdcf405f4" providerId="ADAL" clId="{8CCF0FFC-04E6-4AF8-8A44-E3E4C5F02943}" dt="2022-06-21T13:18:45.139" v="258" actId="21"/>
          <ac:picMkLst>
            <pc:docMk/>
            <pc:sldMk cId="274508235" sldId="335"/>
            <ac:picMk id="6" creationId="{49A17CDF-EACC-AD59-04DB-E125662C7127}"/>
          </ac:picMkLst>
        </pc:picChg>
      </pc:sldChg>
    </pc:docChg>
  </pc:docChgLst>
  <pc:docChgLst>
    <pc:chgData name="Caroline Prodger" userId="e4ef2e75-b60b-401b-8ebe-291bdcf405f4" providerId="ADAL" clId="{9F1581CE-BAE4-49BF-B4E6-FD82E64CFF17}"/>
    <pc:docChg chg="modSld">
      <pc:chgData name="Caroline Prodger" userId="e4ef2e75-b60b-401b-8ebe-291bdcf405f4" providerId="ADAL" clId="{9F1581CE-BAE4-49BF-B4E6-FD82E64CFF17}" dt="2022-07-12T16:45:48.505" v="16" actId="20577"/>
      <pc:docMkLst>
        <pc:docMk/>
      </pc:docMkLst>
      <pc:sldChg chg="modNotesTx">
        <pc:chgData name="Caroline Prodger" userId="e4ef2e75-b60b-401b-8ebe-291bdcf405f4" providerId="ADAL" clId="{9F1581CE-BAE4-49BF-B4E6-FD82E64CFF17}" dt="2022-07-12T16:45:33.457" v="12" actId="20577"/>
        <pc:sldMkLst>
          <pc:docMk/>
          <pc:sldMk cId="2272385125" sldId="332"/>
        </pc:sldMkLst>
      </pc:sldChg>
      <pc:sldChg chg="modNotesTx">
        <pc:chgData name="Caroline Prodger" userId="e4ef2e75-b60b-401b-8ebe-291bdcf405f4" providerId="ADAL" clId="{9F1581CE-BAE4-49BF-B4E6-FD82E64CFF17}" dt="2022-07-12T16:45:40.825" v="14" actId="20577"/>
        <pc:sldMkLst>
          <pc:docMk/>
          <pc:sldMk cId="3712194359" sldId="333"/>
        </pc:sldMkLst>
      </pc:sldChg>
      <pc:sldChg chg="modNotesTx">
        <pc:chgData name="Caroline Prodger" userId="e4ef2e75-b60b-401b-8ebe-291bdcf405f4" providerId="ADAL" clId="{9F1581CE-BAE4-49BF-B4E6-FD82E64CFF17}" dt="2022-07-12T16:45:22.730" v="10" actId="20577"/>
        <pc:sldMkLst>
          <pc:docMk/>
          <pc:sldMk cId="1805644644" sldId="334"/>
        </pc:sldMkLst>
      </pc:sldChg>
      <pc:sldChg chg="modNotesTx">
        <pc:chgData name="Caroline Prodger" userId="e4ef2e75-b60b-401b-8ebe-291bdcf405f4" providerId="ADAL" clId="{9F1581CE-BAE4-49BF-B4E6-FD82E64CFF17}" dt="2022-07-12T16:45:48.505" v="16" actId="20577"/>
        <pc:sldMkLst>
          <pc:docMk/>
          <pc:sldMk cId="274508235" sldId="335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7/18/2022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/>
              <a:t>Picture shows a </a:t>
            </a:r>
            <a:r>
              <a:rPr lang="en-US" b="0" i="0" dirty="0">
                <a:effectLst/>
                <a:latin typeface="Roboto"/>
              </a:rPr>
              <a:t>smart factory assembly line equipped with sensors and </a:t>
            </a:r>
            <a:r>
              <a:rPr lang="en-US" b="0" i="0">
                <a:effectLst/>
                <a:latin typeface="Roboto"/>
              </a:rPr>
              <a:t>pneumatic equipment.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386560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Picture shows hydroelectric turbines.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80004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Picture shows a pneumatic control system.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136671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Picture shows a hydraulic crane.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957098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524940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6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4"/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387989" y="5918332"/>
            <a:ext cx="1260031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5943550"/>
            <a:ext cx="4572000" cy="510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2022 City and Guilds of London Institute. All rights reserved.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endParaRPr lang="en-GB" sz="80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pPr marL="457200" indent="-457200">
              <a:buFont typeface="+mj-lt"/>
              <a:buAutoNum type="arabicPeriod" startAt="10"/>
            </a:pPr>
            <a:r>
              <a:rPr lang="en-GB" sz="2400" b="1" dirty="0"/>
              <a:t>Engineering and Manufacturing Control Systems</a:t>
            </a:r>
          </a:p>
          <a:p>
            <a:endParaRPr lang="en-GB" sz="2400" b="1" dirty="0"/>
          </a:p>
          <a:p>
            <a:r>
              <a:rPr lang="en-GB" sz="2400" b="1" dirty="0"/>
              <a:t>10.1 Principles and applications of control system theory</a:t>
            </a:r>
          </a:p>
          <a:p>
            <a:pPr marL="457200" indent="-457200">
              <a:buFont typeface="+mj-lt"/>
              <a:buAutoNum type="arabicPeriod" startAt="10"/>
            </a:pPr>
            <a:endParaRPr lang="en-GB" sz="2400" b="1" dirty="0"/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909537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8: Applications of control systems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581D45-E358-7D05-424C-5A4052BC3D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  <a:endParaRPr lang="en-GB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38E6B51-AC92-5D9A-1CDD-A321AC3B65F4}"/>
              </a:ext>
            </a:extLst>
          </p:cNvPr>
          <p:cNvSpPr txBox="1">
            <a:spLocks noGrp="1"/>
          </p:cNvSpPr>
          <p:nvPr>
            <p:ph sz="quarter" idx="10"/>
          </p:nvPr>
        </p:nvSpPr>
        <p:spPr>
          <a:xfrm>
            <a:off x="457200" y="1511300"/>
            <a:ext cx="8229600" cy="240065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By the end of this session, learners should be able to describe the</a:t>
            </a:r>
            <a:r>
              <a:rPr lang="en-GB" dirty="0"/>
              <a:t> common applications of the following control systems:</a:t>
            </a:r>
          </a:p>
          <a:p>
            <a:pPr marL="342900" indent="-342900" algn="l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electrical</a:t>
            </a:r>
          </a:p>
          <a:p>
            <a:pPr marL="342900" indent="-342900" algn="l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pneumatic</a:t>
            </a:r>
          </a:p>
          <a:p>
            <a:pPr marL="342900" indent="-342900" algn="l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hydraulic.</a:t>
            </a:r>
            <a:endParaRPr lang="en-US" dirty="0"/>
          </a:p>
        </p:txBody>
      </p:sp>
      <p:pic>
        <p:nvPicPr>
          <p:cNvPr id="5" name="Picture 4" descr="A close-up of a car engine&#10;&#10;Description automatically generated with medium confidence">
            <a:extLst>
              <a:ext uri="{FF2B5EF4-FFF2-40B4-BE49-F238E27FC236}">
                <a16:creationId xmlns:a16="http://schemas.microsoft.com/office/drawing/2014/main" id="{0D112EF2-4919-4279-5834-C00F9B2B9B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1" y="2840639"/>
            <a:ext cx="3751588" cy="2506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5082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Applications of electrical control systems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6211660" cy="4248000"/>
          </a:xfrm>
        </p:spPr>
        <p:txBody>
          <a:bodyPr/>
          <a:lstStyle/>
          <a:p>
            <a:r>
              <a:rPr lang="en-GB" sz="1800" b="1" dirty="0">
                <a:ea typeface="ＭＳ Ｐゴシック" pitchFamily="-105" charset="-128"/>
                <a:cs typeface="ＭＳ Ｐゴシック" pitchFamily="-105" charset="-128"/>
              </a:rPr>
              <a:t>Electrical control systems</a:t>
            </a: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 are systems that make use of electrical power supplies and signals.</a:t>
            </a:r>
          </a:p>
          <a:p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Applications of electrical control systems include:</a:t>
            </a:r>
          </a:p>
          <a:p>
            <a:pPr lvl="1"/>
            <a:r>
              <a:rPr lang="en-US" sz="1800" dirty="0"/>
              <a:t>temperature control systems (eg for a greenhouse or food growing facility)</a:t>
            </a:r>
          </a:p>
          <a:p>
            <a:pPr lvl="1"/>
            <a:r>
              <a:rPr lang="en-US" sz="1800" dirty="0"/>
              <a:t>water flow or pressure control systems (eg for a hydroelectric generator)</a:t>
            </a:r>
          </a:p>
          <a:p>
            <a:pPr lvl="1"/>
            <a:r>
              <a:rPr lang="en-US" sz="1800" dirty="0"/>
              <a:t>light level control systems (eg to ensure a safe light level for using machinery in a factory or workshop)</a:t>
            </a:r>
          </a:p>
          <a:p>
            <a:pPr lvl="1"/>
            <a:r>
              <a:rPr lang="en-US" sz="1800" dirty="0"/>
              <a:t>infrared sensor systems (eg for security systems or measuring size and weight of items on a production line).</a:t>
            </a:r>
          </a:p>
          <a:p>
            <a:pPr lvl="1"/>
            <a:endParaRPr lang="en-US" dirty="0"/>
          </a:p>
        </p:txBody>
      </p:sp>
      <p:pic>
        <p:nvPicPr>
          <p:cNvPr id="1026" name="Picture 2" descr="Free photos of Dam">
            <a:extLst>
              <a:ext uri="{FF2B5EF4-FFF2-40B4-BE49-F238E27FC236}">
                <a16:creationId xmlns:a16="http://schemas.microsoft.com/office/drawing/2014/main" id="{D0ACEC02-1784-2EE6-AA83-F69B8D637C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8860" y="1921825"/>
            <a:ext cx="2017940" cy="3014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21943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Applications of pneumatic control systems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2302602"/>
            <a:ext cx="4476750" cy="3701957"/>
          </a:xfrm>
        </p:spPr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Applications of pneumatic control systems include:</a:t>
            </a:r>
          </a:p>
          <a:p>
            <a:pPr lvl="1"/>
            <a:r>
              <a:rPr lang="en-US" dirty="0"/>
              <a:t>air brake control systems (eg for trains, trucks and buses)</a:t>
            </a:r>
          </a:p>
          <a:p>
            <a:pPr lvl="1"/>
            <a:r>
              <a:rPr lang="en-US" dirty="0"/>
              <a:t>pneumatic pressure control systems (eg for compressed air heater and air conditioning systems)</a:t>
            </a:r>
          </a:p>
          <a:p>
            <a:pPr lvl="1"/>
            <a:r>
              <a:rPr lang="en-US" b="1" dirty="0"/>
              <a:t>computer numerical control (CNC)</a:t>
            </a:r>
            <a:r>
              <a:rPr lang="en-US" dirty="0"/>
              <a:t> systems (eg to control the speed/position of a cutting tool).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7F35442-B63C-0365-0D25-F6EDA81928F4}"/>
              </a:ext>
            </a:extLst>
          </p:cNvPr>
          <p:cNvSpPr txBox="1"/>
          <p:nvPr/>
        </p:nvSpPr>
        <p:spPr>
          <a:xfrm>
            <a:off x="361950" y="1426719"/>
            <a:ext cx="841629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Pneumatic control systems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 are systems that make use of compressed air as the power and signal transmission medium. </a:t>
            </a:r>
          </a:p>
        </p:txBody>
      </p:sp>
      <p:pic>
        <p:nvPicPr>
          <p:cNvPr id="4" name="Picture 2" descr="Pneumatics, Compressed Air, Steering, Festo">
            <a:extLst>
              <a:ext uri="{FF2B5EF4-FFF2-40B4-BE49-F238E27FC236}">
                <a16:creationId xmlns:a16="http://schemas.microsoft.com/office/drawing/2014/main" id="{D2D86071-B3BA-824A-A8A1-73F2F71A1B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0960" y="2703321"/>
            <a:ext cx="3637280" cy="2727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23851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Applications of hydraulic control systems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2302603"/>
            <a:ext cx="4476750" cy="2973710"/>
          </a:xfrm>
        </p:spPr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Applications of hydraulic control systems include:</a:t>
            </a:r>
          </a:p>
          <a:p>
            <a:pPr lvl="1"/>
            <a:r>
              <a:rPr lang="en-US" dirty="0"/>
              <a:t>aircraft systems (eg for the landing gear and brakes)</a:t>
            </a:r>
          </a:p>
          <a:p>
            <a:pPr lvl="1"/>
            <a:r>
              <a:rPr lang="en-US" dirty="0"/>
              <a:t>lifting systems (eg for lifting heavy equipment and materials).</a:t>
            </a:r>
          </a:p>
          <a:p>
            <a:pPr lvl="1"/>
            <a:r>
              <a:rPr lang="en-US" dirty="0"/>
              <a:t>construction machinery and  equipment (eg cranes and excavators).</a:t>
            </a:r>
          </a:p>
          <a:p>
            <a:pPr lvl="1"/>
            <a:endParaRPr lang="en-US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7F35442-B63C-0365-0D25-F6EDA81928F4}"/>
              </a:ext>
            </a:extLst>
          </p:cNvPr>
          <p:cNvSpPr txBox="1"/>
          <p:nvPr/>
        </p:nvSpPr>
        <p:spPr>
          <a:xfrm>
            <a:off x="361950" y="1426719"/>
            <a:ext cx="851535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Hydraulic control systems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 are systems that make use of a liquid as the power and signal transmission medium. </a:t>
            </a:r>
          </a:p>
        </p:txBody>
      </p:sp>
      <p:pic>
        <p:nvPicPr>
          <p:cNvPr id="1026" name="Picture 2" descr="Hydraulics, Construction Site, Construction Cranes">
            <a:extLst>
              <a:ext uri="{FF2B5EF4-FFF2-40B4-BE49-F238E27FC236}">
                <a16:creationId xmlns:a16="http://schemas.microsoft.com/office/drawing/2014/main" id="{E63E01D5-23E5-462F-13E1-4F4AA1B17A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7408" y="2420748"/>
            <a:ext cx="3649892" cy="2737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56446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3" name="TextBox 1">
            <a:extLst>
              <a:ext uri="{FF2B5EF4-FFF2-40B4-BE49-F238E27FC236}">
                <a16:creationId xmlns:a16="http://schemas.microsoft.com/office/drawing/2014/main" id="{F7BE6693-F5A6-68AB-209D-8BC75942DD6D}"/>
              </a:ext>
            </a:extLst>
          </p:cNvPr>
          <p:cNvSpPr txBox="1"/>
          <p:nvPr/>
        </p:nvSpPr>
        <p:spPr>
          <a:xfrm>
            <a:off x="2243492" y="6030487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8AF071A-8EFF-4DC2-9186-AABD1AC91212}">
  <ds:schemaRefs>
    <ds:schemaRef ds:uri="b461a341-6040-4841-94a8-bc3e8908b04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Words>360</Words>
  <Application>Microsoft Office PowerPoint</Application>
  <PresentationFormat>On-screen Show (4:3)</PresentationFormat>
  <Paragraphs>43</Paragraphs>
  <Slides>6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Calibri</vt:lpstr>
      <vt:lpstr>Lucida Grande</vt:lpstr>
      <vt:lpstr>Roboto</vt:lpstr>
      <vt:lpstr>Times New Roman</vt:lpstr>
      <vt:lpstr>Default Design</vt:lpstr>
      <vt:lpstr>PowerPoint 8: Applications of control systems</vt:lpstr>
      <vt:lpstr>Objectives</vt:lpstr>
      <vt:lpstr>Applications of electrical control systems</vt:lpstr>
      <vt:lpstr>Applications of pneumatic control systems</vt:lpstr>
      <vt:lpstr>Applications of hydraulic control systems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62</cp:revision>
  <dcterms:created xsi:type="dcterms:W3CDTF">2013-05-28T00:38:54Z</dcterms:created>
  <dcterms:modified xsi:type="dcterms:W3CDTF">2022-07-18T08:56:56Z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