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4"/>
  </p:notesMasterIdLst>
  <p:handoutMasterIdLst>
    <p:handoutMasterId r:id="rId35"/>
  </p:handoutMasterIdLst>
  <p:sldIdLst>
    <p:sldId id="342" r:id="rId5"/>
    <p:sldId id="354" r:id="rId6"/>
    <p:sldId id="341" r:id="rId7"/>
    <p:sldId id="363" r:id="rId8"/>
    <p:sldId id="358" r:id="rId9"/>
    <p:sldId id="355" r:id="rId10"/>
    <p:sldId id="330" r:id="rId11"/>
    <p:sldId id="332" r:id="rId12"/>
    <p:sldId id="365" r:id="rId13"/>
    <p:sldId id="336" r:id="rId14"/>
    <p:sldId id="343" r:id="rId15"/>
    <p:sldId id="344" r:id="rId16"/>
    <p:sldId id="359" r:id="rId17"/>
    <p:sldId id="347" r:id="rId18"/>
    <p:sldId id="364" r:id="rId19"/>
    <p:sldId id="338" r:id="rId20"/>
    <p:sldId id="345" r:id="rId21"/>
    <p:sldId id="339" r:id="rId22"/>
    <p:sldId id="348" r:id="rId23"/>
    <p:sldId id="350" r:id="rId24"/>
    <p:sldId id="351" r:id="rId25"/>
    <p:sldId id="349" r:id="rId26"/>
    <p:sldId id="360" r:id="rId27"/>
    <p:sldId id="340" r:id="rId28"/>
    <p:sldId id="352" r:id="rId29"/>
    <p:sldId id="353" r:id="rId30"/>
    <p:sldId id="362" r:id="rId31"/>
    <p:sldId id="361" r:id="rId32"/>
    <p:sldId id="335" r:id="rId33"/>
  </p:sldIdLst>
  <p:sldSz cx="9144000" cy="6858000" type="screen4x3"/>
  <p:notesSz cx="6797675" cy="9926638"/>
  <p:custDataLst>
    <p:tags r:id="rId3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8640" autoAdjust="0"/>
    <p:restoredTop sz="94694"/>
  </p:normalViewPr>
  <p:slideViewPr>
    <p:cSldViewPr snapToGrid="0">
      <p:cViewPr varScale="1">
        <p:scale>
          <a:sx n="62" d="100"/>
          <a:sy n="62" d="100"/>
        </p:scale>
        <p:origin x="696" y="5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0B37125-B9FD-4891-9EAD-D04A4A559CD7}"/>
    <pc:docChg chg="custSel modSld">
      <pc:chgData name="Caroline Prodger" userId="e4ef2e75-b60b-401b-8ebe-291bdcf405f4" providerId="ADAL" clId="{F0B37125-B9FD-4891-9EAD-D04A4A559CD7}" dt="2022-06-29T16:09:50.063" v="5" actId="1076"/>
      <pc:docMkLst>
        <pc:docMk/>
      </pc:docMkLst>
      <pc:sldChg chg="addSp delSp modSp mod delCm">
        <pc:chgData name="Caroline Prodger" userId="e4ef2e75-b60b-401b-8ebe-291bdcf405f4" providerId="ADAL" clId="{F0B37125-B9FD-4891-9EAD-D04A4A559CD7}" dt="2022-06-29T16:09:50.063" v="5" actId="1076"/>
        <pc:sldMkLst>
          <pc:docMk/>
          <pc:sldMk cId="4090911774" sldId="364"/>
        </pc:sldMkLst>
        <pc:spChg chg="add del mod">
          <ac:chgData name="Caroline Prodger" userId="e4ef2e75-b60b-401b-8ebe-291bdcf405f4" providerId="ADAL" clId="{F0B37125-B9FD-4891-9EAD-D04A4A559CD7}" dt="2022-06-29T16:09:43.606" v="3" actId="478"/>
          <ac:spMkLst>
            <pc:docMk/>
            <pc:sldMk cId="4090911774" sldId="364"/>
            <ac:spMk id="5" creationId="{DA9940B6-4530-6021-A46D-690022ABCE55}"/>
          </ac:spMkLst>
        </pc:spChg>
        <pc:picChg chg="del">
          <ac:chgData name="Caroline Prodger" userId="e4ef2e75-b60b-401b-8ebe-291bdcf405f4" providerId="ADAL" clId="{F0B37125-B9FD-4891-9EAD-D04A4A559CD7}" dt="2022-06-29T16:09:39.725" v="1" actId="478"/>
          <ac:picMkLst>
            <pc:docMk/>
            <pc:sldMk cId="4090911774" sldId="364"/>
            <ac:picMk id="4" creationId="{551C9536-1382-35EC-48B9-D95F9299F306}"/>
          </ac:picMkLst>
        </pc:picChg>
        <pc:picChg chg="add mod">
          <ac:chgData name="Caroline Prodger" userId="e4ef2e75-b60b-401b-8ebe-291bdcf405f4" providerId="ADAL" clId="{F0B37125-B9FD-4891-9EAD-D04A4A559CD7}" dt="2022-06-29T16:09:50.063" v="5" actId="1076"/>
          <ac:picMkLst>
            <pc:docMk/>
            <pc:sldMk cId="4090911774" sldId="364"/>
            <ac:picMk id="7" creationId="{AEF36FDB-A10E-CB27-200E-5A726539512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7/1/2022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2872203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2825440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Shutterstock </a:t>
            </a:r>
            <a:r>
              <a:rPr lang="en-GB" b="0" i="0" dirty="0">
                <a:effectLst/>
                <a:latin typeface="Roboto" panose="02000000000000000000" pitchFamily="2" charset="0"/>
              </a:rPr>
              <a:t>Item ID: 1809693421</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4258710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708277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013159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898460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775832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340531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1404469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s://www.legislation.gov.uk/uksi/1999/3242/contents"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www.hse.gov.uk/work-equipment-machinery/puwer.htm"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s://www.hse.gov.uk/ppe/ppe-regulations-2022.htm"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www.legislation.gov.uk/uksi/2005/1643/contents/made"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7.xml.rels><?xml version="1.0" encoding="UTF-8" standalone="yes"?>
<Relationships xmlns="http://schemas.openxmlformats.org/package/2006/relationships"><Relationship Id="rId2" Type="http://schemas.openxmlformats.org/officeDocument/2006/relationships/hyperlink" Target="https://www.legislation.gov.uk/uksi/1992/2793/made"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hyperlink" Target="https://www.legislation.gov.uk/uksi/1998/2307/contents/made"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hyperlink" Target="https://www.legislation.gov.uk/uksi/2005/735/contents/made"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s://www.legislation.gov.uk/uksi/1989/635/contents/made" TargetMode="Externa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hyperlink" Target="https://www.legislation.gov.uk/uksi/2016/588/made" TargetMode="Externa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legislation.gov.uk/uksi/2016/588/made"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24.xml.rels><?xml version="1.0" encoding="UTF-8" standalone="yes"?>
<Relationships xmlns="http://schemas.openxmlformats.org/package/2006/relationships"><Relationship Id="rId3" Type="http://schemas.openxmlformats.org/officeDocument/2006/relationships/hyperlink" Target="https://www.legislation.gov.uk/uksi/2013/1471/contents/made"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s://www.legislation.gov.uk/uksi/2002/2677/contents/made" TargetMode="Externa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www.hse.gov.uk/"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legislation.gov.uk/ukpga/1974/37/content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12. Health and safety principles and coverage </a:t>
            </a:r>
          </a:p>
          <a:p>
            <a:endParaRPr lang="en-GB" sz="2400" b="1" dirty="0"/>
          </a:p>
          <a:p>
            <a:r>
              <a:rPr lang="en-GB" sz="2400" b="1" dirty="0"/>
              <a:t>12.1 The main requirements of key health and safety legislation applicable to engineering activities</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 Health and safety in engineering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686800" cy="382588"/>
          </a:xfrm>
        </p:spPr>
        <p:txBody>
          <a:bodyPr/>
          <a:lstStyle/>
          <a:p>
            <a:r>
              <a:rPr lang="en-GB" sz="2400" i="0" u="none" strike="noStrike" baseline="0" dirty="0"/>
              <a:t>MHSWR</a:t>
            </a:r>
            <a:br>
              <a:rPr lang="en-GB" sz="2400" i="0" u="none" strike="noStrike" baseline="0" dirty="0"/>
            </a:br>
            <a:endParaRPr lang="en-US" dirty="0"/>
          </a:p>
        </p:txBody>
      </p:sp>
      <p:sp>
        <p:nvSpPr>
          <p:cNvPr id="3" name="Content Placeholder 2"/>
          <p:cNvSpPr>
            <a:spLocks noGrp="1"/>
          </p:cNvSpPr>
          <p:nvPr>
            <p:ph sz="quarter" idx="10"/>
          </p:nvPr>
        </p:nvSpPr>
        <p:spPr>
          <a:xfrm>
            <a:off x="457200" y="1507407"/>
            <a:ext cx="8229600" cy="4248000"/>
          </a:xfrm>
        </p:spPr>
        <p:txBody>
          <a:bodyPr/>
          <a:lstStyle/>
          <a:p>
            <a:r>
              <a:rPr lang="en-GB" b="0" i="0" dirty="0">
                <a:effectLst/>
              </a:rPr>
              <a:t>MHSWR (1999) was introduced to reinforce HASAWA (1974). The regulations explicitly outline what employers are required to do to manage health and safety, and they apply to every work activity. The regulations place a set of duties on employers and employees to maintain a safe and healthy workplace.</a:t>
            </a:r>
          </a:p>
          <a:p>
            <a:pPr>
              <a:buClr>
                <a:srgbClr val="0077E3"/>
              </a:buClr>
            </a:pPr>
            <a:r>
              <a:rPr lang="en-US" b="1" dirty="0">
                <a:effectLst/>
              </a:rPr>
              <a:t>Employers must</a:t>
            </a:r>
            <a:r>
              <a:rPr lang="en-US" b="0" dirty="0">
                <a:effectLst/>
              </a:rPr>
              <a:t>: </a:t>
            </a:r>
          </a:p>
          <a:p>
            <a:pPr marL="342900" indent="-342900">
              <a:buClr>
                <a:srgbClr val="0077E3"/>
              </a:buClr>
              <a:buFont typeface="Arial" panose="020B0604020202020204" pitchFamily="34" charset="0"/>
              <a:buChar char="•"/>
            </a:pPr>
            <a:r>
              <a:rPr lang="en-US" dirty="0">
                <a:solidFill>
                  <a:srgbClr val="404040"/>
                </a:solidFill>
                <a:effectLst/>
              </a:rPr>
              <a:t>undertake risk assessments</a:t>
            </a:r>
          </a:p>
          <a:p>
            <a:pPr marL="342900" indent="-342900">
              <a:buClr>
                <a:srgbClr val="0077E3"/>
              </a:buClr>
              <a:buFont typeface="Arial" panose="020B0604020202020204" pitchFamily="34" charset="0"/>
              <a:buChar char="•"/>
            </a:pPr>
            <a:r>
              <a:rPr lang="en-US" dirty="0">
                <a:solidFill>
                  <a:srgbClr val="404040"/>
                </a:solidFill>
              </a:rPr>
              <a:t>appoint a competent person</a:t>
            </a:r>
            <a:r>
              <a:rPr lang="en-US" b="1" dirty="0">
                <a:solidFill>
                  <a:srgbClr val="404040"/>
                </a:solidFill>
              </a:rPr>
              <a:t> </a:t>
            </a:r>
            <a:r>
              <a:rPr lang="en-US" dirty="0">
                <a:solidFill>
                  <a:srgbClr val="404040"/>
                </a:solidFill>
              </a:rPr>
              <a:t>to oversee health and safety</a:t>
            </a:r>
          </a:p>
          <a:p>
            <a:pPr marL="342900" indent="-342900">
              <a:buClr>
                <a:srgbClr val="0077E3"/>
              </a:buClr>
              <a:buFont typeface="Arial" panose="020B0604020202020204" pitchFamily="34" charset="0"/>
              <a:buChar char="•"/>
            </a:pPr>
            <a:r>
              <a:rPr lang="en-US" dirty="0">
                <a:solidFill>
                  <a:srgbClr val="404040"/>
                </a:solidFill>
              </a:rPr>
              <a:t>provide health and safety training.</a:t>
            </a:r>
            <a:endParaRPr lang="en-US" b="1" dirty="0">
              <a:solidFill>
                <a:srgbClr val="40404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686800" cy="382588"/>
          </a:xfrm>
        </p:spPr>
        <p:txBody>
          <a:bodyPr/>
          <a:lstStyle/>
          <a:p>
            <a:r>
              <a:rPr lang="en-GB" sz="2400" i="0" u="none" strike="noStrike" baseline="0" dirty="0"/>
              <a:t>MHSWR</a:t>
            </a:r>
            <a:br>
              <a:rPr lang="en-GB" sz="2400" i="0" u="none" strike="noStrike" baseline="0" dirty="0"/>
            </a:br>
            <a:endParaRPr lang="en-US" dirty="0"/>
          </a:p>
        </p:txBody>
      </p:sp>
      <p:sp>
        <p:nvSpPr>
          <p:cNvPr id="3" name="Content Placeholder 2"/>
          <p:cNvSpPr>
            <a:spLocks noGrp="1"/>
          </p:cNvSpPr>
          <p:nvPr>
            <p:ph sz="quarter" idx="10"/>
          </p:nvPr>
        </p:nvSpPr>
        <p:spPr>
          <a:xfrm>
            <a:off x="457200" y="1493146"/>
            <a:ext cx="4970206" cy="4248000"/>
          </a:xfrm>
        </p:spPr>
        <p:txBody>
          <a:bodyPr/>
          <a:lstStyle/>
          <a:p>
            <a:pPr>
              <a:buClr>
                <a:srgbClr val="0077E3"/>
              </a:buClr>
            </a:pPr>
            <a:r>
              <a:rPr lang="en-US" b="1" dirty="0">
                <a:solidFill>
                  <a:srgbClr val="404040"/>
                </a:solidFill>
                <a:effectLst/>
              </a:rPr>
              <a:t>Employees must</a:t>
            </a:r>
            <a:r>
              <a:rPr lang="en-US" dirty="0">
                <a:solidFill>
                  <a:srgbClr val="404040"/>
                </a:solidFill>
                <a:effectLst/>
              </a:rPr>
              <a:t>:</a:t>
            </a:r>
          </a:p>
          <a:p>
            <a:pPr marL="342900" indent="-342900">
              <a:buClr>
                <a:srgbClr val="0077E3"/>
              </a:buClr>
              <a:buFont typeface="Arial" panose="020B0604020202020204" pitchFamily="34" charset="0"/>
              <a:buChar char="•"/>
            </a:pPr>
            <a:r>
              <a:rPr lang="en-US" dirty="0">
                <a:effectLst/>
              </a:rPr>
              <a:t>report any health and safety shortcomings</a:t>
            </a:r>
          </a:p>
          <a:p>
            <a:pPr marL="342900" indent="-342900">
              <a:buClr>
                <a:srgbClr val="0077E3"/>
              </a:buClr>
              <a:buFont typeface="Arial" panose="020B0604020202020204" pitchFamily="34" charset="0"/>
              <a:buChar char="•"/>
            </a:pPr>
            <a:r>
              <a:rPr lang="en-US" dirty="0">
                <a:effectLst/>
              </a:rPr>
              <a:t>report dangerous</a:t>
            </a:r>
            <a:r>
              <a:rPr lang="en-US" dirty="0"/>
              <a:t> situations as well as incidents and accidents</a:t>
            </a:r>
          </a:p>
          <a:p>
            <a:pPr marL="342900" indent="-342900">
              <a:buClr>
                <a:srgbClr val="0077E3"/>
              </a:buClr>
              <a:buFont typeface="Arial" panose="020B0604020202020204" pitchFamily="34" charset="0"/>
              <a:buChar char="•"/>
            </a:pPr>
            <a:r>
              <a:rPr lang="en-US" dirty="0"/>
              <a:t>use equipment in accordance with training and instruction</a:t>
            </a:r>
          </a:p>
          <a:p>
            <a:pPr marL="342900" indent="-342900">
              <a:buClr>
                <a:srgbClr val="0077E3"/>
              </a:buClr>
              <a:buFont typeface="Arial" panose="020B0604020202020204" pitchFamily="34" charset="0"/>
              <a:buChar char="•"/>
            </a:pPr>
            <a:r>
              <a:rPr lang="en-US" dirty="0"/>
              <a:t>take care of own health and safety and the safety of others affected by their work.</a:t>
            </a:r>
            <a:endParaRPr lang="en-GB" dirty="0">
              <a:effectLst/>
            </a:endParaRPr>
          </a:p>
        </p:txBody>
      </p:sp>
      <p:pic>
        <p:nvPicPr>
          <p:cNvPr id="5" name="Picture 4" descr="A picture containing indoor, person&#10;&#10;Description automatically generated">
            <a:extLst>
              <a:ext uri="{FF2B5EF4-FFF2-40B4-BE49-F238E27FC236}">
                <a16:creationId xmlns:a16="http://schemas.microsoft.com/office/drawing/2014/main" id="{17DAFCD8-5ADE-40AA-A84D-271BED21B2ED}"/>
              </a:ext>
            </a:extLst>
          </p:cNvPr>
          <p:cNvPicPr>
            <a:picLocks noChangeAspect="1"/>
          </p:cNvPicPr>
          <p:nvPr/>
        </p:nvPicPr>
        <p:blipFill>
          <a:blip r:embed="rId3"/>
          <a:stretch>
            <a:fillRect/>
          </a:stretch>
        </p:blipFill>
        <p:spPr>
          <a:xfrm>
            <a:off x="5628606" y="1493146"/>
            <a:ext cx="3058194" cy="2039815"/>
          </a:xfrm>
          <a:prstGeom prst="rect">
            <a:avLst/>
          </a:prstGeom>
        </p:spPr>
      </p:pic>
      <p:sp>
        <p:nvSpPr>
          <p:cNvPr id="6" name="TextBox 5">
            <a:extLst>
              <a:ext uri="{FF2B5EF4-FFF2-40B4-BE49-F238E27FC236}">
                <a16:creationId xmlns:a16="http://schemas.microsoft.com/office/drawing/2014/main" id="{B9C130AA-0C2A-4B84-A10F-5017AC665CA7}"/>
              </a:ext>
            </a:extLst>
          </p:cNvPr>
          <p:cNvSpPr txBox="1"/>
          <p:nvPr/>
        </p:nvSpPr>
        <p:spPr>
          <a:xfrm>
            <a:off x="5744316" y="3867524"/>
            <a:ext cx="2826774" cy="1200329"/>
          </a:xfrm>
          <a:prstGeom prst="rect">
            <a:avLst/>
          </a:prstGeom>
          <a:noFill/>
        </p:spPr>
        <p:txBody>
          <a:bodyPr wrap="square">
            <a:spAutoFit/>
          </a:bodyPr>
          <a:lstStyle/>
          <a:p>
            <a:r>
              <a:rPr lang="en-US" sz="1800" dirty="0">
                <a:hlinkClick r:id="rId4"/>
              </a:rPr>
              <a:t>Management of Health and Safety at Work Regulations 1999 (legislation.gov.uk)</a:t>
            </a:r>
            <a:endParaRPr lang="en-GB" sz="1800" dirty="0"/>
          </a:p>
        </p:txBody>
      </p:sp>
    </p:spTree>
    <p:extLst>
      <p:ext uri="{BB962C8B-B14F-4D97-AF65-F5344CB8AC3E}">
        <p14:creationId xmlns:p14="http://schemas.microsoft.com/office/powerpoint/2010/main" val="886238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79410" cy="382588"/>
          </a:xfrm>
        </p:spPr>
        <p:txBody>
          <a:bodyPr/>
          <a:lstStyle/>
          <a:p>
            <a:r>
              <a:rPr lang="en-GB" sz="2400" i="0" u="none" strike="noStrike" baseline="0" dirty="0"/>
              <a:t>PUWER</a:t>
            </a:r>
            <a:br>
              <a:rPr lang="en-GB" sz="2400" b="0" i="0" u="none" strike="noStrike" baseline="0" dirty="0">
                <a:solidFill>
                  <a:srgbClr val="000000"/>
                </a:solidFill>
                <a:latin typeface="CIDFont+F2"/>
              </a:rPr>
            </a:br>
            <a:endParaRPr lang="en-US" dirty="0"/>
          </a:p>
        </p:txBody>
      </p:sp>
      <p:sp>
        <p:nvSpPr>
          <p:cNvPr id="3" name="Content Placeholder 2"/>
          <p:cNvSpPr>
            <a:spLocks noGrp="1"/>
          </p:cNvSpPr>
          <p:nvPr>
            <p:ph sz="quarter" idx="10"/>
          </p:nvPr>
        </p:nvSpPr>
        <p:spPr>
          <a:xfrm>
            <a:off x="457200" y="1496180"/>
            <a:ext cx="8229600" cy="4248000"/>
          </a:xfrm>
        </p:spPr>
        <p:txBody>
          <a:bodyPr/>
          <a:lstStyle/>
          <a:p>
            <a:r>
              <a:rPr lang="en-GB" i="0" dirty="0">
                <a:solidFill>
                  <a:srgbClr val="111111"/>
                </a:solidFill>
                <a:effectLst/>
                <a:latin typeface="Arial" panose="020B0604020202020204" pitchFamily="34" charset="0"/>
              </a:rPr>
              <a:t>PUWER </a:t>
            </a:r>
            <a:r>
              <a:rPr lang="en-GB" b="0" i="0" dirty="0">
                <a:solidFill>
                  <a:srgbClr val="111111"/>
                </a:solidFill>
                <a:effectLst/>
                <a:latin typeface="Arial" panose="020B0604020202020204" pitchFamily="34" charset="0"/>
              </a:rPr>
              <a:t>places duties on people and companies who own, operate or have control over work equipment. For example, the regulations require that equipment provided for use at work is:</a:t>
            </a:r>
          </a:p>
          <a:p>
            <a:pPr marL="285750" indent="-285750">
              <a:buClr>
                <a:srgbClr val="0077E3"/>
              </a:buClr>
              <a:buFont typeface="Arial" panose="020B0604020202020204" pitchFamily="34" charset="0"/>
              <a:buChar char="•"/>
            </a:pPr>
            <a:r>
              <a:rPr lang="en-GB" dirty="0">
                <a:solidFill>
                  <a:srgbClr val="111111"/>
                </a:solidFill>
                <a:latin typeface="Arial" panose="020B0604020202020204" pitchFamily="34" charset="0"/>
              </a:rPr>
              <a:t>used by persons who are trained and competent</a:t>
            </a:r>
          </a:p>
          <a:p>
            <a:pPr marL="285750" indent="-285750">
              <a:buClr>
                <a:srgbClr val="0077E3"/>
              </a:buClr>
              <a:buFont typeface="Arial" panose="020B0604020202020204" pitchFamily="34" charset="0"/>
              <a:buChar char="•"/>
            </a:pPr>
            <a:r>
              <a:rPr lang="en-GB" dirty="0">
                <a:solidFill>
                  <a:srgbClr val="111111"/>
                </a:solidFill>
                <a:latin typeface="Arial" panose="020B0604020202020204" pitchFamily="34" charset="0"/>
              </a:rPr>
              <a:t>effectively g</a:t>
            </a:r>
            <a:r>
              <a:rPr lang="en-GB" b="0" i="0" dirty="0">
                <a:solidFill>
                  <a:srgbClr val="111111"/>
                </a:solidFill>
                <a:effectLst/>
                <a:latin typeface="Arial" panose="020B0604020202020204" pitchFamily="34" charset="0"/>
              </a:rPr>
              <a:t>uarded to protect the user</a:t>
            </a:r>
          </a:p>
          <a:p>
            <a:pPr marL="285750" indent="-285750">
              <a:buClr>
                <a:srgbClr val="0077E3"/>
              </a:buClr>
              <a:buFont typeface="Arial" panose="020B0604020202020204" pitchFamily="34" charset="0"/>
              <a:buChar char="•"/>
            </a:pPr>
            <a:r>
              <a:rPr lang="en-GB" dirty="0">
                <a:solidFill>
                  <a:srgbClr val="111111"/>
                </a:solidFill>
                <a:latin typeface="Arial" panose="020B0604020202020204" pitchFamily="34" charset="0"/>
              </a:rPr>
              <a:t>maintained, and full records kept. </a:t>
            </a:r>
          </a:p>
          <a:p>
            <a:pPr>
              <a:buClr>
                <a:srgbClr val="0077E3"/>
              </a:buClr>
            </a:pPr>
            <a:r>
              <a:rPr lang="en-GB" dirty="0">
                <a:solidFill>
                  <a:srgbClr val="111111"/>
                </a:solidFill>
                <a:latin typeface="Arial" panose="020B0604020202020204" pitchFamily="34" charset="0"/>
              </a:rPr>
              <a:t>A guide to PUWER can be found here: </a:t>
            </a:r>
            <a:r>
              <a:rPr lang="en-US" dirty="0">
                <a:hlinkClick r:id="rId2"/>
              </a:rPr>
              <a:t>Provision and Use of Work Equipment Regulations 1998 (PUWER) (hse.gov.uk)</a:t>
            </a:r>
            <a:endParaRPr lang="en-GB" dirty="0">
              <a:solidFill>
                <a:srgbClr val="111111"/>
              </a:solidFill>
              <a:latin typeface="Arial" panose="020B0604020202020204" pitchFamily="34" charset="0"/>
            </a:endParaRPr>
          </a:p>
          <a:p>
            <a:pPr>
              <a:buClr>
                <a:srgbClr val="0077E3"/>
              </a:buClr>
            </a:pPr>
            <a:endParaRPr lang="en-GB" sz="1800" dirty="0">
              <a:solidFill>
                <a:srgbClr val="111111"/>
              </a:solidFill>
              <a:latin typeface="Arial" panose="020B0604020202020204" pitchFamily="34" charset="0"/>
            </a:endParaRPr>
          </a:p>
          <a:p>
            <a:endParaRPr lang="en-GB" sz="1800" b="0" i="0" dirty="0">
              <a:solidFill>
                <a:srgbClr val="111111"/>
              </a:solidFill>
              <a:effectLst/>
              <a:latin typeface="Arial" panose="020B0604020202020204" pitchFamily="34" charset="0"/>
            </a:endParaRPr>
          </a:p>
        </p:txBody>
      </p:sp>
    </p:spTree>
    <p:extLst>
      <p:ext uri="{BB962C8B-B14F-4D97-AF65-F5344CB8AC3E}">
        <p14:creationId xmlns:p14="http://schemas.microsoft.com/office/powerpoint/2010/main" val="3278198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79410" cy="382588"/>
          </a:xfrm>
        </p:spPr>
        <p:txBody>
          <a:bodyPr/>
          <a:lstStyle/>
          <a:p>
            <a:r>
              <a:rPr lang="en-GB" sz="2400" i="0" u="none" strike="noStrike" baseline="0" dirty="0"/>
              <a:t>PUWER</a:t>
            </a:r>
            <a:br>
              <a:rPr lang="en-GB" sz="2400" b="0" i="0" u="none" strike="noStrike" baseline="0" dirty="0">
                <a:solidFill>
                  <a:srgbClr val="000000"/>
                </a:solidFill>
                <a:latin typeface="CIDFont+F2"/>
              </a:rPr>
            </a:br>
            <a:endParaRPr lang="en-US" dirty="0"/>
          </a:p>
        </p:txBody>
      </p:sp>
      <p:sp>
        <p:nvSpPr>
          <p:cNvPr id="6" name="Content Placeholder 2">
            <a:extLst>
              <a:ext uri="{FF2B5EF4-FFF2-40B4-BE49-F238E27FC236}">
                <a16:creationId xmlns:a16="http://schemas.microsoft.com/office/drawing/2014/main" id="{CFD75184-34FE-4D68-AAD1-670BAE4FE940}"/>
              </a:ext>
            </a:extLst>
          </p:cNvPr>
          <p:cNvSpPr>
            <a:spLocks noGrp="1"/>
          </p:cNvSpPr>
          <p:nvPr>
            <p:ph sz="quarter" idx="10"/>
          </p:nvPr>
        </p:nvSpPr>
        <p:spPr>
          <a:xfrm>
            <a:off x="457200" y="1423716"/>
            <a:ext cx="8229600" cy="4338000"/>
          </a:xfrm>
        </p:spPr>
        <p:txBody>
          <a:bodyPr/>
          <a:lstStyle/>
          <a:p>
            <a:pPr algn="l" fontAlgn="base"/>
            <a:r>
              <a:rPr lang="en-GB" b="0" i="0" dirty="0">
                <a:solidFill>
                  <a:srgbClr val="111111"/>
                </a:solidFill>
                <a:effectLst/>
                <a:latin typeface="Arial" panose="020B0604020202020204" pitchFamily="34" charset="0"/>
              </a:rPr>
              <a:t>These regulations require that equipment provided for use at work is:</a:t>
            </a:r>
          </a:p>
          <a:p>
            <a:pPr lvl="1">
              <a:defRPr/>
            </a:pPr>
            <a:r>
              <a:rPr lang="en-GB" dirty="0"/>
              <a:t>suitable for the intended use</a:t>
            </a:r>
          </a:p>
          <a:p>
            <a:pPr lvl="1">
              <a:defRPr/>
            </a:pPr>
            <a:r>
              <a:rPr lang="en-GB" dirty="0"/>
              <a:t>safe for use, maintained in a safe condition and inspected to ensure it is correctly installed and does not subsequently deteriorate</a:t>
            </a:r>
          </a:p>
          <a:p>
            <a:pPr lvl="1">
              <a:defRPr/>
            </a:pPr>
            <a:r>
              <a:rPr lang="en-GB" dirty="0"/>
              <a:t>used only by people who have received adequate information, instruction and training</a:t>
            </a:r>
          </a:p>
          <a:p>
            <a:pPr lvl="1">
              <a:defRPr/>
            </a:pPr>
            <a:r>
              <a:rPr lang="en-GB" dirty="0"/>
              <a:t>accompanied by suitable health and safety measures, such as protective devices and controls – these will normally include guarding, emergency stop devices, adequate means of isolation from sources of energy, clearly visible markings and warning devices</a:t>
            </a:r>
          </a:p>
          <a:p>
            <a:pPr lvl="1">
              <a:defRPr/>
            </a:pPr>
            <a:r>
              <a:rPr lang="en-GB" dirty="0"/>
              <a:t>used in accordance with specific requirements.</a:t>
            </a:r>
          </a:p>
        </p:txBody>
      </p:sp>
    </p:spTree>
    <p:extLst>
      <p:ext uri="{BB962C8B-B14F-4D97-AF65-F5344CB8AC3E}">
        <p14:creationId xmlns:p14="http://schemas.microsoft.com/office/powerpoint/2010/main" val="3582245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Personal Protective Equipment at Work Regulations</a:t>
            </a:r>
          </a:p>
        </p:txBody>
      </p:sp>
      <p:sp>
        <p:nvSpPr>
          <p:cNvPr id="7" name="Content Placeholder 2">
            <a:extLst>
              <a:ext uri="{FF2B5EF4-FFF2-40B4-BE49-F238E27FC236}">
                <a16:creationId xmlns:a16="http://schemas.microsoft.com/office/drawing/2014/main" id="{9D11C6EB-E150-446A-BEDE-374920C439CC}"/>
              </a:ext>
            </a:extLst>
          </p:cNvPr>
          <p:cNvSpPr>
            <a:spLocks noGrp="1"/>
          </p:cNvSpPr>
          <p:nvPr>
            <p:ph sz="quarter" idx="10"/>
          </p:nvPr>
        </p:nvSpPr>
        <p:spPr>
          <a:xfrm>
            <a:off x="457201" y="1544704"/>
            <a:ext cx="8229600" cy="1800225"/>
          </a:xfrm>
        </p:spPr>
        <p:txBody>
          <a:bodyPr/>
          <a:lstStyle/>
          <a:p>
            <a:r>
              <a:rPr lang="en-GB" dirty="0">
                <a:solidFill>
                  <a:srgbClr val="111111"/>
                </a:solidFill>
                <a:latin typeface="Arial" panose="020B0604020202020204" pitchFamily="34" charset="0"/>
              </a:rPr>
              <a:t>Wherever there are risks to health and safety that cannot be adequately controlled in other ways, the PPE regulations require PPE to be supplied by the employer to the employee. The regulations also require that PPE is:</a:t>
            </a:r>
          </a:p>
          <a:p>
            <a:endParaRPr lang="en-GB" dirty="0">
              <a:solidFill>
                <a:srgbClr val="111111"/>
              </a:solidFill>
              <a:latin typeface="Arial" panose="020B0604020202020204" pitchFamily="34" charset="0"/>
            </a:endParaRPr>
          </a:p>
        </p:txBody>
      </p:sp>
      <p:sp>
        <p:nvSpPr>
          <p:cNvPr id="9" name="TextBox 8">
            <a:extLst>
              <a:ext uri="{FF2B5EF4-FFF2-40B4-BE49-F238E27FC236}">
                <a16:creationId xmlns:a16="http://schemas.microsoft.com/office/drawing/2014/main" id="{B4342FA0-C236-4D83-B5A6-F0543B1B0D11}"/>
              </a:ext>
            </a:extLst>
          </p:cNvPr>
          <p:cNvSpPr txBox="1"/>
          <p:nvPr/>
        </p:nvSpPr>
        <p:spPr>
          <a:xfrm>
            <a:off x="457199" y="2854720"/>
            <a:ext cx="8123099" cy="3785652"/>
          </a:xfrm>
          <a:prstGeom prst="rect">
            <a:avLst/>
          </a:prstGeom>
          <a:noFill/>
        </p:spPr>
        <p:txBody>
          <a:bodyPr wrap="square">
            <a:spAutoFit/>
          </a:bodyPr>
          <a:lstStyle/>
          <a:p>
            <a:pPr marL="216000" indent="-216000">
              <a:spcBef>
                <a:spcPts val="500"/>
              </a:spcBef>
              <a:spcAft>
                <a:spcPts val="500"/>
              </a:spcAft>
              <a:buClr>
                <a:srgbClr val="0077E3"/>
              </a:buClr>
              <a:buFont typeface="Arial" panose="020B0604020202020204" pitchFamily="34" charset="0"/>
              <a:buChar char="•"/>
            </a:pPr>
            <a:r>
              <a:rPr lang="en-GB" dirty="0"/>
              <a:t>properly assessed before use to make sure it is fit for purpose</a:t>
            </a:r>
          </a:p>
          <a:p>
            <a:pPr marL="216000" indent="-216000">
              <a:spcBef>
                <a:spcPts val="500"/>
              </a:spcBef>
              <a:spcAft>
                <a:spcPts val="500"/>
              </a:spcAft>
              <a:buClr>
                <a:srgbClr val="0077E3"/>
              </a:buClr>
              <a:buFont typeface="Arial" panose="020B0604020202020204" pitchFamily="34" charset="0"/>
              <a:buChar char="•"/>
            </a:pPr>
            <a:r>
              <a:rPr lang="en-GB" dirty="0"/>
              <a:t>maintained and stored properly</a:t>
            </a:r>
          </a:p>
          <a:p>
            <a:pPr marL="216000" indent="-216000">
              <a:spcBef>
                <a:spcPts val="500"/>
              </a:spcBef>
              <a:spcAft>
                <a:spcPts val="500"/>
              </a:spcAft>
              <a:buClr>
                <a:srgbClr val="0077E3"/>
              </a:buClr>
              <a:buFont typeface="Arial" panose="020B0604020202020204" pitchFamily="34" charset="0"/>
              <a:buChar char="•"/>
            </a:pPr>
            <a:r>
              <a:rPr lang="en-GB" dirty="0"/>
              <a:t>provided with instructions on how to use it safely</a:t>
            </a:r>
          </a:p>
          <a:p>
            <a:pPr marL="216000" indent="-216000">
              <a:spcBef>
                <a:spcPts val="500"/>
              </a:spcBef>
              <a:spcAft>
                <a:spcPts val="500"/>
              </a:spcAft>
              <a:buClr>
                <a:srgbClr val="0077E3"/>
              </a:buClr>
              <a:buFont typeface="Arial" panose="020B0604020202020204" pitchFamily="34" charset="0"/>
              <a:buChar char="•"/>
            </a:pPr>
            <a:r>
              <a:rPr lang="en-GB" dirty="0"/>
              <a:t>used correctly by employees.</a:t>
            </a:r>
          </a:p>
          <a:p>
            <a:pPr>
              <a:spcBef>
                <a:spcPts val="1200"/>
              </a:spcBef>
              <a:spcAft>
                <a:spcPts val="500"/>
              </a:spcAft>
              <a:buClr>
                <a:srgbClr val="0077E3"/>
              </a:buClr>
            </a:pPr>
            <a:r>
              <a:rPr lang="en-US" dirty="0"/>
              <a:t> A guide to these regulations can be found at: </a:t>
            </a:r>
            <a:r>
              <a:rPr lang="en-US" dirty="0">
                <a:hlinkClick r:id="rId3"/>
              </a:rPr>
              <a:t>Personal Protective Equipment at Work Regulations from 6 April 2022 (hse.gov.uk)</a:t>
            </a:r>
            <a:endParaRPr lang="en-GB" dirty="0"/>
          </a:p>
          <a:p>
            <a:pPr>
              <a:spcBef>
                <a:spcPts val="500"/>
              </a:spcBef>
              <a:spcAft>
                <a:spcPts val="500"/>
              </a:spcAft>
              <a:buClr>
                <a:srgbClr val="0077E3"/>
              </a:buClr>
            </a:pPr>
            <a:endParaRPr lang="en-GB" dirty="0"/>
          </a:p>
          <a:p>
            <a:pPr marL="216000" indent="-216000">
              <a:spcBef>
                <a:spcPts val="500"/>
              </a:spcBef>
              <a:spcAft>
                <a:spcPts val="500"/>
              </a:spcAft>
              <a:buClr>
                <a:srgbClr val="0077E3"/>
              </a:buClr>
              <a:buFont typeface="Arial" panose="020B0604020202020204" pitchFamily="34" charset="0"/>
              <a:buChar char="•"/>
            </a:pPr>
            <a:endParaRPr lang="en-GB" dirty="0"/>
          </a:p>
          <a:p>
            <a:endParaRPr lang="en-GB" dirty="0">
              <a:solidFill>
                <a:srgbClr val="111111"/>
              </a:solidFill>
              <a:latin typeface="Arial" panose="020B0604020202020204" pitchFamily="34" charset="0"/>
            </a:endParaRPr>
          </a:p>
        </p:txBody>
      </p:sp>
    </p:spTree>
    <p:extLst>
      <p:ext uri="{BB962C8B-B14F-4D97-AF65-F5344CB8AC3E}">
        <p14:creationId xmlns:p14="http://schemas.microsoft.com/office/powerpoint/2010/main" val="26522406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70882-6CC7-AF3A-8D67-99728FD7A086}"/>
              </a:ext>
            </a:extLst>
          </p:cNvPr>
          <p:cNvSpPr>
            <a:spLocks noGrp="1"/>
          </p:cNvSpPr>
          <p:nvPr>
            <p:ph type="title"/>
          </p:nvPr>
        </p:nvSpPr>
        <p:spPr/>
        <p:txBody>
          <a:bodyPr/>
          <a:lstStyle/>
          <a:p>
            <a:r>
              <a:rPr lang="en-US" dirty="0"/>
              <a:t>Examples of common PPE </a:t>
            </a:r>
            <a:endParaRPr lang="en-GB" dirty="0"/>
          </a:p>
        </p:txBody>
      </p:sp>
      <p:pic>
        <p:nvPicPr>
          <p:cNvPr id="7" name="Picture 6">
            <a:extLst>
              <a:ext uri="{FF2B5EF4-FFF2-40B4-BE49-F238E27FC236}">
                <a16:creationId xmlns:a16="http://schemas.microsoft.com/office/drawing/2014/main" id="{AEF36FDB-A10E-CB27-200E-5A7265395129}"/>
              </a:ext>
            </a:extLst>
          </p:cNvPr>
          <p:cNvPicPr>
            <a:picLocks noChangeAspect="1"/>
          </p:cNvPicPr>
          <p:nvPr/>
        </p:nvPicPr>
        <p:blipFill>
          <a:blip r:embed="rId2"/>
          <a:stretch>
            <a:fillRect/>
          </a:stretch>
        </p:blipFill>
        <p:spPr>
          <a:xfrm>
            <a:off x="2058763" y="1590286"/>
            <a:ext cx="5026473" cy="4377058"/>
          </a:xfrm>
          <a:prstGeom prst="rect">
            <a:avLst/>
          </a:prstGeom>
        </p:spPr>
      </p:pic>
    </p:spTree>
    <p:extLst>
      <p:ext uri="{BB962C8B-B14F-4D97-AF65-F5344CB8AC3E}">
        <p14:creationId xmlns:p14="http://schemas.microsoft.com/office/powerpoint/2010/main" val="40909117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of Noise at Work Regulations</a:t>
            </a:r>
          </a:p>
        </p:txBody>
      </p:sp>
      <p:sp>
        <p:nvSpPr>
          <p:cNvPr id="3" name="Content Placeholder 2"/>
          <p:cNvSpPr>
            <a:spLocks noGrp="1"/>
          </p:cNvSpPr>
          <p:nvPr>
            <p:ph sz="quarter" idx="10"/>
          </p:nvPr>
        </p:nvSpPr>
        <p:spPr>
          <a:xfrm>
            <a:off x="457200" y="1512000"/>
            <a:ext cx="8229600" cy="1359019"/>
          </a:xfrm>
        </p:spPr>
        <p:txBody>
          <a:bodyPr/>
          <a:lstStyle/>
          <a:p>
            <a:r>
              <a:rPr lang="en-GB" sz="1800" b="0" i="0" dirty="0">
                <a:solidFill>
                  <a:srgbClr val="111111"/>
                </a:solidFill>
                <a:effectLst/>
                <a:latin typeface="Arial" panose="020B0604020202020204" pitchFamily="34" charset="0"/>
              </a:rPr>
              <a:t>The aim of these regulations is to ensure that workers’ hearing is protected from excessive noise at their place of work, which could cause them to lose their hearing and/or to suffer from tinnitus (permanent ringing in the ears).</a:t>
            </a:r>
          </a:p>
        </p:txBody>
      </p:sp>
      <p:sp>
        <p:nvSpPr>
          <p:cNvPr id="8" name="TextBox 7">
            <a:extLst>
              <a:ext uri="{FF2B5EF4-FFF2-40B4-BE49-F238E27FC236}">
                <a16:creationId xmlns:a16="http://schemas.microsoft.com/office/drawing/2014/main" id="{328AE5C4-94C1-41E9-80F6-C823756B7545}"/>
              </a:ext>
            </a:extLst>
          </p:cNvPr>
          <p:cNvSpPr txBox="1"/>
          <p:nvPr/>
        </p:nvSpPr>
        <p:spPr>
          <a:xfrm>
            <a:off x="352909" y="2524178"/>
            <a:ext cx="5422491" cy="2375009"/>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solidFill>
                  <a:srgbClr val="111111"/>
                </a:solidFill>
                <a:latin typeface="Arial" panose="020B0604020202020204" pitchFamily="34" charset="0"/>
              </a:rPr>
              <a:t>E</a:t>
            </a:r>
            <a:r>
              <a:rPr lang="en-GB" sz="1800" b="0" i="0" dirty="0">
                <a:solidFill>
                  <a:srgbClr val="111111"/>
                </a:solidFill>
                <a:effectLst/>
                <a:latin typeface="Arial" panose="020B0604020202020204" pitchFamily="34" charset="0"/>
              </a:rPr>
              <a:t>mployers </a:t>
            </a:r>
            <a:r>
              <a:rPr lang="en-GB" sz="1800" b="1" i="0" dirty="0">
                <a:solidFill>
                  <a:srgbClr val="111111"/>
                </a:solidFill>
                <a:effectLst/>
                <a:latin typeface="Arial" panose="020B0604020202020204" pitchFamily="34" charset="0"/>
              </a:rPr>
              <a:t>must</a:t>
            </a:r>
            <a:r>
              <a:rPr lang="en-GB" sz="1800" b="0" i="0" dirty="0">
                <a:solidFill>
                  <a:srgbClr val="111111"/>
                </a:solidFill>
                <a:effectLst/>
                <a:latin typeface="Arial" panose="020B0604020202020204" pitchFamily="34" charset="0"/>
              </a:rPr>
              <a:t> provide hearing protection and hearing protection zones if employees are exposed to daily or weekly noise of</a:t>
            </a:r>
            <a:r>
              <a:rPr lang="en-GB" sz="1800" b="1" i="0" dirty="0">
                <a:solidFill>
                  <a:srgbClr val="111111"/>
                </a:solidFill>
                <a:effectLst/>
                <a:latin typeface="Arial" panose="020B0604020202020204" pitchFamily="34" charset="0"/>
              </a:rPr>
              <a:t> 85 decibels and above</a:t>
            </a:r>
            <a:r>
              <a:rPr lang="en-GB" sz="1800" i="0" dirty="0">
                <a:solidFill>
                  <a:srgbClr val="111111"/>
                </a:solidFill>
                <a:effectLst/>
                <a:latin typeface="Arial" panose="020B0604020202020204" pitchFamily="34" charset="0"/>
              </a:rPr>
              <a:t>.</a:t>
            </a:r>
            <a:endParaRPr lang="en-GB" sz="1800" b="0" i="0" dirty="0">
              <a:solidFill>
                <a:srgbClr val="111111"/>
              </a:solidFill>
              <a:effectLst/>
              <a:latin typeface="Arial" panose="020B0604020202020204" pitchFamily="34" charset="0"/>
            </a:endParaRP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solidFill>
                  <a:srgbClr val="111111"/>
                </a:solidFill>
                <a:latin typeface="Arial" panose="020B0604020202020204" pitchFamily="34" charset="0"/>
              </a:rPr>
              <a:t>T</a:t>
            </a:r>
            <a:r>
              <a:rPr lang="en-GB" sz="1800" b="0" i="0" dirty="0">
                <a:solidFill>
                  <a:srgbClr val="111111"/>
                </a:solidFill>
                <a:effectLst/>
                <a:latin typeface="Arial" panose="020B0604020202020204" pitchFamily="34" charset="0"/>
              </a:rPr>
              <a:t>he level at which employers </a:t>
            </a:r>
            <a:r>
              <a:rPr lang="en-GB" sz="1800" i="0" dirty="0">
                <a:solidFill>
                  <a:srgbClr val="111111"/>
                </a:solidFill>
                <a:effectLst/>
                <a:latin typeface="Arial" panose="020B0604020202020204" pitchFamily="34" charset="0"/>
              </a:rPr>
              <a:t>must</a:t>
            </a:r>
            <a:r>
              <a:rPr lang="en-GB" sz="1800" b="0" i="0" dirty="0">
                <a:solidFill>
                  <a:srgbClr val="111111"/>
                </a:solidFill>
                <a:effectLst/>
                <a:latin typeface="Arial" panose="020B0604020202020204" pitchFamily="34" charset="0"/>
              </a:rPr>
              <a:t> </a:t>
            </a:r>
            <a:r>
              <a:rPr lang="en-GB" sz="1800" b="1" i="0" dirty="0">
                <a:solidFill>
                  <a:srgbClr val="111111"/>
                </a:solidFill>
                <a:effectLst/>
                <a:latin typeface="Arial" panose="020B0604020202020204" pitchFamily="34" charset="0"/>
              </a:rPr>
              <a:t>assess</a:t>
            </a:r>
            <a:r>
              <a:rPr lang="en-GB" sz="1800" b="0" i="0" dirty="0">
                <a:solidFill>
                  <a:srgbClr val="111111"/>
                </a:solidFill>
                <a:effectLst/>
                <a:latin typeface="Arial" panose="020B0604020202020204" pitchFamily="34" charset="0"/>
              </a:rPr>
              <a:t> the risk to workers’ health and provide them with information and training is </a:t>
            </a:r>
            <a:r>
              <a:rPr lang="en-GB" sz="1800" b="1" i="0" dirty="0">
                <a:solidFill>
                  <a:srgbClr val="111111"/>
                </a:solidFill>
                <a:effectLst/>
                <a:latin typeface="Arial" panose="020B0604020202020204" pitchFamily="34" charset="0"/>
              </a:rPr>
              <a:t>80</a:t>
            </a:r>
            <a:r>
              <a:rPr lang="en-GB" sz="1800" b="0" i="0" dirty="0">
                <a:solidFill>
                  <a:srgbClr val="111111"/>
                </a:solidFill>
                <a:effectLst/>
                <a:latin typeface="Arial" panose="020B0604020202020204" pitchFamily="34" charset="0"/>
              </a:rPr>
              <a:t> </a:t>
            </a:r>
            <a:r>
              <a:rPr lang="en-GB" sz="1800" b="1" i="0" dirty="0">
                <a:solidFill>
                  <a:srgbClr val="111111"/>
                </a:solidFill>
                <a:effectLst/>
                <a:latin typeface="Arial" panose="020B0604020202020204" pitchFamily="34" charset="0"/>
              </a:rPr>
              <a:t>decibels</a:t>
            </a:r>
            <a:r>
              <a:rPr lang="en-GB" sz="2000" i="0" dirty="0">
                <a:solidFill>
                  <a:srgbClr val="111111"/>
                </a:solidFill>
                <a:effectLst/>
                <a:latin typeface="Arial" panose="020B0604020202020204" pitchFamily="34" charset="0"/>
              </a:rPr>
              <a:t>.</a:t>
            </a:r>
            <a:endParaRPr lang="en-US" dirty="0"/>
          </a:p>
        </p:txBody>
      </p:sp>
      <p:sp>
        <p:nvSpPr>
          <p:cNvPr id="7" name="TextBox 6">
            <a:extLst>
              <a:ext uri="{FF2B5EF4-FFF2-40B4-BE49-F238E27FC236}">
                <a16:creationId xmlns:a16="http://schemas.microsoft.com/office/drawing/2014/main" id="{AB34C43F-68EE-4BA7-9577-A660D4D3C79F}"/>
              </a:ext>
            </a:extLst>
          </p:cNvPr>
          <p:cNvSpPr txBox="1"/>
          <p:nvPr/>
        </p:nvSpPr>
        <p:spPr>
          <a:xfrm>
            <a:off x="545010" y="5025623"/>
            <a:ext cx="8328800" cy="954107"/>
          </a:xfrm>
          <a:prstGeom prst="rect">
            <a:avLst/>
          </a:prstGeom>
          <a:noFill/>
        </p:spPr>
        <p:txBody>
          <a:bodyPr wrap="square">
            <a:spAutoFit/>
          </a:bodyPr>
          <a:lstStyle/>
          <a:p>
            <a:r>
              <a:rPr lang="en-US" sz="1800" dirty="0"/>
              <a:t>The full regulations can be found here: </a:t>
            </a:r>
            <a:r>
              <a:rPr lang="en-US" sz="1800" dirty="0">
                <a:hlinkClick r:id="rId3"/>
              </a:rPr>
              <a:t>Control of Noise at Work Regulations 2005 (legislation.gov.uk)</a:t>
            </a:r>
            <a:endParaRPr lang="en-GB" sz="1800" dirty="0"/>
          </a:p>
          <a:p>
            <a:endParaRPr lang="en-GB" dirty="0"/>
          </a:p>
        </p:txBody>
      </p:sp>
      <p:pic>
        <p:nvPicPr>
          <p:cNvPr id="5" name="Picture 4" descr="A pair of earbuds&#10;&#10;Description automatically generated with medium confidence">
            <a:extLst>
              <a:ext uri="{FF2B5EF4-FFF2-40B4-BE49-F238E27FC236}">
                <a16:creationId xmlns:a16="http://schemas.microsoft.com/office/drawing/2014/main" id="{45728F80-2392-BA36-7911-5FAA225A28A3}"/>
              </a:ext>
            </a:extLst>
          </p:cNvPr>
          <p:cNvPicPr>
            <a:picLocks noChangeAspect="1"/>
          </p:cNvPicPr>
          <p:nvPr/>
        </p:nvPicPr>
        <p:blipFill>
          <a:blip r:embed="rId4"/>
          <a:stretch>
            <a:fillRect/>
          </a:stretch>
        </p:blipFill>
        <p:spPr>
          <a:xfrm>
            <a:off x="6006274" y="2903458"/>
            <a:ext cx="3137726" cy="2089726"/>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MHOR</a:t>
            </a:r>
          </a:p>
        </p:txBody>
      </p:sp>
      <p:sp>
        <p:nvSpPr>
          <p:cNvPr id="6" name="Content Placeholder 2">
            <a:extLst>
              <a:ext uri="{FF2B5EF4-FFF2-40B4-BE49-F238E27FC236}">
                <a16:creationId xmlns:a16="http://schemas.microsoft.com/office/drawing/2014/main" id="{B5223B9F-8B51-4676-A6FD-AD90EE74D476}"/>
              </a:ext>
            </a:extLst>
          </p:cNvPr>
          <p:cNvSpPr>
            <a:spLocks noGrp="1"/>
          </p:cNvSpPr>
          <p:nvPr>
            <p:ph sz="quarter" idx="10"/>
          </p:nvPr>
        </p:nvSpPr>
        <p:spPr>
          <a:xfrm>
            <a:off x="457200" y="1512000"/>
            <a:ext cx="8229600" cy="4338000"/>
          </a:xfrm>
        </p:spPr>
        <p:txBody>
          <a:bodyPr/>
          <a:lstStyle/>
          <a:p>
            <a:pPr>
              <a:buFontTx/>
              <a:buNone/>
            </a:pPr>
            <a:r>
              <a:rPr lang="en-GB" altLang="x-none" sz="2000" dirty="0">
                <a:solidFill>
                  <a:srgbClr val="000000"/>
                </a:solidFill>
              </a:rPr>
              <a:t>MHOR 1992 was amended in 2002. The regulations c</a:t>
            </a:r>
            <a:r>
              <a:rPr lang="en-GB" altLang="x-none" sz="2000" dirty="0">
                <a:solidFill>
                  <a:srgbClr val="000000"/>
                </a:solidFill>
                <a:ea typeface="ＭＳ Ｐゴシック" charset="-128"/>
              </a:rPr>
              <a:t>over the following</a:t>
            </a:r>
            <a:r>
              <a:rPr lang="en-GB" altLang="x-none" sz="2000" dirty="0">
                <a:solidFill>
                  <a:srgbClr val="000000"/>
                </a:solidFill>
              </a:rPr>
              <a:t> activities: </a:t>
            </a:r>
            <a:r>
              <a:rPr lang="en-GB" altLang="x-none" dirty="0"/>
              <a:t>lifting, lowering, pushing, pulling, moving or carrying a load.</a:t>
            </a:r>
          </a:p>
          <a:p>
            <a:pPr marL="0" lvl="1" indent="0">
              <a:buNone/>
              <a:defRPr/>
            </a:pPr>
            <a:r>
              <a:rPr lang="en-GB" altLang="x-none" dirty="0"/>
              <a:t>Individuals should conduct a risk assessment first. Lifting operations should be planned in advance. Employees have a responsibility to use mechanical aids as required in order to avoid injury.</a:t>
            </a:r>
          </a:p>
          <a:p>
            <a:pPr marL="0" lvl="1" indent="0">
              <a:buNone/>
              <a:defRPr/>
            </a:pPr>
            <a:endParaRPr lang="en-GB" altLang="x-none" dirty="0"/>
          </a:p>
          <a:p>
            <a:pPr marL="0" lvl="1" indent="0">
              <a:buNone/>
              <a:defRPr/>
            </a:pPr>
            <a:endParaRPr lang="en-GB" altLang="x-none" dirty="0"/>
          </a:p>
          <a:p>
            <a:pPr marL="0" lvl="1" indent="0">
              <a:buNone/>
              <a:defRPr/>
            </a:pPr>
            <a:endParaRPr lang="en-GB" altLang="x-none" dirty="0"/>
          </a:p>
          <a:p>
            <a:pPr marL="0" lvl="1" indent="0">
              <a:buNone/>
              <a:defRPr/>
            </a:pPr>
            <a:r>
              <a:rPr lang="en-GB" altLang="x-none" dirty="0"/>
              <a:t>The regulations can be found in full here: </a:t>
            </a:r>
            <a:r>
              <a:rPr lang="en-US" dirty="0">
                <a:hlinkClick r:id="rId2"/>
              </a:rPr>
              <a:t>Manual Handling Operations Regulations 1992 (legislation.gov.uk)</a:t>
            </a:r>
            <a:endParaRPr lang="en-GB" altLang="x-none" dirty="0"/>
          </a:p>
        </p:txBody>
      </p:sp>
    </p:spTree>
    <p:extLst>
      <p:ext uri="{BB962C8B-B14F-4D97-AF65-F5344CB8AC3E}">
        <p14:creationId xmlns:p14="http://schemas.microsoft.com/office/powerpoint/2010/main" val="2578846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LOLER</a:t>
            </a:r>
          </a:p>
        </p:txBody>
      </p:sp>
      <p:sp>
        <p:nvSpPr>
          <p:cNvPr id="3" name="Content Placeholder 2"/>
          <p:cNvSpPr>
            <a:spLocks noGrp="1"/>
          </p:cNvSpPr>
          <p:nvPr>
            <p:ph sz="quarter" idx="10"/>
          </p:nvPr>
        </p:nvSpPr>
        <p:spPr>
          <a:xfrm>
            <a:off x="457200" y="1486429"/>
            <a:ext cx="8229600" cy="4248000"/>
          </a:xfrm>
        </p:spPr>
        <p:txBody>
          <a:bodyPr/>
          <a:lstStyle/>
          <a:p>
            <a:r>
              <a:rPr lang="en-US" dirty="0"/>
              <a:t>Employers are responsible for any lifting equipment they use.</a:t>
            </a:r>
          </a:p>
          <a:p>
            <a:pPr marL="285750" indent="-285750">
              <a:buClr>
                <a:srgbClr val="0077E3"/>
              </a:buClr>
              <a:buFont typeface="Arial" panose="020B0604020202020204" pitchFamily="34" charset="0"/>
              <a:buChar char="•"/>
            </a:pPr>
            <a:r>
              <a:rPr lang="en-US" dirty="0"/>
              <a:t>All lifting operations involving lifting equipment must be properly planned by a </a:t>
            </a:r>
            <a:r>
              <a:rPr lang="en-US" b="1" dirty="0"/>
              <a:t>competent person</a:t>
            </a:r>
            <a:r>
              <a:rPr lang="en-US" dirty="0"/>
              <a:t>, appropriately supervised and carried out in a safe manner.</a:t>
            </a:r>
          </a:p>
          <a:p>
            <a:pPr marL="285750" indent="-285750">
              <a:buClr>
                <a:srgbClr val="0077E3"/>
              </a:buClr>
              <a:buFont typeface="Arial" panose="020B0604020202020204" pitchFamily="34" charset="0"/>
              <a:buChar char="•"/>
            </a:pPr>
            <a:r>
              <a:rPr lang="en-US" dirty="0"/>
              <a:t>Lifting equipment is work equipment, so PUWER applies here:</a:t>
            </a:r>
          </a:p>
          <a:p>
            <a:pPr marL="715963" indent="-285750">
              <a:spcBef>
                <a:spcPts val="0"/>
              </a:spcBef>
              <a:spcAft>
                <a:spcPts val="0"/>
              </a:spcAft>
              <a:buClr>
                <a:srgbClr val="0077E3"/>
              </a:buClr>
              <a:buFont typeface="Arial" panose="020B0604020202020204" pitchFamily="34" charset="0"/>
              <a:buChar char="-"/>
            </a:pPr>
            <a:r>
              <a:rPr lang="en-US" dirty="0"/>
              <a:t>inspection, maintenance and records kept</a:t>
            </a:r>
          </a:p>
          <a:p>
            <a:pPr marL="715963" indent="-285750">
              <a:spcBef>
                <a:spcPts val="0"/>
              </a:spcBef>
              <a:spcAft>
                <a:spcPts val="0"/>
              </a:spcAft>
              <a:buClr>
                <a:srgbClr val="0077E3"/>
              </a:buClr>
              <a:buFont typeface="Arial" panose="020B0604020202020204" pitchFamily="34" charset="0"/>
              <a:buChar char="-"/>
            </a:pPr>
            <a:r>
              <a:rPr lang="en-US" dirty="0"/>
              <a:t>statutory periodic ‘thorough examination’.</a:t>
            </a:r>
          </a:p>
        </p:txBody>
      </p:sp>
      <p:sp>
        <p:nvSpPr>
          <p:cNvPr id="5" name="TextBox 4">
            <a:extLst>
              <a:ext uri="{FF2B5EF4-FFF2-40B4-BE49-F238E27FC236}">
                <a16:creationId xmlns:a16="http://schemas.microsoft.com/office/drawing/2014/main" id="{6983D671-E0E4-43C9-99D4-063AF6810E8B}"/>
              </a:ext>
            </a:extLst>
          </p:cNvPr>
          <p:cNvSpPr txBox="1"/>
          <p:nvPr/>
        </p:nvSpPr>
        <p:spPr>
          <a:xfrm>
            <a:off x="457200" y="4939240"/>
            <a:ext cx="5601929" cy="646331"/>
          </a:xfrm>
          <a:prstGeom prst="rect">
            <a:avLst/>
          </a:prstGeom>
          <a:noFill/>
        </p:spPr>
        <p:txBody>
          <a:bodyPr wrap="square">
            <a:spAutoFit/>
          </a:bodyPr>
          <a:lstStyle/>
          <a:p>
            <a:r>
              <a:rPr lang="en-US" sz="1800" dirty="0">
                <a:hlinkClick r:id="rId2"/>
              </a:rPr>
              <a:t>Lifting Operations and Lifting Equipment Regulations 1998 (legislation.gov.uk)</a:t>
            </a:r>
            <a:endParaRPr lang="en-GB" sz="1800" dirty="0"/>
          </a:p>
        </p:txBody>
      </p:sp>
      <p:pic>
        <p:nvPicPr>
          <p:cNvPr id="6" name="Picture 5" descr="A picture containing sky, outdoor, light, cable&#10;&#10;Description automatically generated">
            <a:extLst>
              <a:ext uri="{FF2B5EF4-FFF2-40B4-BE49-F238E27FC236}">
                <a16:creationId xmlns:a16="http://schemas.microsoft.com/office/drawing/2014/main" id="{49EAEAEB-E1EB-C97E-0947-F7ED0705FE2C}"/>
              </a:ext>
            </a:extLst>
          </p:cNvPr>
          <p:cNvPicPr>
            <a:picLocks noChangeAspect="1"/>
          </p:cNvPicPr>
          <p:nvPr/>
        </p:nvPicPr>
        <p:blipFill>
          <a:blip r:embed="rId3"/>
          <a:stretch>
            <a:fillRect/>
          </a:stretch>
        </p:blipFill>
        <p:spPr>
          <a:xfrm>
            <a:off x="6361471" y="4091348"/>
            <a:ext cx="2325329" cy="155332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WAHR 2005</a:t>
            </a:r>
          </a:p>
        </p:txBody>
      </p:sp>
      <p:sp>
        <p:nvSpPr>
          <p:cNvPr id="6" name="Content Placeholder 2">
            <a:extLst>
              <a:ext uri="{FF2B5EF4-FFF2-40B4-BE49-F238E27FC236}">
                <a16:creationId xmlns:a16="http://schemas.microsoft.com/office/drawing/2014/main" id="{E5B5CD47-18D7-4852-B2D9-8D4CFBBD9A19}"/>
              </a:ext>
            </a:extLst>
          </p:cNvPr>
          <p:cNvSpPr>
            <a:spLocks noGrp="1"/>
          </p:cNvSpPr>
          <p:nvPr>
            <p:ph sz="quarter" idx="10"/>
          </p:nvPr>
        </p:nvSpPr>
        <p:spPr>
          <a:xfrm>
            <a:off x="457200" y="1512000"/>
            <a:ext cx="8229600" cy="4338000"/>
          </a:xfrm>
        </p:spPr>
        <p:txBody>
          <a:bodyPr/>
          <a:lstStyle/>
          <a:p>
            <a:pPr eaLnBrk="0" hangingPunct="0">
              <a:lnSpc>
                <a:spcPts val="2400"/>
              </a:lnSpc>
              <a:spcBef>
                <a:spcPts val="1000"/>
              </a:spcBef>
              <a:spcAft>
                <a:spcPts val="1000"/>
              </a:spcAft>
              <a:buFontTx/>
              <a:buNone/>
            </a:pPr>
            <a:r>
              <a:rPr lang="en-GB" sz="2000" dirty="0">
                <a:solidFill>
                  <a:srgbClr val="111111"/>
                </a:solidFill>
                <a:latin typeface="Arial" panose="020B0604020202020204" pitchFamily="34" charset="0"/>
              </a:rPr>
              <a:t>Working at height means working in any location where, if there were no precautions in place, a person could fall a distance liable to cause personal injury. </a:t>
            </a:r>
          </a:p>
          <a:p>
            <a:pPr eaLnBrk="0" hangingPunct="0">
              <a:lnSpc>
                <a:spcPts val="2400"/>
              </a:lnSpc>
              <a:spcBef>
                <a:spcPts val="1000"/>
              </a:spcBef>
              <a:spcAft>
                <a:spcPts val="1000"/>
              </a:spcAft>
              <a:buFontTx/>
              <a:buNone/>
            </a:pPr>
            <a:r>
              <a:rPr lang="en-GB" sz="2000" dirty="0">
                <a:solidFill>
                  <a:srgbClr val="111111"/>
                </a:solidFill>
                <a:latin typeface="Arial" panose="020B0604020202020204" pitchFamily="34" charset="0"/>
              </a:rPr>
              <a:t>The following will mitigate against falling from height:</a:t>
            </a:r>
            <a:endParaRPr lang="en-GB" altLang="x-none" sz="2000" dirty="0">
              <a:solidFill>
                <a:srgbClr val="111111"/>
              </a:solidFill>
              <a:latin typeface="Arial" panose="020B0604020202020204" pitchFamily="34" charset="0"/>
            </a:endParaRPr>
          </a:p>
          <a:p>
            <a:pPr marL="216000" indent="-216000">
              <a:spcBef>
                <a:spcPts val="500"/>
              </a:spcBef>
              <a:spcAft>
                <a:spcPts val="500"/>
              </a:spcAft>
              <a:buClr>
                <a:srgbClr val="0070C0"/>
              </a:buClr>
              <a:buFont typeface="Arial" panose="020B0604020202020204" pitchFamily="34" charset="0"/>
              <a:buChar char="•"/>
            </a:pPr>
            <a:r>
              <a:rPr lang="en-GB" altLang="x-none" sz="2000" dirty="0"/>
              <a:t>guards and fall arresters</a:t>
            </a:r>
          </a:p>
          <a:p>
            <a:pPr marL="216000" indent="-216000">
              <a:spcBef>
                <a:spcPts val="500"/>
              </a:spcBef>
              <a:spcAft>
                <a:spcPts val="500"/>
              </a:spcAft>
              <a:buClr>
                <a:srgbClr val="0070C0"/>
              </a:buClr>
              <a:buFont typeface="Arial" panose="020B0604020202020204" pitchFamily="34" charset="0"/>
              <a:buChar char="•"/>
            </a:pPr>
            <a:r>
              <a:rPr lang="en-GB" altLang="x-none" dirty="0"/>
              <a:t>harnesses</a:t>
            </a:r>
          </a:p>
          <a:p>
            <a:pPr marL="216000" indent="-216000">
              <a:spcBef>
                <a:spcPts val="500"/>
              </a:spcBef>
              <a:spcAft>
                <a:spcPts val="500"/>
              </a:spcAft>
              <a:buClr>
                <a:srgbClr val="0070C0"/>
              </a:buClr>
              <a:buFont typeface="Arial" panose="020B0604020202020204" pitchFamily="34" charset="0"/>
              <a:buChar char="•"/>
            </a:pPr>
            <a:r>
              <a:rPr lang="en-GB" altLang="x-none" dirty="0"/>
              <a:t>planning of work </a:t>
            </a:r>
          </a:p>
          <a:p>
            <a:pPr marL="216000" indent="-216000">
              <a:spcBef>
                <a:spcPts val="500"/>
              </a:spcBef>
              <a:spcAft>
                <a:spcPts val="500"/>
              </a:spcAft>
              <a:buClr>
                <a:srgbClr val="0070C0"/>
              </a:buClr>
              <a:buFont typeface="Arial" panose="020B0604020202020204" pitchFamily="34" charset="0"/>
              <a:buChar char="•"/>
            </a:pPr>
            <a:r>
              <a:rPr lang="en-GB" altLang="x-none" dirty="0"/>
              <a:t>risk assessment </a:t>
            </a:r>
          </a:p>
          <a:p>
            <a:pPr marL="216000" indent="-216000">
              <a:spcBef>
                <a:spcPts val="500"/>
              </a:spcBef>
              <a:spcAft>
                <a:spcPts val="500"/>
              </a:spcAft>
              <a:buClr>
                <a:srgbClr val="0070C0"/>
              </a:buClr>
              <a:buFont typeface="Arial" panose="020B0604020202020204" pitchFamily="34" charset="0"/>
              <a:buChar char="•"/>
            </a:pPr>
            <a:r>
              <a:rPr lang="en-GB" altLang="x-none" dirty="0"/>
              <a:t>equipment inspections.</a:t>
            </a:r>
          </a:p>
        </p:txBody>
      </p:sp>
      <p:sp>
        <p:nvSpPr>
          <p:cNvPr id="3" name="TextBox 2">
            <a:extLst>
              <a:ext uri="{FF2B5EF4-FFF2-40B4-BE49-F238E27FC236}">
                <a16:creationId xmlns:a16="http://schemas.microsoft.com/office/drawing/2014/main" id="{4E1EC306-F04D-497D-AA70-23A1BF12C69A}"/>
              </a:ext>
            </a:extLst>
          </p:cNvPr>
          <p:cNvSpPr txBox="1"/>
          <p:nvPr/>
        </p:nvSpPr>
        <p:spPr>
          <a:xfrm>
            <a:off x="5515897" y="5018907"/>
            <a:ext cx="3519949" cy="646331"/>
          </a:xfrm>
          <a:prstGeom prst="rect">
            <a:avLst/>
          </a:prstGeom>
          <a:noFill/>
        </p:spPr>
        <p:txBody>
          <a:bodyPr wrap="square" rtlCol="0">
            <a:spAutoFit/>
          </a:bodyPr>
          <a:lstStyle/>
          <a:p>
            <a:pPr>
              <a:spcBef>
                <a:spcPct val="0"/>
              </a:spcBef>
              <a:buClr>
                <a:srgbClr val="0070C0"/>
              </a:buClr>
            </a:pPr>
            <a:r>
              <a:rPr lang="en-US" sz="1800" dirty="0">
                <a:hlinkClick r:id="rId2"/>
              </a:rPr>
              <a:t>Work at Height Regulations 2005 (legislation.gov.uk)</a:t>
            </a:r>
            <a:endParaRPr lang="en-GB" altLang="x-none" sz="1800" dirty="0"/>
          </a:p>
        </p:txBody>
      </p:sp>
      <p:pic>
        <p:nvPicPr>
          <p:cNvPr id="7" name="Picture 6" descr="A picture containing sky, grass, outdoor, telescope&#10;&#10;Description automatically generated">
            <a:extLst>
              <a:ext uri="{FF2B5EF4-FFF2-40B4-BE49-F238E27FC236}">
                <a16:creationId xmlns:a16="http://schemas.microsoft.com/office/drawing/2014/main" id="{6F205B27-D58A-15B8-BA4D-27CAC123C7D8}"/>
              </a:ext>
            </a:extLst>
          </p:cNvPr>
          <p:cNvPicPr>
            <a:picLocks noChangeAspect="1"/>
          </p:cNvPicPr>
          <p:nvPr/>
        </p:nvPicPr>
        <p:blipFill>
          <a:blip r:embed="rId3"/>
          <a:stretch>
            <a:fillRect/>
          </a:stretch>
        </p:blipFill>
        <p:spPr>
          <a:xfrm>
            <a:off x="5604387" y="3175851"/>
            <a:ext cx="3082413" cy="1732317"/>
          </a:xfrm>
          <a:prstGeom prst="rect">
            <a:avLst/>
          </a:prstGeom>
        </p:spPr>
      </p:pic>
    </p:spTree>
    <p:extLst>
      <p:ext uri="{BB962C8B-B14F-4D97-AF65-F5344CB8AC3E}">
        <p14:creationId xmlns:p14="http://schemas.microsoft.com/office/powerpoint/2010/main" val="3057807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Arial" panose="020B0604020202020204" pitchFamily="34" charset="0"/>
              </a:rPr>
              <a:t>identify </a:t>
            </a:r>
            <a:r>
              <a:rPr lang="en-US" dirty="0">
                <a:solidFill>
                  <a:srgbClr val="000000"/>
                </a:solidFill>
                <a:effectLst/>
                <a:latin typeface="Arial" panose="020B0604020202020204" pitchFamily="34" charset="0"/>
                <a:ea typeface="Arial" panose="020B0604020202020204" pitchFamily="34" charset="0"/>
              </a:rPr>
              <a:t>the need</a:t>
            </a:r>
            <a:r>
              <a:rPr lang="en-US" spc="-10"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for</a:t>
            </a:r>
            <a:r>
              <a:rPr lang="en-US" spc="-5" dirty="0">
                <a:solidFill>
                  <a:srgbClr val="000000"/>
                </a:solidFill>
                <a:effectLst/>
                <a:latin typeface="Arial" panose="020B0604020202020204" pitchFamily="34" charset="0"/>
                <a:ea typeface="Arial" panose="020B0604020202020204" pitchFamily="34" charset="0"/>
              </a:rPr>
              <a:t> </a:t>
            </a:r>
            <a:r>
              <a:rPr lang="en-US" spc="-5" dirty="0">
                <a:solidFill>
                  <a:srgbClr val="000000"/>
                </a:solidFill>
                <a:latin typeface="Arial" panose="020B0604020202020204" pitchFamily="34" charset="0"/>
                <a:ea typeface="Arial" panose="020B0604020202020204" pitchFamily="34" charset="0"/>
              </a:rPr>
              <a:t>health and safety</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legislation for protecting the workforce and members of the public while working in the engineering and manufacturing industries</a:t>
            </a:r>
            <a:endParaRPr lang="en-GB" dirty="0">
              <a:effectLst/>
              <a:latin typeface="Arial" panose="020B0604020202020204" pitchFamily="34" charset="0"/>
              <a:ea typeface="Arial" panose="020B0604020202020204" pitchFamily="34" charset="0"/>
            </a:endParaRPr>
          </a:p>
          <a:p>
            <a:pPr marL="216000" lvl="0" indent="-216000">
              <a:spcBef>
                <a:spcPts val="500"/>
              </a:spcBef>
              <a:spcAft>
                <a:spcPts val="500"/>
              </a:spcAft>
              <a:buClr>
                <a:srgbClr val="0077E3"/>
              </a:buClr>
              <a:buSzPct val="100000"/>
              <a:buFont typeface="Arial" panose="020B0604020202020204" pitchFamily="34" charset="0"/>
              <a:buChar char="•"/>
              <a:tabLst>
                <a:tab pos="175895" algn="l"/>
              </a:tabLst>
            </a:pPr>
            <a:r>
              <a:rPr lang="en-US" dirty="0">
                <a:solidFill>
                  <a:srgbClr val="000000"/>
                </a:solidFill>
                <a:latin typeface="Arial" panose="020B0604020202020204" pitchFamily="34" charset="0"/>
                <a:ea typeface="Arial" panose="020B0604020202020204" pitchFamily="34" charset="0"/>
              </a:rPr>
              <a:t>e</a:t>
            </a:r>
            <a:r>
              <a:rPr lang="en-US" dirty="0">
                <a:solidFill>
                  <a:srgbClr val="000000"/>
                </a:solidFill>
                <a:effectLst/>
                <a:latin typeface="Arial" panose="020B0604020202020204" pitchFamily="34" charset="0"/>
                <a:ea typeface="Arial" panose="020B0604020202020204" pitchFamily="34" charset="0"/>
              </a:rPr>
              <a:t>xplain why</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there</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is</a:t>
            </a:r>
            <a:r>
              <a:rPr lang="en-US" spc="-10"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legislation to cover every</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aspect</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of</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the</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workplace</a:t>
            </a:r>
            <a:endParaRPr lang="en-GB" dirty="0">
              <a:effectLst/>
              <a:latin typeface="Arial" panose="020B0604020202020204" pitchFamily="34" charset="0"/>
              <a:ea typeface="Arial" panose="020B0604020202020204" pitchFamily="34" charset="0"/>
            </a:endParaRP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Arial" panose="020B0604020202020204" pitchFamily="34" charset="0"/>
              </a:rPr>
              <a:t>d</a:t>
            </a:r>
            <a:r>
              <a:rPr lang="en-US" dirty="0">
                <a:solidFill>
                  <a:srgbClr val="000000"/>
                </a:solidFill>
                <a:effectLst/>
                <a:latin typeface="Arial" panose="020B0604020202020204" pitchFamily="34" charset="0"/>
                <a:ea typeface="Arial" panose="020B0604020202020204" pitchFamily="34" charset="0"/>
              </a:rPr>
              <a:t>escribe how</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such</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legislation</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keeps</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people</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safe</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in the</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workplace</a:t>
            </a:r>
            <a:endParaRPr lang="en-GB" dirty="0">
              <a:effectLst/>
              <a:latin typeface="Arial" panose="020B0604020202020204" pitchFamily="34" charset="0"/>
              <a:ea typeface="Arial" panose="020B0604020202020204" pitchFamily="34" charset="0"/>
            </a:endParaRP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Arial" panose="020B0604020202020204" pitchFamily="34" charset="0"/>
              </a:rPr>
              <a:t>define </a:t>
            </a:r>
            <a:r>
              <a:rPr lang="en-US" dirty="0">
                <a:solidFill>
                  <a:srgbClr val="000000"/>
                </a:solidFill>
                <a:effectLst/>
                <a:latin typeface="Arial" panose="020B0604020202020204" pitchFamily="34" charset="0"/>
                <a:ea typeface="Arial" panose="020B0604020202020204" pitchFamily="34" charset="0"/>
              </a:rPr>
              <a:t>who</a:t>
            </a:r>
            <a:r>
              <a:rPr lang="en-US" spc="-10"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is</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responsible</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for</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compliance</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with</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current regulations</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and</a:t>
            </a:r>
            <a:r>
              <a:rPr lang="en-US" spc="-10"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legislation</a:t>
            </a:r>
            <a:endParaRPr lang="en-GB" dirty="0">
              <a:effectLst/>
              <a:latin typeface="Arial" panose="020B0604020202020204" pitchFamily="34" charset="0"/>
              <a:ea typeface="Arial" panose="020B0604020202020204" pitchFamily="34" charset="0"/>
            </a:endParaRP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Arial" panose="020B0604020202020204" pitchFamily="34" charset="0"/>
              </a:rPr>
              <a:t>a</a:t>
            </a:r>
            <a:r>
              <a:rPr lang="en-US" dirty="0">
                <a:solidFill>
                  <a:srgbClr val="000000"/>
                </a:solidFill>
                <a:effectLst/>
                <a:latin typeface="Arial" panose="020B0604020202020204" pitchFamily="34" charset="0"/>
                <a:ea typeface="Arial" panose="020B0604020202020204" pitchFamily="34" charset="0"/>
              </a:rPr>
              <a:t>ppreciate health</a:t>
            </a:r>
            <a:r>
              <a:rPr lang="en-US" spc="-20"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and</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safety culture,</a:t>
            </a:r>
            <a:r>
              <a:rPr lang="en-US" spc="-15" dirty="0">
                <a:solidFill>
                  <a:srgbClr val="000000"/>
                </a:solidFill>
                <a:effectLst/>
                <a:latin typeface="Arial" panose="020B0604020202020204" pitchFamily="34" charset="0"/>
                <a:ea typeface="Arial" panose="020B0604020202020204" pitchFamily="34" charset="0"/>
              </a:rPr>
              <a:t> and be aware of the availability of </a:t>
            </a:r>
            <a:r>
              <a:rPr lang="en-US" dirty="0">
                <a:solidFill>
                  <a:srgbClr val="000000"/>
                </a:solidFill>
                <a:effectLst/>
                <a:latin typeface="Arial" panose="020B0604020202020204" pitchFamily="34" charset="0"/>
                <a:ea typeface="Arial" panose="020B0604020202020204" pitchFamily="34" charset="0"/>
              </a:rPr>
              <a:t>training</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and</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information.</a:t>
            </a:r>
            <a:endParaRPr lang="en-GB" dirty="0">
              <a:effectLst/>
              <a:latin typeface="Arial" panose="020B0604020202020204" pitchFamily="34" charset="0"/>
              <a:ea typeface="Arial" panose="020B0604020202020204" pitchFamily="34" charset="0"/>
            </a:endParaRPr>
          </a:p>
          <a:p>
            <a:pPr lvl="1"/>
            <a:endParaRPr lang="en-US" sz="10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46462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Electricity at Work Regulations</a:t>
            </a:r>
          </a:p>
        </p:txBody>
      </p:sp>
      <p:sp>
        <p:nvSpPr>
          <p:cNvPr id="3" name="Content Placeholder 2"/>
          <p:cNvSpPr>
            <a:spLocks noGrp="1"/>
          </p:cNvSpPr>
          <p:nvPr>
            <p:ph sz="quarter" idx="10"/>
          </p:nvPr>
        </p:nvSpPr>
        <p:spPr/>
        <p:txBody>
          <a:bodyPr/>
          <a:lstStyle/>
          <a:p>
            <a:r>
              <a:rPr lang="en-GB" b="0" i="0" dirty="0">
                <a:solidFill>
                  <a:srgbClr val="141516"/>
                </a:solidFill>
                <a:effectLst/>
              </a:rPr>
              <a:t>The ​Electricity at Work Regulations apply to all aspects of the use of electricity within the workplace. </a:t>
            </a:r>
            <a:r>
              <a:rPr lang="en-GB" dirty="0">
                <a:solidFill>
                  <a:srgbClr val="141516"/>
                </a:solidFill>
              </a:rPr>
              <a:t>Employers must:</a:t>
            </a:r>
          </a:p>
          <a:p>
            <a:pPr marL="216000" indent="-216000" algn="l" fontAlgn="base">
              <a:spcBef>
                <a:spcPts val="500"/>
              </a:spcBef>
              <a:spcAft>
                <a:spcPts val="500"/>
              </a:spcAft>
              <a:buClr>
                <a:srgbClr val="0077E3"/>
              </a:buClr>
              <a:buFont typeface="Arial" panose="020B0604020202020204" pitchFamily="34" charset="0"/>
              <a:buChar char="•"/>
            </a:pPr>
            <a:r>
              <a:rPr lang="en-GB" b="0" i="0" dirty="0">
                <a:solidFill>
                  <a:srgbClr val="141516"/>
                </a:solidFill>
                <a:effectLst/>
              </a:rPr>
              <a:t>have electrical systems constructed in a way that prevents danger</a:t>
            </a:r>
          </a:p>
          <a:p>
            <a:pPr marL="216000" indent="-216000" algn="l" fontAlgn="base">
              <a:spcBef>
                <a:spcPts val="500"/>
              </a:spcBef>
              <a:spcAft>
                <a:spcPts val="500"/>
              </a:spcAft>
              <a:buClr>
                <a:srgbClr val="0077E3"/>
              </a:buClr>
              <a:buFont typeface="Arial" panose="020B0604020202020204" pitchFamily="34" charset="0"/>
              <a:buChar char="•"/>
            </a:pPr>
            <a:r>
              <a:rPr lang="en-GB" b="0" i="0" dirty="0">
                <a:solidFill>
                  <a:srgbClr val="141516"/>
                </a:solidFill>
                <a:effectLst/>
              </a:rPr>
              <a:t>maintain electrical systems as necessary to prevent danger (including a five-year fixed installation inspection​)</a:t>
            </a:r>
          </a:p>
          <a:p>
            <a:pPr marL="216000" indent="-216000" algn="l" fontAlgn="base">
              <a:spcBef>
                <a:spcPts val="500"/>
              </a:spcBef>
              <a:spcAft>
                <a:spcPts val="500"/>
              </a:spcAft>
              <a:buClr>
                <a:srgbClr val="0077E3"/>
              </a:buClr>
              <a:buFont typeface="Arial" panose="020B0604020202020204" pitchFamily="34" charset="0"/>
              <a:buChar char="•"/>
            </a:pPr>
            <a:r>
              <a:rPr lang="en-GB" b="0" i="0" dirty="0">
                <a:solidFill>
                  <a:srgbClr val="141516"/>
                </a:solidFill>
                <a:effectLst/>
              </a:rPr>
              <a:t>carry out work on electrical systems in a way that prevents danger</a:t>
            </a:r>
            <a:r>
              <a:rPr lang="en-GB" sz="1800" b="0" i="0" dirty="0">
                <a:solidFill>
                  <a:srgbClr val="141516"/>
                </a:solidFill>
                <a:effectLst/>
              </a:rPr>
              <a:t>.</a:t>
            </a:r>
          </a:p>
          <a:p>
            <a:endParaRPr lang="en-US" sz="1800" dirty="0">
              <a:hlinkClick r:id="rId2"/>
            </a:endParaRPr>
          </a:p>
          <a:p>
            <a:endParaRPr lang="en-US" sz="1800" dirty="0">
              <a:hlinkClick r:id="rId2"/>
            </a:endParaRPr>
          </a:p>
          <a:p>
            <a:r>
              <a:rPr lang="en-US" sz="1800" dirty="0">
                <a:hlinkClick r:id="rId2"/>
              </a:rPr>
              <a:t>Electricity at Work Regulations 1989 (legislation.gov.uk)</a:t>
            </a:r>
            <a:endParaRPr lang="en-US" sz="1800" dirty="0"/>
          </a:p>
        </p:txBody>
      </p:sp>
    </p:spTree>
    <p:extLst>
      <p:ext uri="{BB962C8B-B14F-4D97-AF65-F5344CB8AC3E}">
        <p14:creationId xmlns:p14="http://schemas.microsoft.com/office/powerpoint/2010/main" val="9412715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Electricity at Work Regulations</a:t>
            </a:r>
          </a:p>
        </p:txBody>
      </p:sp>
      <p:sp>
        <p:nvSpPr>
          <p:cNvPr id="3" name="Content Placeholder 2"/>
          <p:cNvSpPr>
            <a:spLocks noGrp="1"/>
          </p:cNvSpPr>
          <p:nvPr>
            <p:ph sz="quarter" idx="10"/>
          </p:nvPr>
        </p:nvSpPr>
        <p:spPr/>
        <p:txBody>
          <a:bodyPr/>
          <a:lstStyle/>
          <a:p>
            <a:r>
              <a:rPr lang="en-GB" b="0" i="0" dirty="0">
                <a:solidFill>
                  <a:srgbClr val="141516"/>
                </a:solidFill>
                <a:effectLst/>
              </a:rPr>
              <a:t>Under the Electricity at Work Regulations, employees should only work on or with electrical equipment if they have suitable:</a:t>
            </a:r>
          </a:p>
          <a:p>
            <a:pPr algn="l" fontAlgn="base">
              <a:spcBef>
                <a:spcPts val="0"/>
              </a:spcBef>
              <a:spcAft>
                <a:spcPts val="0"/>
              </a:spcAft>
            </a:pPr>
            <a:endParaRPr lang="en-GB" sz="1800" b="0" i="0" dirty="0">
              <a:solidFill>
                <a:srgbClr val="141516"/>
              </a:solidFill>
              <a:effectLst/>
            </a:endParaRPr>
          </a:p>
          <a:p>
            <a:pPr marL="216000" indent="-216000" algn="l" fontAlgn="base">
              <a:spcBef>
                <a:spcPts val="300"/>
              </a:spcBef>
              <a:spcAft>
                <a:spcPts val="300"/>
              </a:spcAft>
              <a:buClr>
                <a:srgbClr val="0077E3"/>
              </a:buClr>
              <a:buFont typeface="Arial" panose="020B0604020202020204" pitchFamily="34" charset="0"/>
              <a:buChar char="•"/>
            </a:pPr>
            <a:r>
              <a:rPr lang="en-GB" b="0" i="0" dirty="0">
                <a:solidFill>
                  <a:srgbClr val="141516"/>
                </a:solidFill>
                <a:effectLst/>
              </a:rPr>
              <a:t>  training</a:t>
            </a:r>
            <a:br>
              <a:rPr lang="en-GB" b="0" i="0" dirty="0">
                <a:solidFill>
                  <a:srgbClr val="141516"/>
                </a:solidFill>
                <a:effectLst/>
              </a:rPr>
            </a:br>
            <a:endParaRPr lang="en-GB" b="0" i="0" dirty="0">
              <a:solidFill>
                <a:srgbClr val="141516"/>
              </a:solidFill>
              <a:effectLst/>
            </a:endParaRPr>
          </a:p>
          <a:p>
            <a:pPr marL="216000" indent="-216000" algn="l" fontAlgn="base">
              <a:spcBef>
                <a:spcPts val="300"/>
              </a:spcBef>
              <a:spcAft>
                <a:spcPts val="300"/>
              </a:spcAft>
              <a:buClr>
                <a:srgbClr val="0077E3"/>
              </a:buClr>
              <a:buFont typeface="Arial" panose="020B0604020202020204" pitchFamily="34" charset="0"/>
              <a:buChar char="•"/>
            </a:pPr>
            <a:r>
              <a:rPr lang="en-GB" b="0" i="0" dirty="0">
                <a:solidFill>
                  <a:srgbClr val="141516"/>
                </a:solidFill>
                <a:effectLst/>
              </a:rPr>
              <a:t>  knowledge</a:t>
            </a:r>
            <a:br>
              <a:rPr lang="en-GB" b="0" i="0" dirty="0">
                <a:solidFill>
                  <a:srgbClr val="141516"/>
                </a:solidFill>
                <a:effectLst/>
              </a:rPr>
            </a:br>
            <a:endParaRPr lang="en-GB" b="0" i="0" dirty="0">
              <a:solidFill>
                <a:srgbClr val="141516"/>
              </a:solidFill>
              <a:effectLst/>
            </a:endParaRPr>
          </a:p>
          <a:p>
            <a:pPr marL="216000" indent="-216000" algn="l" fontAlgn="base">
              <a:spcBef>
                <a:spcPts val="300"/>
              </a:spcBef>
              <a:spcAft>
                <a:spcPts val="300"/>
              </a:spcAft>
              <a:buClr>
                <a:srgbClr val="0077E3"/>
              </a:buClr>
              <a:buFont typeface="Arial" panose="020B0604020202020204" pitchFamily="34" charset="0"/>
              <a:buChar char="•"/>
            </a:pPr>
            <a:r>
              <a:rPr lang="en-GB" b="0" i="0" dirty="0">
                <a:solidFill>
                  <a:srgbClr val="141516"/>
                </a:solidFill>
                <a:effectLst/>
              </a:rPr>
              <a:t>  experience</a:t>
            </a:r>
            <a:br>
              <a:rPr lang="en-GB" b="0" i="0" dirty="0">
                <a:solidFill>
                  <a:srgbClr val="141516"/>
                </a:solidFill>
                <a:effectLst/>
              </a:rPr>
            </a:br>
            <a:endParaRPr lang="en-GB" b="0" i="0" dirty="0">
              <a:solidFill>
                <a:srgbClr val="141516"/>
              </a:solidFill>
              <a:effectLst/>
            </a:endParaRPr>
          </a:p>
          <a:p>
            <a:pPr marL="216000" indent="-216000" algn="l" fontAlgn="base">
              <a:spcBef>
                <a:spcPts val="300"/>
              </a:spcBef>
              <a:spcAft>
                <a:spcPts val="300"/>
              </a:spcAft>
              <a:buClr>
                <a:srgbClr val="0077E3"/>
              </a:buClr>
              <a:buFont typeface="Arial" panose="020B0604020202020204" pitchFamily="34" charset="0"/>
              <a:buChar char="•"/>
            </a:pPr>
            <a:r>
              <a:rPr lang="en-GB" b="0" i="0" dirty="0">
                <a:solidFill>
                  <a:srgbClr val="141516"/>
                </a:solidFill>
                <a:effectLst/>
              </a:rPr>
              <a:t>  supervision.</a:t>
            </a:r>
          </a:p>
          <a:p>
            <a:endParaRPr lang="en-GB" dirty="0">
              <a:solidFill>
                <a:srgbClr val="141516"/>
              </a:solidFill>
            </a:endParaRPr>
          </a:p>
          <a:p>
            <a:endParaRPr lang="en-US" dirty="0"/>
          </a:p>
        </p:txBody>
      </p:sp>
      <p:pic>
        <p:nvPicPr>
          <p:cNvPr id="6" name="Picture 5" descr="Men in hard hats looking at a piece of paper&#10;&#10;Description automatically generated with low confidence">
            <a:extLst>
              <a:ext uri="{FF2B5EF4-FFF2-40B4-BE49-F238E27FC236}">
                <a16:creationId xmlns:a16="http://schemas.microsoft.com/office/drawing/2014/main" id="{3D22FFD1-C9B8-03E6-F40A-579D51BDFE10}"/>
              </a:ext>
            </a:extLst>
          </p:cNvPr>
          <p:cNvPicPr>
            <a:picLocks noChangeAspect="1"/>
          </p:cNvPicPr>
          <p:nvPr/>
        </p:nvPicPr>
        <p:blipFill>
          <a:blip r:embed="rId3"/>
          <a:stretch>
            <a:fillRect/>
          </a:stretch>
        </p:blipFill>
        <p:spPr>
          <a:xfrm>
            <a:off x="3859469" y="2601733"/>
            <a:ext cx="3528795" cy="2307832"/>
          </a:xfrm>
          <a:prstGeom prst="rect">
            <a:avLst/>
          </a:prstGeom>
        </p:spPr>
      </p:pic>
    </p:spTree>
    <p:extLst>
      <p:ext uri="{BB962C8B-B14F-4D97-AF65-F5344CB8AC3E}">
        <p14:creationId xmlns:p14="http://schemas.microsoft.com/office/powerpoint/2010/main" val="42174474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008000"/>
            <a:ext cx="8535971" cy="382588"/>
          </a:xfrm>
        </p:spPr>
        <p:txBody>
          <a:bodyPr/>
          <a:lstStyle/>
          <a:p>
            <a:r>
              <a:rPr lang="en-US" dirty="0"/>
              <a:t>CEMFAW</a:t>
            </a:r>
          </a:p>
        </p:txBody>
      </p:sp>
      <p:sp>
        <p:nvSpPr>
          <p:cNvPr id="3" name="Content Placeholder 2"/>
          <p:cNvSpPr>
            <a:spLocks noGrp="1"/>
          </p:cNvSpPr>
          <p:nvPr>
            <p:ph sz="quarter" idx="10"/>
          </p:nvPr>
        </p:nvSpPr>
        <p:spPr>
          <a:xfrm>
            <a:off x="457200" y="1390588"/>
            <a:ext cx="7959970" cy="4248000"/>
          </a:xfrm>
        </p:spPr>
        <p:txBody>
          <a:bodyPr/>
          <a:lstStyle/>
          <a:p>
            <a:r>
              <a:rPr lang="en-GB" dirty="0"/>
              <a:t>The employer must make a suitable and sufficient assessment of the levels of electromagnetic fields (EMFs) to which employees may be exposed. </a:t>
            </a:r>
            <a:r>
              <a:rPr lang="en-GB" b="0" i="0" dirty="0">
                <a:solidFill>
                  <a:srgbClr val="111111"/>
                </a:solidFill>
                <a:effectLst/>
                <a:latin typeface="Arial" panose="020B0604020202020204" pitchFamily="34" charset="0"/>
              </a:rPr>
              <a:t>The CEMFAW regulations contain a schedule which introduces EMF limits, explains the effects of EMFs and provides details of safety conditions which must be met.</a:t>
            </a:r>
          </a:p>
          <a:p>
            <a:r>
              <a:rPr lang="en-GB" dirty="0">
                <a:solidFill>
                  <a:srgbClr val="111111"/>
                </a:solidFill>
              </a:rPr>
              <a:t>EMFs such as x-rays, gamma rays and higher energy untraviolet (UV) rays are emitted by some engineering testing equipment, so knowledge of CEMFAW is important. </a:t>
            </a:r>
          </a:p>
          <a:p>
            <a:r>
              <a:rPr lang="en-US" sz="1800" dirty="0">
                <a:hlinkClick r:id="rId2"/>
              </a:rPr>
              <a:t>Control of Electromagnetic Fields at Work Regulations 2016 (legislation.gov.uk)</a:t>
            </a:r>
            <a:endParaRPr lang="en-GB" sz="1800" b="0" i="0" dirty="0">
              <a:solidFill>
                <a:srgbClr val="111111"/>
              </a:solidFill>
              <a:effectLst/>
            </a:endParaRPr>
          </a:p>
          <a:p>
            <a:endParaRPr lang="en-US" sz="1800" dirty="0"/>
          </a:p>
        </p:txBody>
      </p:sp>
    </p:spTree>
    <p:extLst>
      <p:ext uri="{BB962C8B-B14F-4D97-AF65-F5344CB8AC3E}">
        <p14:creationId xmlns:p14="http://schemas.microsoft.com/office/powerpoint/2010/main" val="14496990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RIDDOR</a:t>
            </a:r>
          </a:p>
        </p:txBody>
      </p:sp>
      <p:sp>
        <p:nvSpPr>
          <p:cNvPr id="6" name="Content Placeholder 2">
            <a:extLst>
              <a:ext uri="{FF2B5EF4-FFF2-40B4-BE49-F238E27FC236}">
                <a16:creationId xmlns:a16="http://schemas.microsoft.com/office/drawing/2014/main" id="{D2E4B7A7-3DFE-4A13-9832-498DADF0542F}"/>
              </a:ext>
            </a:extLst>
          </p:cNvPr>
          <p:cNvSpPr>
            <a:spLocks noGrp="1"/>
          </p:cNvSpPr>
          <p:nvPr>
            <p:ph sz="quarter" idx="10"/>
          </p:nvPr>
        </p:nvSpPr>
        <p:spPr>
          <a:xfrm>
            <a:off x="457199" y="1481335"/>
            <a:ext cx="4630616" cy="4248000"/>
          </a:xfrm>
        </p:spPr>
        <p:txBody>
          <a:bodyPr/>
          <a:lstStyle/>
          <a:p>
            <a:pPr>
              <a:buFontTx/>
              <a:buNone/>
            </a:pPr>
            <a:r>
              <a:rPr lang="en-GB" sz="2000" dirty="0"/>
              <a:t>RIDDOR is a piece of health and safety legislation that was updated in 2013. This introduced significant changes to the previous reporting requirements in order to simplify them.</a:t>
            </a:r>
          </a:p>
          <a:p>
            <a:r>
              <a:rPr lang="en-GB" sz="2000" dirty="0"/>
              <a:t>In 2020/2021, </a:t>
            </a:r>
            <a:r>
              <a:rPr lang="en-GB" sz="2000" b="1" dirty="0"/>
              <a:t>51,211</a:t>
            </a:r>
            <a:r>
              <a:rPr lang="en-GB" sz="2000" dirty="0"/>
              <a:t> injuries to employees were reported under RIDDOR.</a:t>
            </a:r>
          </a:p>
          <a:p>
            <a:endParaRPr lang="en-GB" dirty="0"/>
          </a:p>
          <a:p>
            <a:r>
              <a:rPr lang="en-US" sz="1800" dirty="0">
                <a:hlinkClick r:id="rId3"/>
              </a:rPr>
              <a:t>Reporting of Injuries, Diseases and Dangerous Occurrances Regulations 2013 (hse.gov.uk)</a:t>
            </a:r>
            <a:endParaRPr lang="en-GB" sz="1800" dirty="0">
              <a:solidFill>
                <a:srgbClr val="111111"/>
              </a:solidFill>
            </a:endParaRPr>
          </a:p>
          <a:p>
            <a:endParaRPr lang="en-GB" sz="2000" dirty="0"/>
          </a:p>
          <a:p>
            <a:pPr>
              <a:buFontTx/>
              <a:buNone/>
            </a:pPr>
            <a:endParaRPr lang="en-GB" sz="2000" dirty="0"/>
          </a:p>
        </p:txBody>
      </p:sp>
      <p:pic>
        <p:nvPicPr>
          <p:cNvPr id="4" name="Picture 3" descr="A picture containing yellow, person&#10;&#10;Description automatically generated">
            <a:extLst>
              <a:ext uri="{FF2B5EF4-FFF2-40B4-BE49-F238E27FC236}">
                <a16:creationId xmlns:a16="http://schemas.microsoft.com/office/drawing/2014/main" id="{3F814B94-605C-A192-02BD-5F47F8AB919E}"/>
              </a:ext>
            </a:extLst>
          </p:cNvPr>
          <p:cNvPicPr>
            <a:picLocks noChangeAspect="1"/>
          </p:cNvPicPr>
          <p:nvPr/>
        </p:nvPicPr>
        <p:blipFill>
          <a:blip r:embed="rId4"/>
          <a:stretch>
            <a:fillRect/>
          </a:stretch>
        </p:blipFill>
        <p:spPr>
          <a:xfrm>
            <a:off x="5322277" y="2095252"/>
            <a:ext cx="3364524" cy="2240774"/>
          </a:xfrm>
          <a:prstGeom prst="rect">
            <a:avLst/>
          </a:prstGeom>
        </p:spPr>
      </p:pic>
    </p:spTree>
    <p:extLst>
      <p:ext uri="{BB962C8B-B14F-4D97-AF65-F5344CB8AC3E}">
        <p14:creationId xmlns:p14="http://schemas.microsoft.com/office/powerpoint/2010/main" val="3088163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RIDDOR</a:t>
            </a:r>
          </a:p>
        </p:txBody>
      </p:sp>
      <p:sp>
        <p:nvSpPr>
          <p:cNvPr id="6" name="Content Placeholder 2">
            <a:extLst>
              <a:ext uri="{FF2B5EF4-FFF2-40B4-BE49-F238E27FC236}">
                <a16:creationId xmlns:a16="http://schemas.microsoft.com/office/drawing/2014/main" id="{D2E4B7A7-3DFE-4A13-9832-498DADF0542F}"/>
              </a:ext>
            </a:extLst>
          </p:cNvPr>
          <p:cNvSpPr>
            <a:spLocks noGrp="1"/>
          </p:cNvSpPr>
          <p:nvPr>
            <p:ph sz="quarter" idx="10"/>
          </p:nvPr>
        </p:nvSpPr>
        <p:spPr>
          <a:xfrm>
            <a:off x="457200" y="1602000"/>
            <a:ext cx="8077200" cy="4248000"/>
          </a:xfrm>
        </p:spPr>
        <p:txBody>
          <a:bodyPr/>
          <a:lstStyle/>
          <a:p>
            <a:r>
              <a:rPr lang="en-GB" sz="2000" dirty="0"/>
              <a:t>RIDDOR applies to every workplace and puts duties on employers, the self-employed and people in control of work premises (the ‘responsible person’) to report and keep records of:</a:t>
            </a:r>
          </a:p>
          <a:p>
            <a:pPr lvl="1"/>
            <a:r>
              <a:rPr lang="en-GB" sz="2000" b="1" dirty="0"/>
              <a:t>work-related accidents</a:t>
            </a:r>
            <a:r>
              <a:rPr lang="en-GB" sz="2000" dirty="0"/>
              <a:t> which cause death or serious injuries (reportable </a:t>
            </a:r>
            <a:r>
              <a:rPr lang="en-GB" dirty="0"/>
              <a:t>injuries) </a:t>
            </a:r>
          </a:p>
          <a:p>
            <a:pPr lvl="1"/>
            <a:r>
              <a:rPr lang="en-GB" dirty="0"/>
              <a:t>certain </a:t>
            </a:r>
            <a:r>
              <a:rPr lang="en-GB" b="1" dirty="0"/>
              <a:t>‘dangerous occurrences’</a:t>
            </a:r>
            <a:r>
              <a:rPr lang="en-GB" dirty="0"/>
              <a:t> (incidents with the potential to cause harm)</a:t>
            </a:r>
            <a:endParaRPr lang="en-GB" sz="2000" dirty="0"/>
          </a:p>
          <a:p>
            <a:pPr lvl="1"/>
            <a:r>
              <a:rPr lang="en-GB" sz="2000" dirty="0"/>
              <a:t>diagnosed cases of certain industrial diseases.</a:t>
            </a:r>
          </a:p>
          <a:p>
            <a:pPr lvl="1"/>
            <a:endParaRPr lang="en-GB" dirty="0"/>
          </a:p>
          <a:p>
            <a:pPr marL="0" lvl="1" indent="0">
              <a:buNone/>
            </a:pPr>
            <a:r>
              <a:rPr lang="en-US" sz="1800" dirty="0">
                <a:hlinkClick r:id="rId3"/>
              </a:rPr>
              <a:t>Reporting of Injuries, Diseases and Dangerous Occurrences Regulations 2013 (legislation.gov.uk)</a:t>
            </a:r>
            <a:endParaRPr lang="en-GB" sz="1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COSHH</a:t>
            </a:r>
          </a:p>
        </p:txBody>
      </p:sp>
      <p:sp>
        <p:nvSpPr>
          <p:cNvPr id="6" name="Content Placeholder 2">
            <a:extLst>
              <a:ext uri="{FF2B5EF4-FFF2-40B4-BE49-F238E27FC236}">
                <a16:creationId xmlns:a16="http://schemas.microsoft.com/office/drawing/2014/main" id="{22B0C5F0-DF90-44B6-9E89-C635A38CF08E}"/>
              </a:ext>
            </a:extLst>
          </p:cNvPr>
          <p:cNvSpPr>
            <a:spLocks noGrp="1"/>
          </p:cNvSpPr>
          <p:nvPr>
            <p:ph sz="quarter" idx="10"/>
          </p:nvPr>
        </p:nvSpPr>
        <p:spPr>
          <a:xfrm>
            <a:off x="457200" y="1517918"/>
            <a:ext cx="8182303" cy="4248000"/>
          </a:xfrm>
        </p:spPr>
        <p:txBody>
          <a:bodyPr/>
          <a:lstStyle/>
          <a:p>
            <a:r>
              <a:rPr lang="en-GB" sz="2000" dirty="0"/>
              <a:t>COSHH is a set of regulations put in place to protect workers from ill health when working with specific substances and materials. </a:t>
            </a:r>
            <a:r>
              <a:rPr lang="en-GB" dirty="0">
                <a:cs typeface="Arial" charset="0"/>
              </a:rPr>
              <a:t>Training is provided where necessary. </a:t>
            </a:r>
            <a:r>
              <a:rPr lang="en-GB" sz="2000" dirty="0"/>
              <a:t>A breach of COSHH by an employer or employee is a crime, punishable by an unlimited fine. The regulations:</a:t>
            </a:r>
          </a:p>
          <a:p>
            <a:pPr lvl="1"/>
            <a:r>
              <a:rPr lang="en-GB" dirty="0">
                <a:cs typeface="Arial" charset="0"/>
              </a:rPr>
              <a:t>p</a:t>
            </a:r>
            <a:r>
              <a:rPr lang="en-GB" sz="2000" dirty="0">
                <a:cs typeface="Arial" charset="0"/>
              </a:rPr>
              <a:t>rotect against illness caused by hazardous substances</a:t>
            </a:r>
          </a:p>
          <a:p>
            <a:pPr lvl="1"/>
            <a:r>
              <a:rPr lang="en-GB" dirty="0">
                <a:cs typeface="Arial" charset="0"/>
              </a:rPr>
              <a:t>help to p</a:t>
            </a:r>
            <a:r>
              <a:rPr lang="en-GB" sz="2000" dirty="0">
                <a:cs typeface="Arial" charset="0"/>
              </a:rPr>
              <a:t>revent, control and monitor exposure to hazardous substances</a:t>
            </a:r>
          </a:p>
          <a:p>
            <a:pPr lvl="1"/>
            <a:r>
              <a:rPr lang="en-GB" sz="2000" dirty="0">
                <a:cs typeface="Arial" charset="0"/>
              </a:rPr>
              <a:t>stipulate the risk assessment of working practices</a:t>
            </a:r>
          </a:p>
          <a:p>
            <a:pPr lvl="1"/>
            <a:r>
              <a:rPr lang="en-GB" dirty="0">
                <a:cs typeface="Arial" charset="0"/>
              </a:rPr>
              <a:t>describe </a:t>
            </a:r>
            <a:r>
              <a:rPr lang="en-GB" sz="2000" dirty="0">
                <a:cs typeface="Arial" charset="0"/>
              </a:rPr>
              <a:t>precautions.</a:t>
            </a:r>
          </a:p>
          <a:p>
            <a:pPr marL="0" lvl="1" indent="0">
              <a:buNone/>
            </a:pPr>
            <a:r>
              <a:rPr lang="en-US" sz="1800" dirty="0">
                <a:hlinkClick r:id="rId2"/>
              </a:rPr>
              <a:t>Control of Substances Hazardous to Health Regulations 2002 (legislation.gov.uk)</a:t>
            </a:r>
            <a:endParaRPr lang="en-GB" sz="1800" dirty="0">
              <a:cs typeface="Arial" charset="0"/>
            </a:endParaRPr>
          </a:p>
          <a:p>
            <a:pPr lvl="1"/>
            <a:endParaRPr lang="en-GB" sz="2000" dirty="0">
              <a:cs typeface="Arial" charset="0"/>
            </a:endParaRPr>
          </a:p>
          <a:p>
            <a:pPr marL="0" lvl="1" indent="0">
              <a:buNone/>
            </a:pPr>
            <a:endParaRPr lang="en-GB" sz="2000" dirty="0">
              <a:cs typeface="Arial" charset="0"/>
            </a:endParaRPr>
          </a:p>
        </p:txBody>
      </p:sp>
    </p:spTree>
    <p:extLst>
      <p:ext uri="{BB962C8B-B14F-4D97-AF65-F5344CB8AC3E}">
        <p14:creationId xmlns:p14="http://schemas.microsoft.com/office/powerpoint/2010/main" val="1212163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Health and safety culture</a:t>
            </a:r>
          </a:p>
        </p:txBody>
      </p:sp>
      <p:sp>
        <p:nvSpPr>
          <p:cNvPr id="3" name="Content Placeholder 2"/>
          <p:cNvSpPr>
            <a:spLocks noGrp="1"/>
          </p:cNvSpPr>
          <p:nvPr>
            <p:ph sz="quarter" idx="10"/>
          </p:nvPr>
        </p:nvSpPr>
        <p:spPr>
          <a:xfrm>
            <a:off x="457201" y="1507867"/>
            <a:ext cx="7901354" cy="4248000"/>
          </a:xfrm>
        </p:spPr>
        <p:txBody>
          <a:bodyPr/>
          <a:lstStyle/>
          <a:p>
            <a:r>
              <a:rPr lang="en-GB" dirty="0"/>
              <a:t>An organisation’s</a:t>
            </a:r>
            <a:r>
              <a:rPr lang="en-GB" b="1" dirty="0"/>
              <a:t> culture</a:t>
            </a:r>
            <a:r>
              <a:rPr lang="en-GB" dirty="0"/>
              <a:t> can have as big an influence on safety outcomes as the safety management system. ‘Safety culture’ is  a subset of the overall company culture.</a:t>
            </a:r>
          </a:p>
          <a:p>
            <a:r>
              <a:rPr lang="en-GB" dirty="0"/>
              <a:t>In </a:t>
            </a:r>
            <a:r>
              <a:rPr lang="en-GB" i="1" dirty="0"/>
              <a:t>Organising for Safety</a:t>
            </a:r>
            <a:r>
              <a:rPr lang="en-GB" dirty="0"/>
              <a:t> (1993) the HSE described safety culture as:</a:t>
            </a:r>
          </a:p>
          <a:p>
            <a:pPr marL="360000"/>
            <a:r>
              <a:rPr lang="en-GB" sz="1800" dirty="0"/>
              <a:t>the product of individual and group values, attitudes, perceptions, competencies, and patterns of behaviour that determine the commitment to, and the style and proficiency of, an organisation’s health and safety management. Organisations with a positive safety culture are characterised by communications founded on mutual trust, shared perceptions of the importance of  safety and by confidence in the efficacy of preventive measures. </a:t>
            </a:r>
          </a:p>
        </p:txBody>
      </p:sp>
    </p:spTree>
    <p:extLst>
      <p:ext uri="{BB962C8B-B14F-4D97-AF65-F5344CB8AC3E}">
        <p14:creationId xmlns:p14="http://schemas.microsoft.com/office/powerpoint/2010/main" val="28889783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72088-BFE2-4C60-B42E-98C32D48BB2F}"/>
              </a:ext>
            </a:extLst>
          </p:cNvPr>
          <p:cNvSpPr>
            <a:spLocks noGrp="1"/>
          </p:cNvSpPr>
          <p:nvPr>
            <p:ph type="title"/>
          </p:nvPr>
        </p:nvSpPr>
        <p:spPr/>
        <p:txBody>
          <a:bodyPr/>
          <a:lstStyle/>
          <a:p>
            <a:r>
              <a:rPr lang="en-US" dirty="0"/>
              <a:t>Health and safety training and information</a:t>
            </a:r>
            <a:endParaRPr lang="en-GB" dirty="0"/>
          </a:p>
        </p:txBody>
      </p:sp>
      <p:sp>
        <p:nvSpPr>
          <p:cNvPr id="3" name="Content Placeholder 2">
            <a:extLst>
              <a:ext uri="{FF2B5EF4-FFF2-40B4-BE49-F238E27FC236}">
                <a16:creationId xmlns:a16="http://schemas.microsoft.com/office/drawing/2014/main" id="{7C248AD2-2C67-4A86-A9D1-65D1350B98A7}"/>
              </a:ext>
            </a:extLst>
          </p:cNvPr>
          <p:cNvSpPr>
            <a:spLocks noGrp="1"/>
          </p:cNvSpPr>
          <p:nvPr>
            <p:ph sz="quarter" idx="10"/>
          </p:nvPr>
        </p:nvSpPr>
        <p:spPr>
          <a:xfrm>
            <a:off x="457199" y="1512000"/>
            <a:ext cx="7866993" cy="651097"/>
          </a:xfrm>
        </p:spPr>
        <p:txBody>
          <a:bodyPr/>
          <a:lstStyle/>
          <a:p>
            <a:r>
              <a:rPr lang="en-US" dirty="0"/>
              <a:t>Regular </a:t>
            </a:r>
            <a:r>
              <a:rPr lang="en-US" b="1" dirty="0"/>
              <a:t>training</a:t>
            </a:r>
            <a:r>
              <a:rPr lang="en-US" dirty="0"/>
              <a:t> is a key aspect of maintaining and fostering a health and safety culture. It ensures all employees understand the health and safety requirements of their workplace and </a:t>
            </a:r>
            <a:r>
              <a:rPr lang="en-US" dirty="0">
                <a:solidFill>
                  <a:srgbClr val="111111"/>
                </a:solidFill>
                <a:latin typeface="Arial" panose="020B0604020202020204" pitchFamily="34" charset="0"/>
              </a:rPr>
              <a:t>how to work safely and without risk to their health.</a:t>
            </a:r>
          </a:p>
          <a:p>
            <a:endParaRPr lang="en-US" dirty="0"/>
          </a:p>
          <a:p>
            <a:endParaRPr lang="en-US" dirty="0"/>
          </a:p>
          <a:p>
            <a:endParaRPr lang="en-US" dirty="0"/>
          </a:p>
          <a:p>
            <a:endParaRPr lang="en-US" dirty="0"/>
          </a:p>
          <a:p>
            <a:r>
              <a:rPr lang="en-US" dirty="0"/>
              <a:t> </a:t>
            </a:r>
          </a:p>
          <a:p>
            <a:endParaRPr lang="en-GB" dirty="0"/>
          </a:p>
        </p:txBody>
      </p:sp>
      <p:sp>
        <p:nvSpPr>
          <p:cNvPr id="4" name="TextBox 3">
            <a:extLst>
              <a:ext uri="{FF2B5EF4-FFF2-40B4-BE49-F238E27FC236}">
                <a16:creationId xmlns:a16="http://schemas.microsoft.com/office/drawing/2014/main" id="{31EB8814-A877-4037-A946-63F44AB54F0C}"/>
              </a:ext>
            </a:extLst>
          </p:cNvPr>
          <p:cNvSpPr txBox="1"/>
          <p:nvPr/>
        </p:nvSpPr>
        <p:spPr>
          <a:xfrm>
            <a:off x="457200" y="2900148"/>
            <a:ext cx="5201263" cy="2246769"/>
          </a:xfrm>
          <a:prstGeom prst="rect">
            <a:avLst/>
          </a:prstGeom>
          <a:noFill/>
        </p:spPr>
        <p:txBody>
          <a:bodyPr wrap="square" rtlCol="0">
            <a:spAutoFit/>
          </a:bodyPr>
          <a:lstStyle/>
          <a:p>
            <a:r>
              <a:rPr lang="en-US" dirty="0"/>
              <a:t>To maintain a health and safetty culture, all organisations should ensure that health and safety information is easily available in the workplace.</a:t>
            </a:r>
          </a:p>
          <a:p>
            <a:endParaRPr lang="en-US" dirty="0"/>
          </a:p>
          <a:p>
            <a:r>
              <a:rPr lang="en-US" dirty="0"/>
              <a:t>A further source of information is of course the HSE: </a:t>
            </a:r>
            <a:r>
              <a:rPr lang="en-US" dirty="0">
                <a:hlinkClick r:id="rId3"/>
              </a:rPr>
              <a:t>https://hse.gov.uk/</a:t>
            </a:r>
            <a:r>
              <a:rPr lang="en-US" dirty="0"/>
              <a:t>. </a:t>
            </a:r>
          </a:p>
        </p:txBody>
      </p:sp>
      <p:pic>
        <p:nvPicPr>
          <p:cNvPr id="6" name="Picture 5" descr="A group of people wearing safety vests and reflectors&#10;&#10;Description automatically generated with medium confidence">
            <a:extLst>
              <a:ext uri="{FF2B5EF4-FFF2-40B4-BE49-F238E27FC236}">
                <a16:creationId xmlns:a16="http://schemas.microsoft.com/office/drawing/2014/main" id="{40B5567D-61A7-9C25-9427-0F77B7D72906}"/>
              </a:ext>
            </a:extLst>
          </p:cNvPr>
          <p:cNvPicPr>
            <a:picLocks noChangeAspect="1"/>
          </p:cNvPicPr>
          <p:nvPr/>
        </p:nvPicPr>
        <p:blipFill>
          <a:blip r:embed="rId4"/>
          <a:stretch>
            <a:fillRect/>
          </a:stretch>
        </p:blipFill>
        <p:spPr>
          <a:xfrm>
            <a:off x="5990897" y="3245155"/>
            <a:ext cx="2695903" cy="1795473"/>
          </a:xfrm>
          <a:prstGeom prst="rect">
            <a:avLst/>
          </a:prstGeom>
        </p:spPr>
      </p:pic>
    </p:spTree>
    <p:extLst>
      <p:ext uri="{BB962C8B-B14F-4D97-AF65-F5344CB8AC3E}">
        <p14:creationId xmlns:p14="http://schemas.microsoft.com/office/powerpoint/2010/main" val="34275820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73F8C-F3ED-45A7-999E-9285470F1244}"/>
              </a:ext>
            </a:extLst>
          </p:cNvPr>
          <p:cNvSpPr>
            <a:spLocks noGrp="1"/>
          </p:cNvSpPr>
          <p:nvPr>
            <p:ph type="title"/>
          </p:nvPr>
        </p:nvSpPr>
        <p:spPr/>
        <p:txBody>
          <a:bodyPr/>
          <a:lstStyle/>
          <a:p>
            <a:r>
              <a:rPr lang="en-US" dirty="0"/>
              <a:t>Recap</a:t>
            </a:r>
            <a:endParaRPr lang="en-GB" dirty="0"/>
          </a:p>
        </p:txBody>
      </p:sp>
      <p:sp>
        <p:nvSpPr>
          <p:cNvPr id="3" name="Content Placeholder 2">
            <a:extLst>
              <a:ext uri="{FF2B5EF4-FFF2-40B4-BE49-F238E27FC236}">
                <a16:creationId xmlns:a16="http://schemas.microsoft.com/office/drawing/2014/main" id="{5EE849EB-B692-43E8-95CA-C8D8769B060F}"/>
              </a:ext>
            </a:extLst>
          </p:cNvPr>
          <p:cNvSpPr>
            <a:spLocks noGrp="1"/>
          </p:cNvSpPr>
          <p:nvPr>
            <p:ph sz="quarter" idx="10"/>
          </p:nvPr>
        </p:nvSpPr>
        <p:spPr/>
        <p:txBody>
          <a:bodyPr/>
          <a:lstStyle/>
          <a:p>
            <a:r>
              <a:rPr lang="en-US" dirty="0"/>
              <a:t>In this session we have covered the key pieces of legislation that govern the engineering and manufacturing industries. You do not need to know every detail of the law, but it is important that you clearly understand:</a:t>
            </a:r>
          </a:p>
          <a:p>
            <a:pPr marL="216000" indent="-216000">
              <a:spcBef>
                <a:spcPts val="500"/>
              </a:spcBef>
              <a:spcAft>
                <a:spcPts val="500"/>
              </a:spcAft>
              <a:buClr>
                <a:srgbClr val="0077E3"/>
              </a:buClr>
              <a:buFont typeface="Arial" panose="020B0604020202020204" pitchFamily="34" charset="0"/>
              <a:buChar char="•"/>
            </a:pPr>
            <a:r>
              <a:rPr lang="en-US" dirty="0"/>
              <a:t>the </a:t>
            </a:r>
            <a:r>
              <a:rPr lang="en-US" b="1" dirty="0"/>
              <a:t>main requirements</a:t>
            </a:r>
            <a:r>
              <a:rPr lang="en-US" dirty="0"/>
              <a:t> of the key legislation</a:t>
            </a:r>
          </a:p>
          <a:p>
            <a:pPr marL="216000" indent="-216000">
              <a:spcBef>
                <a:spcPts val="500"/>
              </a:spcBef>
              <a:spcAft>
                <a:spcPts val="500"/>
              </a:spcAft>
              <a:buClr>
                <a:srgbClr val="0077E3"/>
              </a:buClr>
              <a:buFont typeface="Arial" panose="020B0604020202020204" pitchFamily="34" charset="0"/>
              <a:buChar char="•"/>
            </a:pPr>
            <a:r>
              <a:rPr lang="en-US" b="1" dirty="0"/>
              <a:t>how to access</a:t>
            </a:r>
            <a:r>
              <a:rPr lang="en-US" dirty="0"/>
              <a:t> the regulations</a:t>
            </a:r>
          </a:p>
          <a:p>
            <a:pPr marL="216000" indent="-216000">
              <a:spcBef>
                <a:spcPts val="500"/>
              </a:spcBef>
              <a:spcAft>
                <a:spcPts val="500"/>
              </a:spcAft>
              <a:buClr>
                <a:srgbClr val="0077E3"/>
              </a:buClr>
              <a:buFont typeface="Arial" panose="020B0604020202020204" pitchFamily="34" charset="0"/>
              <a:buChar char="•"/>
            </a:pPr>
            <a:r>
              <a:rPr lang="en-US" b="1" dirty="0"/>
              <a:t>how the legislation affects your activities </a:t>
            </a:r>
            <a:r>
              <a:rPr lang="en-US" dirty="0"/>
              <a:t>in the workplace, and </a:t>
            </a:r>
            <a:r>
              <a:rPr lang="en-US" b="1" dirty="0"/>
              <a:t>how it keeps you safe</a:t>
            </a:r>
          </a:p>
          <a:p>
            <a:pPr marL="216000" indent="-216000">
              <a:spcBef>
                <a:spcPts val="500"/>
              </a:spcBef>
              <a:spcAft>
                <a:spcPts val="500"/>
              </a:spcAft>
              <a:buClr>
                <a:srgbClr val="0077E3"/>
              </a:buClr>
              <a:buFont typeface="Arial" panose="020B0604020202020204" pitchFamily="34" charset="0"/>
              <a:buChar char="•"/>
            </a:pPr>
            <a:r>
              <a:rPr lang="en-US" b="1" dirty="0"/>
              <a:t>who is responsible for compliance</a:t>
            </a:r>
            <a:r>
              <a:rPr lang="en-US" dirty="0"/>
              <a:t> with the legislation</a:t>
            </a:r>
          </a:p>
          <a:p>
            <a:pPr marL="216000" indent="-216000">
              <a:spcBef>
                <a:spcPts val="500"/>
              </a:spcBef>
              <a:spcAft>
                <a:spcPts val="500"/>
              </a:spcAft>
              <a:buClr>
                <a:srgbClr val="0077E3"/>
              </a:buClr>
              <a:buFont typeface="Arial" panose="020B0604020202020204" pitchFamily="34" charset="0"/>
              <a:buChar char="•"/>
            </a:pPr>
            <a:r>
              <a:rPr lang="en-US" b="1" dirty="0"/>
              <a:t>how a ‘safety culture’ </a:t>
            </a:r>
            <a:r>
              <a:rPr lang="en-US" dirty="0"/>
              <a:t>and</a:t>
            </a:r>
            <a:r>
              <a:rPr lang="en-US" b="1" dirty="0"/>
              <a:t> regular training </a:t>
            </a:r>
            <a:r>
              <a:rPr lang="en-US" dirty="0"/>
              <a:t>can protect everyone’s health and safety</a:t>
            </a:r>
            <a:r>
              <a:rPr lang="en-US" b="1" dirty="0"/>
              <a:t> </a:t>
            </a:r>
            <a:r>
              <a:rPr lang="en-US" dirty="0"/>
              <a:t>in the workplace.</a:t>
            </a:r>
          </a:p>
          <a:p>
            <a:endParaRPr lang="en-US" dirty="0"/>
          </a:p>
          <a:p>
            <a:endParaRPr lang="en-US" dirty="0"/>
          </a:p>
          <a:p>
            <a:endParaRPr lang="en-US" dirty="0"/>
          </a:p>
        </p:txBody>
      </p:sp>
    </p:spTree>
    <p:extLst>
      <p:ext uri="{BB962C8B-B14F-4D97-AF65-F5344CB8AC3E}">
        <p14:creationId xmlns:p14="http://schemas.microsoft.com/office/powerpoint/2010/main" val="17996521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8292682-757F-404B-8C8B-B58D6FC020B7}"/>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Why is there a need for health and safety legislation?</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4744065" cy="4248000"/>
          </a:xfrm>
        </p:spPr>
        <p:txBody>
          <a:bodyPr/>
          <a:lstStyle/>
          <a:p>
            <a:pPr marL="285750" indent="-285750">
              <a:buClr>
                <a:srgbClr val="0077E3"/>
              </a:buClr>
              <a:buFont typeface="Arial" panose="020B0604020202020204" pitchFamily="34" charset="0"/>
              <a:buChar char="•"/>
              <a:defRPr/>
            </a:pPr>
            <a:r>
              <a:rPr lang="en-GB" dirty="0"/>
              <a:t>Health and safety legislation is wholly about </a:t>
            </a:r>
            <a:r>
              <a:rPr lang="en-GB" b="1" dirty="0"/>
              <a:t>promoting good practice</a:t>
            </a:r>
            <a:r>
              <a:rPr lang="en-GB" dirty="0"/>
              <a:t>.  </a:t>
            </a:r>
          </a:p>
          <a:p>
            <a:pPr marL="285750" indent="-285750">
              <a:buClr>
                <a:srgbClr val="0077E3"/>
              </a:buClr>
              <a:buFont typeface="Arial" panose="020B0604020202020204" pitchFamily="34" charset="0"/>
              <a:buChar char="•"/>
              <a:defRPr/>
            </a:pPr>
            <a:r>
              <a:rPr lang="en-GB" dirty="0"/>
              <a:t>Health and safety ensures that the risk of a serious incident is minimised within an organisation. </a:t>
            </a:r>
          </a:p>
          <a:p>
            <a:pPr marL="285750" indent="-285750">
              <a:buClr>
                <a:srgbClr val="0077E3"/>
              </a:buClr>
              <a:buFont typeface="Arial" panose="020B0604020202020204" pitchFamily="34" charset="0"/>
              <a:buChar char="•"/>
              <a:defRPr/>
            </a:pPr>
            <a:r>
              <a:rPr lang="en-GB" dirty="0"/>
              <a:t>On average, over 200 people are killed a year in an accident at work and over 1 million are injured.</a:t>
            </a:r>
          </a:p>
        </p:txBody>
      </p:sp>
      <p:pic>
        <p:nvPicPr>
          <p:cNvPr id="5" name="Picture 4" descr="A person lying on the floor&#10;&#10;Description automatically generated with medium confidence">
            <a:extLst>
              <a:ext uri="{FF2B5EF4-FFF2-40B4-BE49-F238E27FC236}">
                <a16:creationId xmlns:a16="http://schemas.microsoft.com/office/drawing/2014/main" id="{1F2B579D-07C8-13A8-5943-AA07D3AA6EE3}"/>
              </a:ext>
            </a:extLst>
          </p:cNvPr>
          <p:cNvPicPr>
            <a:picLocks noChangeAspect="1"/>
          </p:cNvPicPr>
          <p:nvPr/>
        </p:nvPicPr>
        <p:blipFill>
          <a:blip r:embed="rId3"/>
          <a:stretch>
            <a:fillRect/>
          </a:stretch>
        </p:blipFill>
        <p:spPr>
          <a:xfrm>
            <a:off x="5522229" y="1582995"/>
            <a:ext cx="3164571" cy="2113934"/>
          </a:xfrm>
          <a:prstGeom prst="rect">
            <a:avLst/>
          </a:prstGeom>
        </p:spPr>
      </p:pic>
    </p:spTree>
    <p:extLst>
      <p:ext uri="{BB962C8B-B14F-4D97-AF65-F5344CB8AC3E}">
        <p14:creationId xmlns:p14="http://schemas.microsoft.com/office/powerpoint/2010/main" val="1513614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11829-5BB4-5F0B-A025-90CF1682B967}"/>
              </a:ext>
            </a:extLst>
          </p:cNvPr>
          <p:cNvSpPr>
            <a:spLocks noGrp="1"/>
          </p:cNvSpPr>
          <p:nvPr>
            <p:ph type="title"/>
          </p:nvPr>
        </p:nvSpPr>
        <p:spPr/>
        <p:txBody>
          <a:bodyPr/>
          <a:lstStyle/>
          <a:p>
            <a:r>
              <a:rPr lang="en-US" dirty="0"/>
              <a:t>Heath and safety statistics</a:t>
            </a:r>
            <a:endParaRPr lang="en-GB" dirty="0"/>
          </a:p>
        </p:txBody>
      </p:sp>
      <p:pic>
        <p:nvPicPr>
          <p:cNvPr id="4" name="Content Placeholder 3" descr="A picture containing indoor, engine&#10;&#10;Description automatically generated">
            <a:extLst>
              <a:ext uri="{FF2B5EF4-FFF2-40B4-BE49-F238E27FC236}">
                <a16:creationId xmlns:a16="http://schemas.microsoft.com/office/drawing/2014/main" id="{257D772D-A82B-6EF7-B29B-49A6E55AE768}"/>
              </a:ext>
            </a:extLst>
          </p:cNvPr>
          <p:cNvPicPr>
            <a:picLocks noGrp="1" noChangeAspect="1"/>
          </p:cNvPicPr>
          <p:nvPr>
            <p:ph sz="quarter" idx="10"/>
          </p:nvPr>
        </p:nvPicPr>
        <p:blipFill>
          <a:blip r:embed="rId2"/>
          <a:stretch>
            <a:fillRect/>
          </a:stretch>
        </p:blipFill>
        <p:spPr>
          <a:xfrm>
            <a:off x="5255173" y="2429928"/>
            <a:ext cx="3542807" cy="1998143"/>
          </a:xfrm>
          <a:prstGeom prst="rect">
            <a:avLst/>
          </a:prstGeom>
        </p:spPr>
      </p:pic>
      <p:sp>
        <p:nvSpPr>
          <p:cNvPr id="6" name="TextBox 5">
            <a:extLst>
              <a:ext uri="{FF2B5EF4-FFF2-40B4-BE49-F238E27FC236}">
                <a16:creationId xmlns:a16="http://schemas.microsoft.com/office/drawing/2014/main" id="{510A3641-8035-E99A-3FD7-40FE8D8EFFB2}"/>
              </a:ext>
            </a:extLst>
          </p:cNvPr>
          <p:cNvSpPr txBox="1"/>
          <p:nvPr/>
        </p:nvSpPr>
        <p:spPr>
          <a:xfrm>
            <a:off x="457201" y="1446299"/>
            <a:ext cx="4797972" cy="3734356"/>
          </a:xfrm>
          <a:prstGeom prst="rect">
            <a:avLst/>
          </a:prstGeom>
          <a:noFill/>
        </p:spPr>
        <p:txBody>
          <a:bodyPr wrap="square">
            <a:spAutoFit/>
          </a:bodyPr>
          <a:lstStyle/>
          <a:p>
            <a:pPr>
              <a:spcBef>
                <a:spcPts val="0"/>
              </a:spcBef>
              <a:spcAft>
                <a:spcPts val="0"/>
              </a:spcAft>
              <a:buClr>
                <a:srgbClr val="0077E3"/>
              </a:buClr>
              <a:defRPr/>
            </a:pPr>
            <a:r>
              <a:rPr lang="en-GB" dirty="0"/>
              <a:t>The Health and Safety Executive (HSE) statistics for Great Britain (2020/2021, </a:t>
            </a:r>
            <a:r>
              <a:rPr lang="en-US" dirty="0"/>
              <a:t>www.hse.gov.uk/statistics/</a:t>
            </a:r>
            <a:r>
              <a:rPr lang="en-GB" dirty="0"/>
              <a:t>) showed that:</a:t>
            </a:r>
          </a:p>
          <a:p>
            <a:pPr>
              <a:spcBef>
                <a:spcPts val="0"/>
              </a:spcBef>
              <a:spcAft>
                <a:spcPts val="0"/>
              </a:spcAft>
              <a:buClr>
                <a:srgbClr val="0077E3"/>
              </a:buClr>
              <a:defRPr/>
            </a:pPr>
            <a:endParaRPr lang="en-GB" dirty="0"/>
          </a:p>
          <a:p>
            <a:pPr marL="216000" indent="-216000">
              <a:lnSpc>
                <a:spcPts val="2400"/>
              </a:lnSpc>
              <a:spcBef>
                <a:spcPts val="0"/>
              </a:spcBef>
              <a:spcAft>
                <a:spcPts val="500"/>
              </a:spcAft>
              <a:buClr>
                <a:srgbClr val="0077E3"/>
              </a:buClr>
              <a:buFont typeface="Arial" panose="020B0604020202020204" pitchFamily="34" charset="0"/>
              <a:buChar char="•"/>
              <a:defRPr/>
            </a:pPr>
            <a:r>
              <a:rPr lang="en-GB" b="1" dirty="0"/>
              <a:t>142</a:t>
            </a:r>
            <a:r>
              <a:rPr lang="en-GB" dirty="0"/>
              <a:t> workers were killed at work</a:t>
            </a:r>
          </a:p>
          <a:p>
            <a:pPr marL="216000" indent="-216000">
              <a:lnSpc>
                <a:spcPts val="2400"/>
              </a:lnSpc>
              <a:spcBef>
                <a:spcPts val="500"/>
              </a:spcBef>
              <a:spcAft>
                <a:spcPts val="500"/>
              </a:spcAft>
              <a:buClr>
                <a:srgbClr val="0077E3"/>
              </a:buClr>
              <a:buFont typeface="Arial" panose="020B0604020202020204" pitchFamily="34" charset="0"/>
              <a:buChar char="•"/>
              <a:defRPr/>
            </a:pPr>
            <a:r>
              <a:rPr lang="en-GB" b="1" dirty="0"/>
              <a:t>441,000</a:t>
            </a:r>
            <a:r>
              <a:rPr lang="en-GB" dirty="0"/>
              <a:t> working people sustained an injury at work</a:t>
            </a:r>
          </a:p>
          <a:p>
            <a:pPr marL="216000" indent="-216000">
              <a:lnSpc>
                <a:spcPts val="2400"/>
              </a:lnSpc>
              <a:spcBef>
                <a:spcPts val="500"/>
              </a:spcBef>
              <a:spcAft>
                <a:spcPts val="500"/>
              </a:spcAft>
              <a:buClr>
                <a:srgbClr val="0077E3"/>
              </a:buClr>
              <a:buFont typeface="Arial" panose="020B0604020202020204" pitchFamily="34" charset="0"/>
              <a:buChar char="•"/>
              <a:defRPr/>
            </a:pPr>
            <a:r>
              <a:rPr lang="en-GB" b="1" dirty="0"/>
              <a:t>51,211</a:t>
            </a:r>
            <a:r>
              <a:rPr lang="en-GB" dirty="0"/>
              <a:t> injuries to employees were reported under the Reporting of Injuries, Diseases and Dangerous Occurrences Regulations (RIDDOR).</a:t>
            </a:r>
          </a:p>
        </p:txBody>
      </p:sp>
    </p:spTree>
    <p:extLst>
      <p:ext uri="{BB962C8B-B14F-4D97-AF65-F5344CB8AC3E}">
        <p14:creationId xmlns:p14="http://schemas.microsoft.com/office/powerpoint/2010/main" val="3359148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5F25D6C-F94E-4728-A7BF-4A10F134AD82}"/>
              </a:ext>
            </a:extLst>
          </p:cNvPr>
          <p:cNvSpPr>
            <a:spLocks noGrp="1"/>
          </p:cNvSpPr>
          <p:nvPr>
            <p:ph type="title"/>
          </p:nvPr>
        </p:nvSpPr>
        <p:spPr>
          <a:xfrm>
            <a:off x="457200" y="1008000"/>
            <a:ext cx="8229600" cy="382588"/>
          </a:xfrm>
        </p:spPr>
        <p:txBody>
          <a:bodyPr/>
          <a:lstStyle/>
          <a:p>
            <a:r>
              <a:rPr lang="en-US" dirty="0"/>
              <a:t>Health and safety publications</a:t>
            </a:r>
          </a:p>
        </p:txBody>
      </p:sp>
      <p:sp>
        <p:nvSpPr>
          <p:cNvPr id="6" name="Content Placeholder 2">
            <a:extLst>
              <a:ext uri="{FF2B5EF4-FFF2-40B4-BE49-F238E27FC236}">
                <a16:creationId xmlns:a16="http://schemas.microsoft.com/office/drawing/2014/main" id="{A524958F-A658-4292-841D-09E5AAF6319A}"/>
              </a:ext>
            </a:extLst>
          </p:cNvPr>
          <p:cNvSpPr>
            <a:spLocks noGrp="1"/>
          </p:cNvSpPr>
          <p:nvPr>
            <p:ph sz="quarter" idx="10"/>
          </p:nvPr>
        </p:nvSpPr>
        <p:spPr>
          <a:xfrm>
            <a:off x="457200" y="1485181"/>
            <a:ext cx="8229600" cy="4248000"/>
          </a:xfrm>
        </p:spPr>
        <p:txBody>
          <a:bodyPr/>
          <a:lstStyle/>
          <a:p>
            <a:r>
              <a:rPr lang="en-GB" sz="2000" dirty="0"/>
              <a:t>Health and safety publications can be divided into two distinct groups: </a:t>
            </a:r>
            <a:r>
              <a:rPr lang="en-GB" sz="2000" b="1" dirty="0"/>
              <a:t>mandatory</a:t>
            </a:r>
            <a:r>
              <a:rPr lang="en-GB" sz="2000" dirty="0"/>
              <a:t> (must be followed by law) and </a:t>
            </a:r>
            <a:r>
              <a:rPr lang="en-GB" sz="2000" b="1" dirty="0"/>
              <a:t>advisory</a:t>
            </a:r>
            <a:r>
              <a:rPr lang="en-GB" sz="2000" dirty="0"/>
              <a:t> (guidance which is recommended but not legally enforceable).</a:t>
            </a:r>
          </a:p>
          <a:p>
            <a:pPr lvl="1"/>
            <a:r>
              <a:rPr lang="en-GB" sz="2000" b="1" dirty="0"/>
              <a:t>Acts of Parliament</a:t>
            </a:r>
            <a:r>
              <a:rPr lang="en-GB" b="1" dirty="0"/>
              <a:t> </a:t>
            </a:r>
            <a:r>
              <a:rPr lang="en-GB" dirty="0"/>
              <a:t>are</a:t>
            </a:r>
            <a:r>
              <a:rPr lang="en-GB" sz="2000" dirty="0"/>
              <a:t> </a:t>
            </a:r>
            <a:r>
              <a:rPr lang="en-GB" dirty="0"/>
              <a:t>also known as </a:t>
            </a:r>
            <a:r>
              <a:rPr lang="en-GB" b="1" dirty="0"/>
              <a:t>statutory legislation</a:t>
            </a:r>
            <a:r>
              <a:rPr lang="en-GB" dirty="0"/>
              <a:t>. </a:t>
            </a:r>
            <a:r>
              <a:rPr lang="en-GB" sz="2000" dirty="0"/>
              <a:t>Such acts create a new law or change an existing one. Their implementation is the responsibility of a specific government department. In the case of health and safety, this is the HSE. Acts are </a:t>
            </a:r>
            <a:r>
              <a:rPr lang="en-GB" sz="2000" b="1" dirty="0"/>
              <a:t>legally enforceable </a:t>
            </a:r>
            <a:r>
              <a:rPr lang="en-GB" sz="2000" dirty="0"/>
              <a:t>and must be followed to </a:t>
            </a:r>
            <a:r>
              <a:rPr lang="en-GB" sz="2000" b="1" dirty="0"/>
              <a:t>avoid prosecution</a:t>
            </a:r>
            <a:r>
              <a:rPr lang="en-GB" sz="2000" dirty="0"/>
              <a:t>.</a:t>
            </a:r>
          </a:p>
          <a:p>
            <a:pPr lvl="1"/>
            <a:r>
              <a:rPr lang="en-GB" sz="2000" b="1" dirty="0"/>
              <a:t>Non-statutory legislation</a:t>
            </a:r>
            <a:r>
              <a:rPr lang="en-GB" sz="2000" dirty="0"/>
              <a:t> refers to rules, procedures and administrative codes set by authorities or government agencies to achieve a particular objective.</a:t>
            </a:r>
            <a:r>
              <a:rPr lang="en-GB" sz="2000" dirty="0">
                <a:solidFill>
                  <a:srgbClr val="FF0000"/>
                </a:solidFill>
              </a:rPr>
              <a:t> </a:t>
            </a:r>
          </a:p>
          <a:p>
            <a:endParaRPr lang="en-US" dirty="0"/>
          </a:p>
        </p:txBody>
      </p:sp>
    </p:spTree>
    <p:extLst>
      <p:ext uri="{BB962C8B-B14F-4D97-AF65-F5344CB8AC3E}">
        <p14:creationId xmlns:p14="http://schemas.microsoft.com/office/powerpoint/2010/main" val="3625653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Health and Safety at Work Act (HASAWA) 1974</a:t>
            </a:r>
          </a:p>
        </p:txBody>
      </p:sp>
      <p:sp>
        <p:nvSpPr>
          <p:cNvPr id="4" name="Content Placeholder 2">
            <a:extLst>
              <a:ext uri="{FF2B5EF4-FFF2-40B4-BE49-F238E27FC236}">
                <a16:creationId xmlns:a16="http://schemas.microsoft.com/office/drawing/2014/main" id="{70676A76-606C-46B9-9865-9C39FD80578B}"/>
              </a:ext>
            </a:extLst>
          </p:cNvPr>
          <p:cNvSpPr txBox="1">
            <a:spLocks/>
          </p:cNvSpPr>
          <p:nvPr/>
        </p:nvSpPr>
        <p:spPr bwMode="auto">
          <a:xfrm>
            <a:off x="457200" y="160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altLang="x-none" kern="0" dirty="0"/>
              <a:t>The main objectives of HASAWA are:</a:t>
            </a:r>
          </a:p>
          <a:p>
            <a:pPr lvl="1"/>
            <a:r>
              <a:rPr lang="en-GB" altLang="x-none" kern="0" dirty="0"/>
              <a:t>the health and safety of </a:t>
            </a:r>
            <a:r>
              <a:rPr lang="en-GB" altLang="x-none" b="1" kern="0" dirty="0"/>
              <a:t>all</a:t>
            </a:r>
            <a:r>
              <a:rPr lang="en-GB" altLang="x-none" kern="0" dirty="0"/>
              <a:t> people at work</a:t>
            </a:r>
          </a:p>
          <a:p>
            <a:pPr lvl="1"/>
            <a:r>
              <a:rPr lang="en-GB" altLang="x-none" kern="0" dirty="0"/>
              <a:t>the protection of others from </a:t>
            </a:r>
            <a:r>
              <a:rPr lang="en-GB" altLang="x-none" b="1" kern="0" dirty="0"/>
              <a:t>risks</a:t>
            </a:r>
            <a:r>
              <a:rPr lang="en-GB" altLang="x-none" kern="0" dirty="0"/>
              <a:t> at work</a:t>
            </a:r>
          </a:p>
          <a:p>
            <a:pPr lvl="1"/>
            <a:r>
              <a:rPr lang="en-GB" altLang="x-none" kern="0" dirty="0"/>
              <a:t>the control of dangerous </a:t>
            </a:r>
            <a:r>
              <a:rPr lang="en-GB" altLang="x-none" b="1" kern="0" dirty="0"/>
              <a:t>substances</a:t>
            </a:r>
          </a:p>
          <a:p>
            <a:pPr lvl="1"/>
            <a:r>
              <a:rPr lang="en-GB" altLang="x-none" kern="0" dirty="0"/>
              <a:t>the control of dangerous </a:t>
            </a:r>
            <a:r>
              <a:rPr lang="en-GB" altLang="x-none" b="1" kern="0" dirty="0"/>
              <a:t>emissions</a:t>
            </a:r>
            <a:r>
              <a:rPr lang="en-GB" altLang="x-none" kern="0" dirty="0"/>
              <a:t>.</a:t>
            </a:r>
            <a:endParaRPr lang="en-GB" kern="0" dirty="0"/>
          </a:p>
          <a:p>
            <a:endParaRPr lang="en-GB" kern="0" dirty="0"/>
          </a:p>
          <a:p>
            <a:r>
              <a:rPr lang="en-GB" kern="0" dirty="0"/>
              <a:t>The full act can be found here: </a:t>
            </a:r>
            <a:r>
              <a:rPr lang="en-US" dirty="0">
                <a:hlinkClick r:id="rId3"/>
              </a:rPr>
              <a:t>Health and Safety at Work Act 1974 (legislation.gov.uk)</a:t>
            </a:r>
            <a:endParaRPr lang="en-GB" kern="0" dirty="0"/>
          </a:p>
        </p:txBody>
      </p:sp>
      <p:pic>
        <p:nvPicPr>
          <p:cNvPr id="3" name="Picture 2" descr="A picture containing indoor, factory, cooking&#10;&#10;Description automatically generated">
            <a:extLst>
              <a:ext uri="{FF2B5EF4-FFF2-40B4-BE49-F238E27FC236}">
                <a16:creationId xmlns:a16="http://schemas.microsoft.com/office/drawing/2014/main" id="{7CA5F4CA-0358-DED9-A589-5F416BA802DE}"/>
              </a:ext>
            </a:extLst>
          </p:cNvPr>
          <p:cNvPicPr>
            <a:picLocks noChangeAspect="1"/>
          </p:cNvPicPr>
          <p:nvPr/>
        </p:nvPicPr>
        <p:blipFill>
          <a:blip r:embed="rId4"/>
          <a:stretch>
            <a:fillRect/>
          </a:stretch>
        </p:blipFill>
        <p:spPr>
          <a:xfrm>
            <a:off x="5717223" y="1602000"/>
            <a:ext cx="2969577" cy="1858955"/>
          </a:xfrm>
          <a:prstGeom prst="rect">
            <a:avLst/>
          </a:prstGeom>
        </p:spPr>
      </p:pic>
    </p:spTree>
    <p:extLst>
      <p:ext uri="{BB962C8B-B14F-4D97-AF65-F5344CB8AC3E}">
        <p14:creationId xmlns:p14="http://schemas.microsoft.com/office/powerpoint/2010/main" val="1460218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01C1924-044C-463D-9EA2-30C6567D175F}"/>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HASAWA</a:t>
            </a:r>
          </a:p>
        </p:txBody>
      </p:sp>
      <p:sp>
        <p:nvSpPr>
          <p:cNvPr id="6" name="Content Placeholder 2">
            <a:extLst>
              <a:ext uri="{FF2B5EF4-FFF2-40B4-BE49-F238E27FC236}">
                <a16:creationId xmlns:a16="http://schemas.microsoft.com/office/drawing/2014/main" id="{4FCB1961-FBA8-4839-A041-C0D3BC32CCFF}"/>
              </a:ext>
            </a:extLst>
          </p:cNvPr>
          <p:cNvSpPr>
            <a:spLocks noGrp="1"/>
          </p:cNvSpPr>
          <p:nvPr>
            <p:ph sz="quarter" idx="10"/>
          </p:nvPr>
        </p:nvSpPr>
        <p:spPr>
          <a:xfrm>
            <a:off x="457200" y="1602000"/>
            <a:ext cx="4222955" cy="4248000"/>
          </a:xfrm>
        </p:spPr>
        <p:txBody>
          <a:bodyPr/>
          <a:lstStyle/>
          <a:p>
            <a:pPr lvl="1"/>
            <a:r>
              <a:rPr lang="en-GB" altLang="x-none" dirty="0"/>
              <a:t>T</a:t>
            </a:r>
            <a:r>
              <a:rPr lang="en-GB" altLang="x-none" sz="2000" dirty="0">
                <a:ea typeface="ＭＳ Ｐゴシック" charset="-128"/>
              </a:rPr>
              <a:t>he act makes health, safety and welfare </a:t>
            </a:r>
            <a:r>
              <a:rPr lang="en-GB" altLang="x-none" sz="2000" b="1" dirty="0">
                <a:ea typeface="ＭＳ Ｐゴシック" charset="-128"/>
              </a:rPr>
              <a:t>everyone</a:t>
            </a:r>
            <a:r>
              <a:rPr lang="en-GB" altLang="en-US" sz="2000" b="1" dirty="0">
                <a:ea typeface="ＭＳ Ｐゴシック" charset="-128"/>
              </a:rPr>
              <a:t>’</a:t>
            </a:r>
            <a:r>
              <a:rPr lang="en-GB" altLang="x-none" sz="2000" b="1" dirty="0">
                <a:ea typeface="ＭＳ Ｐゴシック" charset="-128"/>
              </a:rPr>
              <a:t>s</a:t>
            </a:r>
            <a:r>
              <a:rPr lang="en-GB" altLang="x-none" sz="2000" dirty="0">
                <a:ea typeface="ＭＳ Ｐゴシック" charset="-128"/>
              </a:rPr>
              <a:t> responsibility.</a:t>
            </a:r>
          </a:p>
          <a:p>
            <a:pPr lvl="1"/>
            <a:r>
              <a:rPr lang="en-GB" altLang="x-none" sz="2000" dirty="0">
                <a:ea typeface="ＭＳ Ｐゴシック" charset="-128"/>
              </a:rPr>
              <a:t>Employers have a responsibility to </a:t>
            </a:r>
            <a:r>
              <a:rPr lang="en-GB" altLang="x-none" sz="2000" b="1" dirty="0">
                <a:ea typeface="ＭＳ Ｐゴシック" charset="-128"/>
              </a:rPr>
              <a:t>provide personal protective equipment </a:t>
            </a:r>
            <a:r>
              <a:rPr lang="en-GB" altLang="x-none" sz="2000" dirty="0">
                <a:ea typeface="ＭＳ Ｐゴシック" charset="-128"/>
              </a:rPr>
              <a:t>(PPE) (eg hard hats, gloves, eye protection, safety footwear etc).</a:t>
            </a:r>
          </a:p>
          <a:p>
            <a:pPr lvl="1"/>
            <a:r>
              <a:rPr lang="en-GB" altLang="x-none" sz="2000" dirty="0">
                <a:ea typeface="ＭＳ Ｐゴシック" charset="-128"/>
              </a:rPr>
              <a:t>A health and safety </a:t>
            </a:r>
            <a:r>
              <a:rPr lang="en-GB" altLang="x-none" sz="2000" dirty="0"/>
              <a:t>p</a:t>
            </a:r>
            <a:r>
              <a:rPr lang="en-GB" altLang="x-none" sz="2000" dirty="0">
                <a:ea typeface="ＭＳ Ｐゴシック" charset="-128"/>
              </a:rPr>
              <a:t>olicy must be produced if a company employs </a:t>
            </a:r>
            <a:r>
              <a:rPr lang="en-GB" altLang="x-none" sz="2000" b="1" dirty="0">
                <a:ea typeface="ＭＳ Ｐゴシック" charset="-128"/>
              </a:rPr>
              <a:t>five</a:t>
            </a:r>
            <a:r>
              <a:rPr lang="en-GB" altLang="x-none" sz="2000" dirty="0">
                <a:ea typeface="ＭＳ Ｐゴシック" charset="-128"/>
              </a:rPr>
              <a:t> or more employees.</a:t>
            </a:r>
          </a:p>
          <a:p>
            <a:endParaRPr lang="en-US" dirty="0"/>
          </a:p>
        </p:txBody>
      </p:sp>
      <p:pic>
        <p:nvPicPr>
          <p:cNvPr id="4" name="Picture 3" descr="A picture containing items, variety&#10;&#10;Description automatically generated">
            <a:extLst>
              <a:ext uri="{FF2B5EF4-FFF2-40B4-BE49-F238E27FC236}">
                <a16:creationId xmlns:a16="http://schemas.microsoft.com/office/drawing/2014/main" id="{1A6C4AA0-4BEA-9006-147D-D1AE519E03EC}"/>
              </a:ext>
            </a:extLst>
          </p:cNvPr>
          <p:cNvPicPr>
            <a:picLocks noChangeAspect="1"/>
          </p:cNvPicPr>
          <p:nvPr/>
        </p:nvPicPr>
        <p:blipFill>
          <a:blip r:embed="rId2"/>
          <a:stretch>
            <a:fillRect/>
          </a:stretch>
        </p:blipFill>
        <p:spPr>
          <a:xfrm>
            <a:off x="4896465" y="1602000"/>
            <a:ext cx="3805860" cy="254231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9A47D93-2A8F-4760-8CEC-2401DB252929}"/>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Regulations governing engineering and manufacturing</a:t>
            </a:r>
          </a:p>
        </p:txBody>
      </p:sp>
      <p:sp>
        <p:nvSpPr>
          <p:cNvPr id="10" name="Content Placeholder 2">
            <a:extLst>
              <a:ext uri="{FF2B5EF4-FFF2-40B4-BE49-F238E27FC236}">
                <a16:creationId xmlns:a16="http://schemas.microsoft.com/office/drawing/2014/main" id="{863730FC-B8DF-4E4F-AAE5-C8D035E63E3C}"/>
              </a:ext>
            </a:extLst>
          </p:cNvPr>
          <p:cNvSpPr>
            <a:spLocks noGrp="1"/>
          </p:cNvSpPr>
          <p:nvPr>
            <p:ph sz="quarter" idx="10"/>
          </p:nvPr>
        </p:nvSpPr>
        <p:spPr>
          <a:xfrm>
            <a:off x="457200" y="1477893"/>
            <a:ext cx="8119241" cy="4248000"/>
          </a:xfrm>
        </p:spPr>
        <p:txBody>
          <a:bodyPr/>
          <a:lstStyle/>
          <a:p>
            <a:pPr>
              <a:spcBef>
                <a:spcPts val="0"/>
              </a:spcBef>
              <a:spcAft>
                <a:spcPts val="0"/>
              </a:spcAft>
              <a:buClr>
                <a:srgbClr val="3091E8"/>
              </a:buClr>
            </a:pPr>
            <a:r>
              <a:rPr lang="en-GB" dirty="0"/>
              <a:t>Under HASAWA, a range of regulations apply to the engineering and manufacturing sectors, and you should be aware of these. Health and safety legislation has been developed in an attempt to cover every relevant aspect of work. The list continues on the next slide.</a:t>
            </a:r>
            <a:endParaRPr lang="en-GB" sz="1800" dirty="0"/>
          </a:p>
          <a:p>
            <a:pPr marL="216000" indent="-216000" algn="l">
              <a:spcAft>
                <a:spcPts val="500"/>
              </a:spcAft>
              <a:buClr>
                <a:srgbClr val="3091E8"/>
              </a:buClr>
              <a:buFont typeface="Arial" panose="020B0604020202020204" pitchFamily="34" charset="0"/>
              <a:buChar char="•"/>
            </a:pPr>
            <a:r>
              <a:rPr lang="en-GB" b="1" i="0" u="none" strike="noStrike" baseline="0" dirty="0">
                <a:solidFill>
                  <a:srgbClr val="000000"/>
                </a:solidFill>
              </a:rPr>
              <a:t>Management of Health and Safety at Work Regulations (MHSWR)</a:t>
            </a:r>
            <a:r>
              <a:rPr lang="en-GB" b="0" i="0" u="none" strike="noStrike" baseline="0" dirty="0">
                <a:solidFill>
                  <a:srgbClr val="000000"/>
                </a:solidFill>
              </a:rPr>
              <a:t> 1999</a:t>
            </a:r>
          </a:p>
          <a:p>
            <a:pPr marL="216000" indent="-216000" algn="l">
              <a:spcBef>
                <a:spcPts val="500"/>
              </a:spcBef>
              <a:spcAft>
                <a:spcPts val="500"/>
              </a:spcAft>
              <a:buClr>
                <a:srgbClr val="3091E8"/>
              </a:buClr>
              <a:buFont typeface="Arial" panose="020B0604020202020204" pitchFamily="34" charset="0"/>
              <a:buChar char="•"/>
            </a:pPr>
            <a:r>
              <a:rPr lang="en-GB" b="1" i="0" u="none" strike="noStrike" baseline="0" dirty="0">
                <a:solidFill>
                  <a:srgbClr val="000000"/>
                </a:solidFill>
              </a:rPr>
              <a:t>Provision and Use of Work Equipment Regulations (PUWER)</a:t>
            </a:r>
            <a:r>
              <a:rPr lang="en-GB" b="0" i="0" u="none" strike="noStrike" baseline="0" dirty="0">
                <a:solidFill>
                  <a:srgbClr val="000000"/>
                </a:solidFill>
              </a:rPr>
              <a:t> 1998</a:t>
            </a:r>
          </a:p>
          <a:p>
            <a:pPr marL="216000" indent="-216000" algn="l">
              <a:spcBef>
                <a:spcPts val="500"/>
              </a:spcBef>
              <a:spcAft>
                <a:spcPts val="500"/>
              </a:spcAft>
              <a:buClr>
                <a:srgbClr val="3091E8"/>
              </a:buClr>
              <a:buFont typeface="Arial" panose="020B0604020202020204" pitchFamily="34" charset="0"/>
              <a:buChar char="•"/>
            </a:pPr>
            <a:r>
              <a:rPr lang="en-GB" b="1" i="0" u="none" strike="noStrike" baseline="0" dirty="0">
                <a:solidFill>
                  <a:srgbClr val="000000"/>
                </a:solidFill>
              </a:rPr>
              <a:t>Personal Protective Equipment at Work Regulations </a:t>
            </a:r>
            <a:r>
              <a:rPr lang="en-GB" b="0" i="0" u="none" strike="noStrike" baseline="0" dirty="0">
                <a:solidFill>
                  <a:srgbClr val="000000"/>
                </a:solidFill>
              </a:rPr>
              <a:t>1992</a:t>
            </a:r>
          </a:p>
          <a:p>
            <a:pPr marL="216000" indent="-216000" algn="l">
              <a:spcBef>
                <a:spcPts val="500"/>
              </a:spcBef>
              <a:spcAft>
                <a:spcPts val="500"/>
              </a:spcAft>
              <a:buClr>
                <a:srgbClr val="3091E8"/>
              </a:buClr>
              <a:buFont typeface="Arial" panose="020B0604020202020204" pitchFamily="34" charset="0"/>
              <a:buChar char="•"/>
            </a:pPr>
            <a:r>
              <a:rPr lang="en-GB" b="1" i="0" u="none" strike="noStrike" baseline="0" dirty="0">
                <a:solidFill>
                  <a:srgbClr val="000000"/>
                </a:solidFill>
              </a:rPr>
              <a:t>Control of Noise at Work Regulations</a:t>
            </a:r>
            <a:r>
              <a:rPr lang="en-GB" b="0" i="0" u="none" strike="noStrike" baseline="0" dirty="0">
                <a:solidFill>
                  <a:srgbClr val="000000"/>
                </a:solidFill>
              </a:rPr>
              <a:t> 2005</a:t>
            </a:r>
          </a:p>
          <a:p>
            <a:pPr marL="216000" indent="-216000" algn="l">
              <a:spcBef>
                <a:spcPts val="500"/>
              </a:spcBef>
              <a:spcAft>
                <a:spcPts val="500"/>
              </a:spcAft>
              <a:buClr>
                <a:srgbClr val="3091E8"/>
              </a:buClr>
              <a:buFont typeface="Arial" panose="020B0604020202020204" pitchFamily="34" charset="0"/>
              <a:buChar char="•"/>
            </a:pPr>
            <a:r>
              <a:rPr lang="en-GB" b="1" i="0" u="none" strike="noStrike" baseline="0" dirty="0">
                <a:solidFill>
                  <a:srgbClr val="000000"/>
                </a:solidFill>
              </a:rPr>
              <a:t>Manual Handling Operations Regulations</a:t>
            </a:r>
            <a:r>
              <a:rPr lang="en-GB" b="0" i="0" u="none" strike="noStrike" baseline="0" dirty="0">
                <a:solidFill>
                  <a:srgbClr val="000000"/>
                </a:solidFill>
              </a:rPr>
              <a:t> </a:t>
            </a:r>
            <a:r>
              <a:rPr lang="en-GB" b="1" i="0" u="none" strike="noStrike" baseline="0" dirty="0">
                <a:solidFill>
                  <a:srgbClr val="000000"/>
                </a:solidFill>
              </a:rPr>
              <a:t>(MHOR)</a:t>
            </a:r>
            <a:r>
              <a:rPr lang="en-GB" b="0" i="0" u="none" strike="noStrike" baseline="0" dirty="0">
                <a:solidFill>
                  <a:srgbClr val="000000"/>
                </a:solidFill>
              </a:rPr>
              <a:t> 1992</a:t>
            </a:r>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7B86C-08C8-7687-E1EC-6E11D87BA303}"/>
              </a:ext>
            </a:extLst>
          </p:cNvPr>
          <p:cNvSpPr>
            <a:spLocks noGrp="1"/>
          </p:cNvSpPr>
          <p:nvPr>
            <p:ph type="title"/>
          </p:nvPr>
        </p:nvSpPr>
        <p:spPr/>
        <p:txBody>
          <a:bodyPr/>
          <a:lstStyle/>
          <a:p>
            <a:r>
              <a:rPr lang="en-US" dirty="0">
                <a:ea typeface="ＭＳ Ｐゴシック" pitchFamily="-105" charset="-128"/>
                <a:cs typeface="ＭＳ Ｐゴシック" pitchFamily="-105" charset="-128"/>
              </a:rPr>
              <a:t>Regulations governing engineering and manufacturing</a:t>
            </a:r>
            <a:endParaRPr lang="en-GB" dirty="0"/>
          </a:p>
        </p:txBody>
      </p:sp>
      <p:sp>
        <p:nvSpPr>
          <p:cNvPr id="6" name="Content Placeholder 5">
            <a:extLst>
              <a:ext uri="{FF2B5EF4-FFF2-40B4-BE49-F238E27FC236}">
                <a16:creationId xmlns:a16="http://schemas.microsoft.com/office/drawing/2014/main" id="{F2738AB8-8D4C-054C-5643-4607CAE5E63D}"/>
              </a:ext>
            </a:extLst>
          </p:cNvPr>
          <p:cNvSpPr>
            <a:spLocks noGrp="1"/>
          </p:cNvSpPr>
          <p:nvPr>
            <p:ph sz="quarter" idx="10"/>
          </p:nvPr>
        </p:nvSpPr>
        <p:spPr>
          <a:xfrm>
            <a:off x="457200" y="1602000"/>
            <a:ext cx="8229600" cy="4248000"/>
          </a:xfrm>
        </p:spPr>
        <p:txBody>
          <a:bodyPr/>
          <a:lstStyle/>
          <a:p>
            <a:pPr marL="216000" indent="-216000">
              <a:spcBef>
                <a:spcPts val="500"/>
              </a:spcBef>
              <a:spcAft>
                <a:spcPts val="500"/>
              </a:spcAft>
              <a:buClr>
                <a:srgbClr val="3091E8"/>
              </a:buClr>
              <a:buFont typeface="Arial" panose="020B0604020202020204" pitchFamily="34" charset="0"/>
              <a:buChar char="•"/>
            </a:pPr>
            <a:r>
              <a:rPr lang="en-GB" b="1" dirty="0">
                <a:solidFill>
                  <a:srgbClr val="000000"/>
                </a:solidFill>
              </a:rPr>
              <a:t>Lifting Operations and Lifting Equipment Regulations (LOLER)</a:t>
            </a:r>
            <a:r>
              <a:rPr lang="en-GB" dirty="0">
                <a:solidFill>
                  <a:srgbClr val="000000"/>
                </a:solidFill>
              </a:rPr>
              <a:t> 1998</a:t>
            </a:r>
          </a:p>
          <a:p>
            <a:pPr marL="216000" indent="-216000">
              <a:spcBef>
                <a:spcPts val="500"/>
              </a:spcBef>
              <a:spcAft>
                <a:spcPts val="500"/>
              </a:spcAft>
              <a:buClr>
                <a:srgbClr val="3091E8"/>
              </a:buClr>
              <a:buFont typeface="Arial" panose="020B0604020202020204" pitchFamily="34" charset="0"/>
              <a:buChar char="•"/>
            </a:pPr>
            <a:r>
              <a:rPr lang="en-GB" b="1" dirty="0">
                <a:solidFill>
                  <a:srgbClr val="000000"/>
                </a:solidFill>
              </a:rPr>
              <a:t>Work at Height Regulations (WAHR)</a:t>
            </a:r>
            <a:r>
              <a:rPr lang="en-GB" dirty="0">
                <a:solidFill>
                  <a:srgbClr val="000000"/>
                </a:solidFill>
              </a:rPr>
              <a:t> 2005</a:t>
            </a:r>
          </a:p>
          <a:p>
            <a:pPr marL="216000" indent="-216000">
              <a:spcBef>
                <a:spcPts val="500"/>
              </a:spcBef>
              <a:spcAft>
                <a:spcPts val="500"/>
              </a:spcAft>
              <a:buClr>
                <a:srgbClr val="3091E8"/>
              </a:buClr>
              <a:buFont typeface="Arial" panose="020B0604020202020204" pitchFamily="34" charset="0"/>
              <a:buChar char="•"/>
            </a:pPr>
            <a:r>
              <a:rPr lang="en-GB" b="1" dirty="0">
                <a:solidFill>
                  <a:srgbClr val="000000"/>
                </a:solidFill>
              </a:rPr>
              <a:t>Electricity at Work Regulations</a:t>
            </a:r>
          </a:p>
          <a:p>
            <a:pPr marL="216000" indent="-216000">
              <a:spcBef>
                <a:spcPts val="500"/>
              </a:spcBef>
              <a:spcAft>
                <a:spcPts val="500"/>
              </a:spcAft>
              <a:buClr>
                <a:srgbClr val="3091E8"/>
              </a:buClr>
              <a:buFont typeface="Arial" panose="020B0604020202020204" pitchFamily="34" charset="0"/>
              <a:buChar char="•"/>
            </a:pPr>
            <a:r>
              <a:rPr lang="en-GB" b="1" dirty="0">
                <a:solidFill>
                  <a:srgbClr val="111111"/>
                </a:solidFill>
              </a:rPr>
              <a:t>Control of Electromagnetic Fields at Work Regulations (CEMFAW)</a:t>
            </a:r>
            <a:r>
              <a:rPr lang="en-GB" dirty="0">
                <a:solidFill>
                  <a:srgbClr val="111111"/>
                </a:solidFill>
              </a:rPr>
              <a:t> 2016</a:t>
            </a:r>
          </a:p>
          <a:p>
            <a:pPr marL="216000" indent="-216000">
              <a:spcBef>
                <a:spcPts val="500"/>
              </a:spcBef>
              <a:spcAft>
                <a:spcPts val="500"/>
              </a:spcAft>
              <a:buClr>
                <a:srgbClr val="3091E8"/>
              </a:buClr>
              <a:buFont typeface="Arial" panose="020B0604020202020204" pitchFamily="34" charset="0"/>
              <a:buChar char="•"/>
            </a:pPr>
            <a:r>
              <a:rPr lang="en-GB" b="1" dirty="0">
                <a:solidFill>
                  <a:srgbClr val="000000"/>
                </a:solidFill>
              </a:rPr>
              <a:t>Reporting of Injuries, Diseases and Dangerous Occurrences Regulations (RIDDOR)</a:t>
            </a:r>
            <a:r>
              <a:rPr lang="en-GB" dirty="0">
                <a:solidFill>
                  <a:srgbClr val="000000"/>
                </a:solidFill>
              </a:rPr>
              <a:t> 2013</a:t>
            </a:r>
          </a:p>
          <a:p>
            <a:pPr marL="216000" indent="-216000">
              <a:spcBef>
                <a:spcPts val="500"/>
              </a:spcBef>
              <a:spcAft>
                <a:spcPts val="500"/>
              </a:spcAft>
              <a:buClr>
                <a:srgbClr val="3091E8"/>
              </a:buClr>
              <a:buFont typeface="Arial" panose="020B0604020202020204" pitchFamily="34" charset="0"/>
              <a:buChar char="•"/>
            </a:pPr>
            <a:r>
              <a:rPr lang="en-GB" b="1" dirty="0">
                <a:solidFill>
                  <a:srgbClr val="000000"/>
                </a:solidFill>
              </a:rPr>
              <a:t>Control of Substances Hazardous to Health Regulations</a:t>
            </a:r>
            <a:r>
              <a:rPr lang="en-GB" dirty="0">
                <a:solidFill>
                  <a:srgbClr val="000000"/>
                </a:solidFill>
              </a:rPr>
              <a:t> </a:t>
            </a:r>
            <a:r>
              <a:rPr lang="en-GB" b="1" dirty="0">
                <a:solidFill>
                  <a:srgbClr val="000000"/>
                </a:solidFill>
              </a:rPr>
              <a:t>(COSHH)</a:t>
            </a:r>
            <a:r>
              <a:rPr lang="en-GB" dirty="0">
                <a:solidFill>
                  <a:srgbClr val="000000"/>
                </a:solidFill>
              </a:rPr>
              <a:t> 2002</a:t>
            </a:r>
            <a:endParaRPr lang="en-US" dirty="0"/>
          </a:p>
          <a:p>
            <a:endParaRPr lang="en-GB" dirty="0"/>
          </a:p>
        </p:txBody>
      </p:sp>
    </p:spTree>
    <p:extLst>
      <p:ext uri="{BB962C8B-B14F-4D97-AF65-F5344CB8AC3E}">
        <p14:creationId xmlns:p14="http://schemas.microsoft.com/office/powerpoint/2010/main" val="20606068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1</TotalTime>
  <Words>2236</Words>
  <Application>Microsoft Office PowerPoint</Application>
  <PresentationFormat>On-screen Show (4:3)</PresentationFormat>
  <Paragraphs>196</Paragraphs>
  <Slides>29</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Calibri</vt:lpstr>
      <vt:lpstr>CIDFont+F2</vt:lpstr>
      <vt:lpstr>Lucida Grande</vt:lpstr>
      <vt:lpstr>Roboto</vt:lpstr>
      <vt:lpstr>Times New Roman</vt:lpstr>
      <vt:lpstr>Default Design</vt:lpstr>
      <vt:lpstr>PowerPoint 1: Health and safety in engineering </vt:lpstr>
      <vt:lpstr>Objectives</vt:lpstr>
      <vt:lpstr>Why is there a need for health and safety legislation?</vt:lpstr>
      <vt:lpstr>Heath and safety statistics</vt:lpstr>
      <vt:lpstr>Health and safety publications</vt:lpstr>
      <vt:lpstr>Health and Safety at Work Act (HASAWA) 1974</vt:lpstr>
      <vt:lpstr>HASAWA</vt:lpstr>
      <vt:lpstr>Regulations governing engineering and manufacturing</vt:lpstr>
      <vt:lpstr>Regulations governing engineering and manufacturing</vt:lpstr>
      <vt:lpstr>MHSWR </vt:lpstr>
      <vt:lpstr>MHSWR </vt:lpstr>
      <vt:lpstr>PUWER </vt:lpstr>
      <vt:lpstr>PUWER </vt:lpstr>
      <vt:lpstr>Personal Protective Equipment at Work Regulations</vt:lpstr>
      <vt:lpstr>Examples of common PPE </vt:lpstr>
      <vt:lpstr>Control of Noise at Work Regulations</vt:lpstr>
      <vt:lpstr>MHOR</vt:lpstr>
      <vt:lpstr>LOLER</vt:lpstr>
      <vt:lpstr>WAHR 2005</vt:lpstr>
      <vt:lpstr>Electricity at Work Regulations</vt:lpstr>
      <vt:lpstr>Electricity at Work Regulations</vt:lpstr>
      <vt:lpstr>CEMFAW</vt:lpstr>
      <vt:lpstr>RIDDOR</vt:lpstr>
      <vt:lpstr>RIDDOR</vt:lpstr>
      <vt:lpstr>COSHH</vt:lpstr>
      <vt:lpstr>Health and safety culture</vt:lpstr>
      <vt:lpstr>Health and safety training and information</vt:lpstr>
      <vt:lpstr>Recap</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156</cp:revision>
  <cp:lastPrinted>2022-03-03T10:53:25Z</cp:lastPrinted>
  <dcterms:created xsi:type="dcterms:W3CDTF">2013-05-28T00:38:54Z</dcterms:created>
  <dcterms:modified xsi:type="dcterms:W3CDTF">2022-07-01T09:51:35Z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