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342" r:id="rId5"/>
    <p:sldId id="354" r:id="rId6"/>
    <p:sldId id="410" r:id="rId7"/>
    <p:sldId id="417" r:id="rId8"/>
    <p:sldId id="414" r:id="rId9"/>
    <p:sldId id="415" r:id="rId10"/>
    <p:sldId id="420" r:id="rId11"/>
    <p:sldId id="418" r:id="rId12"/>
    <p:sldId id="412" r:id="rId13"/>
    <p:sldId id="416" r:id="rId14"/>
    <p:sldId id="419" r:id="rId15"/>
    <p:sldId id="411" r:id="rId16"/>
    <p:sldId id="421" r:id="rId17"/>
    <p:sldId id="335" r:id="rId18"/>
  </p:sldIdLst>
  <p:sldSz cx="9144000" cy="6858000" type="screen4x3"/>
  <p:notesSz cx="6797675" cy="9926638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B77F469-6192-5231-E81B-0CC385E14185}" name="Andrew Topliss" initials="AT" userId="9ddc74057ee38315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6C11F2-D8DC-476F-9FE2-DFBB0CBA97E0}" v="5" dt="2022-06-15T13:08:25.480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>
      <p:cViewPr varScale="1">
        <p:scale>
          <a:sx n="62" d="100"/>
          <a:sy n="62" d="100"/>
        </p:scale>
        <p:origin x="140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66C11F2-D8DC-476F-9FE2-DFBB0CBA97E0}"/>
    <pc:docChg chg="custSel modSld">
      <pc:chgData name="Caroline Prodger" userId="e4ef2e75-b60b-401b-8ebe-291bdcf405f4" providerId="ADAL" clId="{266C11F2-D8DC-476F-9FE2-DFBB0CBA97E0}" dt="2022-06-15T13:08:32.559" v="40" actId="14100"/>
      <pc:docMkLst>
        <pc:docMk/>
      </pc:docMkLst>
      <pc:sldChg chg="addSp modSp mod">
        <pc:chgData name="Caroline Prodger" userId="e4ef2e75-b60b-401b-8ebe-291bdcf405f4" providerId="ADAL" clId="{266C11F2-D8DC-476F-9FE2-DFBB0CBA97E0}" dt="2022-06-15T12:58:24.365" v="7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266C11F2-D8DC-476F-9FE2-DFBB0CBA97E0}" dt="2022-06-15T12:58:24.365" v="7" actId="1076"/>
          <ac:picMkLst>
            <pc:docMk/>
            <pc:sldMk cId="246462870" sldId="354"/>
            <ac:picMk id="3" creationId="{2B78E8F4-0BE8-8C9B-D62F-AB53460647CE}"/>
          </ac:picMkLst>
        </pc:picChg>
      </pc:sldChg>
      <pc:sldChg chg="addSp delSp modSp mod modNotesTx">
        <pc:chgData name="Caroline Prodger" userId="e4ef2e75-b60b-401b-8ebe-291bdcf405f4" providerId="ADAL" clId="{266C11F2-D8DC-476F-9FE2-DFBB0CBA97E0}" dt="2022-06-15T13:01:16.607" v="15" actId="1076"/>
        <pc:sldMkLst>
          <pc:docMk/>
          <pc:sldMk cId="4007523631" sldId="410"/>
        </pc:sldMkLst>
        <pc:picChg chg="add mod">
          <ac:chgData name="Caroline Prodger" userId="e4ef2e75-b60b-401b-8ebe-291bdcf405f4" providerId="ADAL" clId="{266C11F2-D8DC-476F-9FE2-DFBB0CBA97E0}" dt="2022-06-15T13:01:16.607" v="15" actId="1076"/>
          <ac:picMkLst>
            <pc:docMk/>
            <pc:sldMk cId="4007523631" sldId="410"/>
            <ac:picMk id="5" creationId="{FD771956-6313-2DEB-244F-B997E00E3E34}"/>
          </ac:picMkLst>
        </pc:picChg>
        <pc:picChg chg="del">
          <ac:chgData name="Caroline Prodger" userId="e4ef2e75-b60b-401b-8ebe-291bdcf405f4" providerId="ADAL" clId="{266C11F2-D8DC-476F-9FE2-DFBB0CBA97E0}" dt="2022-06-15T12:59:14.857" v="9" actId="478"/>
          <ac:picMkLst>
            <pc:docMk/>
            <pc:sldMk cId="4007523631" sldId="410"/>
            <ac:picMk id="6" creationId="{81FBED42-36D9-46E0-A1D3-1A5EE6E712B0}"/>
          </ac:picMkLst>
        </pc:picChg>
      </pc:sldChg>
      <pc:sldChg chg="delCm">
        <pc:chgData name="Caroline Prodger" userId="e4ef2e75-b60b-401b-8ebe-291bdcf405f4" providerId="ADAL" clId="{266C11F2-D8DC-476F-9FE2-DFBB0CBA97E0}" dt="2022-06-15T13:07:33.869" v="32"/>
        <pc:sldMkLst>
          <pc:docMk/>
          <pc:sldMk cId="2200639425" sldId="411"/>
        </pc:sldMkLst>
      </pc:sldChg>
      <pc:sldChg chg="addSp modSp mod">
        <pc:chgData name="Caroline Prodger" userId="e4ef2e75-b60b-401b-8ebe-291bdcf405f4" providerId="ADAL" clId="{266C11F2-D8DC-476F-9FE2-DFBB0CBA97E0}" dt="2022-06-15T13:03:33.977" v="22" actId="1076"/>
        <pc:sldMkLst>
          <pc:docMk/>
          <pc:sldMk cId="2180117710" sldId="414"/>
        </pc:sldMkLst>
        <pc:picChg chg="add mod">
          <ac:chgData name="Caroline Prodger" userId="e4ef2e75-b60b-401b-8ebe-291bdcf405f4" providerId="ADAL" clId="{266C11F2-D8DC-476F-9FE2-DFBB0CBA97E0}" dt="2022-06-15T13:03:33.977" v="22" actId="1076"/>
          <ac:picMkLst>
            <pc:docMk/>
            <pc:sldMk cId="2180117710" sldId="414"/>
            <ac:picMk id="5" creationId="{256DA7DC-322F-C794-BFD9-5EB05670B3DE}"/>
          </ac:picMkLst>
        </pc:picChg>
      </pc:sldChg>
      <pc:sldChg chg="addSp delSp modSp mod delCm">
        <pc:chgData name="Caroline Prodger" userId="e4ef2e75-b60b-401b-8ebe-291bdcf405f4" providerId="ADAL" clId="{266C11F2-D8DC-476F-9FE2-DFBB0CBA97E0}" dt="2022-06-15T13:06:16.183" v="29"/>
        <pc:sldMkLst>
          <pc:docMk/>
          <pc:sldMk cId="3273838681" sldId="415"/>
        </pc:sldMkLst>
        <pc:picChg chg="del">
          <ac:chgData name="Caroline Prodger" userId="e4ef2e75-b60b-401b-8ebe-291bdcf405f4" providerId="ADAL" clId="{266C11F2-D8DC-476F-9FE2-DFBB0CBA97E0}" dt="2022-06-15T13:05:21.083" v="23" actId="478"/>
          <ac:picMkLst>
            <pc:docMk/>
            <pc:sldMk cId="3273838681" sldId="415"/>
            <ac:picMk id="5" creationId="{978697A0-21A8-405E-A9ED-757363A97110}"/>
          </ac:picMkLst>
        </pc:picChg>
        <pc:picChg chg="add mod">
          <ac:chgData name="Caroline Prodger" userId="e4ef2e75-b60b-401b-8ebe-291bdcf405f4" providerId="ADAL" clId="{266C11F2-D8DC-476F-9FE2-DFBB0CBA97E0}" dt="2022-06-15T13:06:10.326" v="28" actId="14100"/>
          <ac:picMkLst>
            <pc:docMk/>
            <pc:sldMk cId="3273838681" sldId="415"/>
            <ac:picMk id="6" creationId="{BB312CB8-273C-E344-4230-F73402ED7D22}"/>
          </ac:picMkLst>
        </pc:picChg>
      </pc:sldChg>
      <pc:sldChg chg="delCm">
        <pc:chgData name="Caroline Prodger" userId="e4ef2e75-b60b-401b-8ebe-291bdcf405f4" providerId="ADAL" clId="{266C11F2-D8DC-476F-9FE2-DFBB0CBA97E0}" dt="2022-06-15T13:01:24.927" v="16"/>
        <pc:sldMkLst>
          <pc:docMk/>
          <pc:sldMk cId="3772646186" sldId="417"/>
        </pc:sldMkLst>
      </pc:sldChg>
      <pc:sldChg chg="delCm">
        <pc:chgData name="Caroline Prodger" userId="e4ef2e75-b60b-401b-8ebe-291bdcf405f4" providerId="ADAL" clId="{266C11F2-D8DC-476F-9FE2-DFBB0CBA97E0}" dt="2022-06-15T13:06:44.445" v="31"/>
        <pc:sldMkLst>
          <pc:docMk/>
          <pc:sldMk cId="806612529" sldId="418"/>
        </pc:sldMkLst>
      </pc:sldChg>
      <pc:sldChg chg="delCm">
        <pc:chgData name="Caroline Prodger" userId="e4ef2e75-b60b-401b-8ebe-291bdcf405f4" providerId="ADAL" clId="{266C11F2-D8DC-476F-9FE2-DFBB0CBA97E0}" dt="2022-06-15T13:06:30.920" v="30"/>
        <pc:sldMkLst>
          <pc:docMk/>
          <pc:sldMk cId="4026720106" sldId="420"/>
        </pc:sldMkLst>
      </pc:sldChg>
      <pc:sldChg chg="addSp delSp modSp mod">
        <pc:chgData name="Caroline Prodger" userId="e4ef2e75-b60b-401b-8ebe-291bdcf405f4" providerId="ADAL" clId="{266C11F2-D8DC-476F-9FE2-DFBB0CBA97E0}" dt="2022-06-15T13:08:32.559" v="40" actId="14100"/>
        <pc:sldMkLst>
          <pc:docMk/>
          <pc:sldMk cId="3945485422" sldId="421"/>
        </pc:sldMkLst>
        <pc:spChg chg="mod">
          <ac:chgData name="Caroline Prodger" userId="e4ef2e75-b60b-401b-8ebe-291bdcf405f4" providerId="ADAL" clId="{266C11F2-D8DC-476F-9FE2-DFBB0CBA97E0}" dt="2022-06-15T13:07:54.320" v="33" actId="14100"/>
          <ac:spMkLst>
            <pc:docMk/>
            <pc:sldMk cId="3945485422" sldId="421"/>
            <ac:spMk id="3" creationId="{D957A0E1-C26E-0609-FE2D-95E35798C5C0}"/>
          </ac:spMkLst>
        </pc:spChg>
        <pc:picChg chg="del">
          <ac:chgData name="Caroline Prodger" userId="e4ef2e75-b60b-401b-8ebe-291bdcf405f4" providerId="ADAL" clId="{266C11F2-D8DC-476F-9FE2-DFBB0CBA97E0}" dt="2022-06-15T13:07:55.875" v="34" actId="478"/>
          <ac:picMkLst>
            <pc:docMk/>
            <pc:sldMk cId="3945485422" sldId="421"/>
            <ac:picMk id="4" creationId="{A12CAFC7-E8B3-5FEB-045D-D7059A937F48}"/>
          </ac:picMkLst>
        </pc:picChg>
        <pc:picChg chg="add mod">
          <ac:chgData name="Caroline Prodger" userId="e4ef2e75-b60b-401b-8ebe-291bdcf405f4" providerId="ADAL" clId="{266C11F2-D8DC-476F-9FE2-DFBB0CBA97E0}" dt="2022-06-15T13:08:32.559" v="40" actId="14100"/>
          <ac:picMkLst>
            <pc:docMk/>
            <pc:sldMk cId="3945485422" sldId="421"/>
            <ac:picMk id="5" creationId="{3742F024-B667-7FCC-3BED-67DFA54CC24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7/1/2022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139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510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2478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5320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Source: https://www.bbc.co.uk/news/science-environment-61350996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6261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se.gov.uk/fireandexplosion/dsear.htm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si/2012/811/contents/made" TargetMode="External"/><Relationship Id="rId2" Type="http://schemas.openxmlformats.org/officeDocument/2006/relationships/hyperlink" Target="https://www.legislation.gov.uk/ukpga/1993/12/contents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legislation.gov.uk/uksi/2005/894/contents/mad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pga/1999/24/2000-03-2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pga/1993/11/content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pga/1990/43/contents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12. Health and safety principles and coverage </a:t>
            </a:r>
          </a:p>
          <a:p>
            <a:endParaRPr lang="en-GB" sz="2400" b="1" dirty="0"/>
          </a:p>
          <a:p>
            <a:r>
              <a:rPr lang="en-GB" sz="2400" b="1" dirty="0"/>
              <a:t>12.6 Principles and practices relating to environmental legislation and considerations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</a:t>
            </a:r>
            <a:r>
              <a:rPr lang="en-GB" sz="2400" b="1" dirty="0"/>
              <a:t>Environmental legislation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400" b="1" dirty="0">
                <a:solidFill>
                  <a:srgbClr val="0077E3"/>
                </a:solidFill>
              </a:rPr>
              <a:t>Dangerous Substances and Explosive Atmospheres Regulations (DSEAR) 2002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27311"/>
            <a:ext cx="8229600" cy="433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A dangerous substance is any substance present at work that could, if not properly controlled, cause harm to people as a result of a fire, explosion or corrosion of metal, including: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solvents, paints, varnishes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flammable gases, such as liquid petroleum gas (LPG) 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dust from machining and sanding operations</a:t>
            </a:r>
            <a:endParaRPr lang="en-GB" sz="1800" dirty="0">
              <a:solidFill>
                <a:srgbClr val="111111"/>
              </a:solidFill>
            </a:endParaRP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dust from foodstuffs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pressurised gases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substances corrosive to metal.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600" dirty="0">
                <a:hlinkClick r:id="rId2"/>
              </a:rPr>
              <a:t>Dangerous Substances and Explosive Atmospheres Regulations 2002 - Fire and explosion (hse.gov.uk)</a:t>
            </a:r>
            <a:endParaRPr lang="en-GB" sz="1600" dirty="0">
              <a:solidFill>
                <a:srgbClr val="111111"/>
              </a:solidFill>
            </a:endParaRPr>
          </a:p>
          <a:p>
            <a:pPr marL="549275" lvl="1" indent="-285750">
              <a:spcBef>
                <a:spcPts val="0"/>
              </a:spcBef>
              <a:spcAft>
                <a:spcPts val="0"/>
              </a:spcAft>
              <a:defRPr/>
            </a:pPr>
            <a:endParaRPr lang="en-GB" sz="1800" b="0" i="0" dirty="0">
              <a:solidFill>
                <a:srgbClr val="111111"/>
              </a:solidFill>
              <a:effectLst/>
            </a:endParaRP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dirty="0">
              <a:solidFill>
                <a:srgbClr val="111111"/>
              </a:solidFill>
            </a:endParaRP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lvl="1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929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22EF3-4A1C-47D1-A7C9-F33C22DCC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</a:rPr>
              <a:t>What does DSEAR require?</a:t>
            </a:r>
            <a:br>
              <a:rPr lang="en-US" dirty="0">
                <a:latin typeface="Arial" panose="020B0604020202020204" pitchFamily="34" charset="0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712EF-AC0D-415E-BC5C-24B48A3444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 fontAlgn="base">
              <a:lnSpc>
                <a:spcPct val="100000"/>
              </a:lnSpc>
            </a:pP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Employers must: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i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dentify dangerous substances in their workplace and what the risks are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introduce 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control measures to either remove those risks or control them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i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mplement controls to reduce the effects of any incidents involving dangerous substances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prepare plans and procedures to deal with accidents, incidents and emergencies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e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nsure employees are properly informed and trained to deal with the risks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classify areas of the workplace where explosive atmospheres may occur and avoid ignition sources (</a:t>
            </a: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eg 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unprotected equipment) in those areas.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7626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Controlling radioactive and other types of waste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1" dirty="0"/>
              <a:t>Radioactive Substances Act 1993</a:t>
            </a:r>
          </a:p>
          <a:p>
            <a:pPr marL="179388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dirty="0"/>
              <a:t>Concerned with the control of radioactive material and the disposal of radioactive waste.</a:t>
            </a:r>
          </a:p>
          <a:p>
            <a:pPr marL="179388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hlinkClick r:id="rId2"/>
              </a:rPr>
              <a:t>Radioactive Substances Act 1993 (legislation.gov.uk)</a:t>
            </a:r>
            <a:endParaRPr lang="en-GB" sz="1600" dirty="0"/>
          </a:p>
          <a:p>
            <a:pPr marL="179388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600" dirty="0"/>
          </a:p>
          <a:p>
            <a:pPr marL="0" lvl="1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1" dirty="0"/>
              <a:t>Controlled Waste Regulations 2012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i="0" dirty="0">
                <a:solidFill>
                  <a:srgbClr val="202124"/>
                </a:solidFill>
                <a:effectLst/>
              </a:rPr>
              <a:t>Household, industrial and commercial waste are classed as </a:t>
            </a:r>
            <a:r>
              <a:rPr lang="en-GB" sz="1800" b="1" i="0" dirty="0">
                <a:solidFill>
                  <a:srgbClr val="202124"/>
                </a:solidFill>
                <a:effectLst/>
              </a:rPr>
              <a:t>controlled waste</a:t>
            </a:r>
            <a:r>
              <a:rPr lang="en-GB" sz="1800" i="0" dirty="0">
                <a:solidFill>
                  <a:srgbClr val="202124"/>
                </a:solidFill>
                <a:effectLst/>
              </a:rPr>
              <a:t> and are subject to the Environmental Protection Act 1990.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hlinkClick r:id="rId3"/>
              </a:rPr>
              <a:t>The Controlled Waste (England and Wales) Regulations 2012 (legislation.gov.uk)</a:t>
            </a:r>
            <a:endParaRPr lang="en-GB" sz="1600" i="0" dirty="0">
              <a:solidFill>
                <a:srgbClr val="202124"/>
              </a:solidFill>
              <a:effectLst/>
            </a:endParaRP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dirty="0"/>
          </a:p>
          <a:p>
            <a:pPr marL="0" lvl="1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1" dirty="0"/>
              <a:t>Hazardous Waste Regulations 2005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i="0" dirty="0">
                <a:solidFill>
                  <a:srgbClr val="202124"/>
                </a:solidFill>
                <a:effectLst/>
              </a:rPr>
              <a:t>Waste is considered ‘hazardous’ under environmental legislation when it contains substances or has properties that might make it harmful to human health or the environment. 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hlinkClick r:id="rId4"/>
              </a:rPr>
              <a:t>Hazardous Waste (England and Wales) Regulations 2005 (legislation.gov.uk)</a:t>
            </a:r>
            <a:endParaRPr lang="en-GB" sz="1600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639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kern="1200" dirty="0">
              <a:ea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Your turn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7A0E1-C26E-0609-FE2D-95E35798C5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4272116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kern="1200" dirty="0">
                <a:ea typeface="ＭＳ Ｐゴシック" pitchFamily="-105" charset="-128"/>
              </a:rPr>
              <a:t>Carry out some research online to identify the key waste areas covered by the Hazardous Waste Regulations 2005 (Section 3).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kern="1200" dirty="0">
                <a:ea typeface="ＭＳ Ｐゴシック" pitchFamily="-105" charset="-128"/>
              </a:rPr>
              <a:t>Find out what other regulations are referred to for each type of waste and make a list.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endParaRPr lang="en-GB" kern="1200" dirty="0">
              <a:ea typeface="ＭＳ Ｐゴシック" pitchFamily="-105" charset="-128"/>
            </a:endParaRPr>
          </a:p>
        </p:txBody>
      </p:sp>
      <p:pic>
        <p:nvPicPr>
          <p:cNvPr id="5" name="Picture 4" descr="A picture containing person, indoor, group, people&#10;&#10;Description automatically generated">
            <a:extLst>
              <a:ext uri="{FF2B5EF4-FFF2-40B4-BE49-F238E27FC236}">
                <a16:creationId xmlns:a16="http://schemas.microsoft.com/office/drawing/2014/main" id="{3742F024-B667-7FCC-3BED-67DFA54CC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729" y="1512000"/>
            <a:ext cx="3161072" cy="316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8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3351" y="600563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0B8DE0-5936-4CCA-A82A-FC3BFE3FF4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R="96520">
              <a:lnSpc>
                <a:spcPct val="107000"/>
              </a:lnSpc>
              <a:spcBef>
                <a:spcPts val="195"/>
              </a:spcBef>
              <a:spcAft>
                <a:spcPts val="8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marR="9652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3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escribe the main requirements of the current key environmental legislation within</a:t>
            </a:r>
            <a:r>
              <a:rPr lang="en-GB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en-GB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engineering</a:t>
            </a:r>
            <a:r>
              <a:rPr lang="en-GB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industry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3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outline the legislation that should be satisfied by a company's environmental policies.</a:t>
            </a:r>
            <a:endParaRPr lang="en-GB" spc="-5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icture containing outdoor, sky, smoke, nature&#10;&#10;Description automatically generated">
            <a:extLst>
              <a:ext uri="{FF2B5EF4-FFF2-40B4-BE49-F238E27FC236}">
                <a16:creationId xmlns:a16="http://schemas.microsoft.com/office/drawing/2014/main" id="{2B78E8F4-0BE8-8C9B-D62F-AB5346064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229" y="4158232"/>
            <a:ext cx="2555542" cy="169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Regulating pollution and the environment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229600" cy="4443103"/>
          </a:xfrm>
        </p:spPr>
        <p:txBody>
          <a:bodyPr/>
          <a:lstStyle/>
          <a:p>
            <a:pPr algn="l" fontAlgn="base"/>
            <a:r>
              <a:rPr lang="en-GB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There are numerous environmental laws in the UK that cover everything from fly-tipping, littering and pollution to wildlife, conservation, climate change, noise and planning. This presentation covers the following legislation: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Pollution Prevention and Control Act 1999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Clean Air Act 1993</a:t>
            </a:r>
            <a:endParaRPr lang="en-GB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Environmental Protection Act 1990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Dangerous Substances and Explosive Atmospheres </a:t>
            </a:r>
            <a:br>
              <a:rPr lang="en-GB" sz="1800" dirty="0"/>
            </a:br>
            <a:r>
              <a:rPr lang="en-GB" sz="1800" dirty="0"/>
              <a:t>Regulations (DSEAR) 2002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Radioactive Substances Act 1993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Controlled Waste Regulations 2012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Hazardous Waste Regulations 2005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sz="1800" dirty="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sz="1800" dirty="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sz="1800" dirty="0"/>
          </a:p>
        </p:txBody>
      </p:sp>
      <p:pic>
        <p:nvPicPr>
          <p:cNvPr id="5" name="Picture 4" descr="A picture containing outdoor&#10;&#10;Description automatically generated">
            <a:extLst>
              <a:ext uri="{FF2B5EF4-FFF2-40B4-BE49-F238E27FC236}">
                <a16:creationId xmlns:a16="http://schemas.microsoft.com/office/drawing/2014/main" id="{FD771956-6313-2DEB-244F-B997E00E3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821" y="2839456"/>
            <a:ext cx="2264979" cy="150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2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DEFRA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7845972" cy="4338000"/>
          </a:xfrm>
        </p:spPr>
        <p:txBody>
          <a:bodyPr/>
          <a:lstStyle/>
          <a:p>
            <a:pPr algn="l" fontAlgn="base">
              <a:spcBef>
                <a:spcPts val="0"/>
              </a:spcBef>
              <a:spcAft>
                <a:spcPts val="0"/>
              </a:spcAft>
            </a:pP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In England, the main body responsible for developing environmental policy and legislation is </a:t>
            </a:r>
            <a:r>
              <a:rPr lang="en-GB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Department for Environment, Food and Rural Affairs (DEFRA)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</a:t>
            </a: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endParaRPr lang="en-GB" sz="2000" b="1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r>
              <a:rPr lang="en-GB" sz="20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Employers </a:t>
            </a: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are legally 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responsible </a:t>
            </a: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for ensuring 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that all environmental regulations are complied with.</a:t>
            </a: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endParaRPr lang="en-GB" dirty="0">
              <a:solidFill>
                <a:srgbClr val="111111"/>
              </a:solidFill>
              <a:latin typeface="Arial" panose="020B0604020202020204" pitchFamily="34" charset="0"/>
            </a:endParaRP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However, a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s an </a:t>
            </a:r>
            <a:r>
              <a:rPr lang="en-GB" sz="20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employee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you should also be familiar with the key legislation, understand why it is needed and who is responsible for compliance.</a:t>
            </a:r>
            <a:endParaRPr lang="en-GB" sz="200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646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Pollution Prevention and Control Act 1999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r>
              <a:rPr lang="en-GB" dirty="0"/>
              <a:t>The Pollution Prevention and Control Act 1999 requires industrial activities with </a:t>
            </a:r>
            <a:r>
              <a:rPr lang="en-GB" b="1" dirty="0"/>
              <a:t>high pollution </a:t>
            </a:r>
            <a:r>
              <a:rPr lang="en-GB" dirty="0"/>
              <a:t>potential to have an environmental permit and meet environmental conditions.</a:t>
            </a:r>
          </a:p>
          <a:p>
            <a:pPr algn="l" fontAlgn="base"/>
            <a:r>
              <a:rPr lang="en-GB" dirty="0"/>
              <a:t>It covers such areas as:</a:t>
            </a:r>
          </a:p>
          <a:p>
            <a:pPr marL="342900" indent="-342900" algn="l" fontAlgn="base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waste</a:t>
            </a:r>
          </a:p>
          <a:p>
            <a:pPr marL="342900" indent="-342900" algn="l" fontAlgn="base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water quality</a:t>
            </a:r>
          </a:p>
          <a:p>
            <a:pPr marL="342900" indent="-342900" algn="l" fontAlgn="base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air quality</a:t>
            </a:r>
          </a:p>
          <a:p>
            <a:pPr marL="342900" indent="-342900" algn="l" fontAlgn="base">
              <a:spcBef>
                <a:spcPts val="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environmental noise.</a:t>
            </a:r>
          </a:p>
          <a:p>
            <a:r>
              <a:rPr lang="en-US" sz="1800" dirty="0">
                <a:hlinkClick r:id="rId3"/>
              </a:rPr>
              <a:t>Pollution Prevention and Control Act 1999 (legislation.gov.uk)</a:t>
            </a:r>
            <a:endParaRPr lang="en-GB" sz="1800" dirty="0"/>
          </a:p>
          <a:p>
            <a:pPr algn="l" fontAlgn="base"/>
            <a:endParaRPr lang="en-GB" b="1" dirty="0"/>
          </a:p>
        </p:txBody>
      </p:sp>
      <p:pic>
        <p:nvPicPr>
          <p:cNvPr id="5" name="Picture 4" descr="A dolphin jumping out of the water&#10;&#10;Description automatically generated with low confidence">
            <a:extLst>
              <a:ext uri="{FF2B5EF4-FFF2-40B4-BE49-F238E27FC236}">
                <a16:creationId xmlns:a16="http://schemas.microsoft.com/office/drawing/2014/main" id="{256DA7DC-322F-C794-BFD9-5EB05670B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7254" y="2468039"/>
            <a:ext cx="2885767" cy="192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17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Clean Air Act 1993</a:t>
            </a:r>
            <a:br>
              <a:rPr lang="en-GB" dirty="0"/>
            </a:b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algn="l" fontAlgn="base"/>
            <a:r>
              <a:rPr lang="en-GB" b="0" i="0" dirty="0">
                <a:solidFill>
                  <a:srgbClr val="000000"/>
                </a:solidFill>
                <a:effectLst/>
              </a:rPr>
              <a:t>The Clean Air Act 1993 </a:t>
            </a:r>
            <a:r>
              <a:rPr lang="en-GB" dirty="0">
                <a:solidFill>
                  <a:srgbClr val="000000"/>
                </a:solidFill>
              </a:rPr>
              <a:t>covers all potential sources of </a:t>
            </a:r>
            <a:r>
              <a:rPr lang="en-GB" b="1" dirty="0">
                <a:solidFill>
                  <a:srgbClr val="000000"/>
                </a:solidFill>
              </a:rPr>
              <a:t>air pollution</a:t>
            </a:r>
            <a:r>
              <a:rPr lang="en-GB" dirty="0">
                <a:solidFill>
                  <a:srgbClr val="000000"/>
                </a:solidFill>
              </a:rPr>
              <a:t>. As such it places controls on</a:t>
            </a:r>
            <a:r>
              <a:rPr lang="en-GB" b="0" i="0" dirty="0">
                <a:solidFill>
                  <a:srgbClr val="000000"/>
                </a:solidFill>
                <a:effectLst/>
              </a:rPr>
              <a:t> smoke emissions and imposes restrictions such as the height of chimneys, along with all emissions relating to transport.</a:t>
            </a:r>
          </a:p>
          <a:p>
            <a:pPr algn="l" fontAlgn="base"/>
            <a:r>
              <a:rPr lang="en-US" sz="1800" dirty="0">
                <a:hlinkClick r:id="rId3"/>
              </a:rPr>
              <a:t>Clean Air Act 1993 (legislation.gov.uk)</a:t>
            </a:r>
            <a:endParaRPr lang="en-GB" sz="1800" b="1" dirty="0"/>
          </a:p>
        </p:txBody>
      </p:sp>
      <p:pic>
        <p:nvPicPr>
          <p:cNvPr id="6" name="Picture 5" descr="A picture containing smoke, sky, outdoor, steam&#10;&#10;Description automatically generated">
            <a:extLst>
              <a:ext uri="{FF2B5EF4-FFF2-40B4-BE49-F238E27FC236}">
                <a16:creationId xmlns:a16="http://schemas.microsoft.com/office/drawing/2014/main" id="{BB312CB8-273C-E344-4230-F73402ED7D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6188" y="3600658"/>
            <a:ext cx="2931623" cy="195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3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33D3F-42AB-4D32-9A21-653DB4428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Smoke control under the Clean Air Act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2E609-3DCC-4F8D-A831-01CCEE26D4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9241" cy="4248000"/>
          </a:xfrm>
        </p:spPr>
        <p:txBody>
          <a:bodyPr/>
          <a:lstStyle/>
          <a:p>
            <a:r>
              <a:rPr lang="en-US" sz="1800" dirty="0">
                <a:latin typeface="+mj-lt"/>
              </a:rPr>
              <a:t>The Clean Air Act </a:t>
            </a:r>
            <a:r>
              <a:rPr lang="en-US" sz="1800" b="0" i="0" dirty="0">
                <a:solidFill>
                  <a:srgbClr val="0C2A29"/>
                </a:solidFill>
                <a:effectLst/>
                <a:latin typeface="+mj-lt"/>
              </a:rPr>
              <a:t>controls domestic and industrial smoke emission.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C2A29"/>
                </a:solidFill>
                <a:effectLst/>
                <a:latin typeface="+mj-lt"/>
              </a:rPr>
              <a:t>It </a:t>
            </a:r>
            <a:r>
              <a:rPr lang="en-US" sz="1800" dirty="0">
                <a:latin typeface="+mj-lt"/>
              </a:rPr>
              <a:t>makes it an offence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to cause or permit the emission of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+mj-lt"/>
              </a:rPr>
              <a:t>dark smoke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from a chimney or flue at industrial or trade premises.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This also applies to burning materials on a site that you own or a site where you are working such as a building or demolition site.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333333"/>
                </a:solidFill>
                <a:latin typeface="+mj-lt"/>
              </a:rPr>
              <a:t>Under the act, local authorities must approve </a:t>
            </a:r>
            <a:r>
              <a:rPr lang="en-US" sz="1800" b="1" dirty="0">
                <a:solidFill>
                  <a:srgbClr val="333333"/>
                </a:solidFill>
                <a:latin typeface="+mj-lt"/>
              </a:rPr>
              <a:t>chimney heights </a:t>
            </a:r>
            <a:r>
              <a:rPr lang="en-US" sz="1800" dirty="0">
                <a:solidFill>
                  <a:srgbClr val="333333"/>
                </a:solidFill>
                <a:latin typeface="+mj-lt"/>
              </a:rPr>
              <a:t>for furnaces burning certain types of fuel at high rates.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333333"/>
                </a:solidFill>
                <a:latin typeface="+mj-lt"/>
              </a:rPr>
              <a:t>The act also introduced ‘Smoke Control Areas’ in order to control emissions produced from domestic houses by ensuring only clean fuel is burned in those areas.</a:t>
            </a:r>
            <a:endParaRPr lang="en-GB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6720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73422-4170-43F3-96B3-BBD94163C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Environmental Protection Act 1990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122A4-953C-49C7-9739-0D31607BCC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32555" cy="3050168"/>
          </a:xfrm>
        </p:spPr>
        <p:txBody>
          <a:bodyPr/>
          <a:lstStyle/>
          <a:p>
            <a:r>
              <a:rPr lang="en-US" dirty="0"/>
              <a:t>The Environmental Protection Act 1990 was designed to improve the control of pollution of the air, water and land by regulating the management of waste and the control of emissions. </a:t>
            </a:r>
          </a:p>
          <a:p>
            <a:r>
              <a:rPr lang="en-US" dirty="0"/>
              <a:t>It imposes a duty of care on any business or person who produces, carries, keeps, treats, disposes of or imports controlled waste to do so safely. </a:t>
            </a:r>
          </a:p>
        </p:txBody>
      </p:sp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73B45BF6-6F64-4075-B500-C755A8731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1512000"/>
            <a:ext cx="3048000" cy="21701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59CBD1-ECBE-4609-A437-2AF75D4C9E64}"/>
              </a:ext>
            </a:extLst>
          </p:cNvPr>
          <p:cNvSpPr txBox="1"/>
          <p:nvPr/>
        </p:nvSpPr>
        <p:spPr>
          <a:xfrm>
            <a:off x="363794" y="4683580"/>
            <a:ext cx="8323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hlinkClick r:id="rId3"/>
              </a:rPr>
              <a:t>Environmental Protection Act 1990 (legislation.gov.uk)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06612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Environmental Protection Act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08731" cy="4338000"/>
          </a:xfrm>
        </p:spPr>
        <p:txBody>
          <a:bodyPr/>
          <a:lstStyle/>
          <a:p>
            <a:r>
              <a:rPr lang="en-GB" sz="1800" b="1" dirty="0"/>
              <a:t>Waste management in engineering</a:t>
            </a:r>
          </a:p>
          <a:p>
            <a:r>
              <a:rPr lang="en-GB" sz="1800" dirty="0">
                <a:solidFill>
                  <a:srgbClr val="111111"/>
                </a:solidFill>
                <a:latin typeface="Arial" panose="020B0604020202020204" pitchFamily="34" charset="0"/>
              </a:rPr>
              <a:t>Any waste generated on site will normally need to be stored for a period of time before collection. Employers have a legal responsibility to ensure waste is stored safely. Regulations require the following actions.</a:t>
            </a:r>
          </a:p>
          <a:p>
            <a:pPr lvl="1">
              <a:defRPr/>
            </a:pPr>
            <a:r>
              <a:rPr lang="en-GB" sz="1800" b="1" dirty="0"/>
              <a:t>Pre-treatment</a:t>
            </a:r>
            <a:r>
              <a:rPr lang="en-GB" sz="1800" dirty="0"/>
              <a:t> – ie sorting recyclable and non-recyclable material. This can be onsite or completed by a registered waste collector at a sorting facility.</a:t>
            </a:r>
          </a:p>
          <a:p>
            <a:pPr lvl="1">
              <a:defRPr/>
            </a:pPr>
            <a:r>
              <a:rPr lang="en-GB" sz="1800" b="1" dirty="0"/>
              <a:t>Safe onsite storage</a:t>
            </a:r>
            <a:r>
              <a:rPr lang="en-GB" sz="1800" dirty="0"/>
              <a:t> for all waste.</a:t>
            </a:r>
          </a:p>
          <a:p>
            <a:pPr lvl="1">
              <a:defRPr/>
            </a:pPr>
            <a:r>
              <a:rPr lang="en-GB" sz="1800" dirty="0"/>
              <a:t>Waste must be collected by a </a:t>
            </a:r>
            <a:r>
              <a:rPr lang="en-GB" sz="1800" b="1" dirty="0"/>
              <a:t>registered waste carrier</a:t>
            </a:r>
            <a:r>
              <a:rPr lang="en-GB" sz="1800" dirty="0"/>
              <a:t>.</a:t>
            </a:r>
          </a:p>
          <a:p>
            <a:pPr lvl="1">
              <a:defRPr/>
            </a:pPr>
            <a:r>
              <a:rPr lang="en-GB" sz="1800" dirty="0"/>
              <a:t>Disposal of waste must take place at a </a:t>
            </a:r>
            <a:r>
              <a:rPr lang="en-GB" sz="1800" b="1" dirty="0"/>
              <a:t>licensed waste disposal facility</a:t>
            </a:r>
            <a:r>
              <a:rPr lang="en-GB" sz="1800" dirty="0"/>
              <a:t>.</a:t>
            </a:r>
          </a:p>
          <a:p>
            <a:pPr lvl="1">
              <a:defRPr/>
            </a:pPr>
            <a:r>
              <a:rPr lang="en-GB" sz="1800" dirty="0"/>
              <a:t>Waste must be covered by a </a:t>
            </a:r>
            <a:r>
              <a:rPr lang="en-GB" sz="1800" b="1" dirty="0"/>
              <a:t>waste transfer note</a:t>
            </a:r>
            <a:r>
              <a:rPr lang="en-GB" sz="1800" dirty="0"/>
              <a:t>.</a:t>
            </a:r>
          </a:p>
          <a:p>
            <a:pPr lvl="1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75000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1048</Words>
  <Application>Microsoft Office PowerPoint</Application>
  <PresentationFormat>On-screen Show (4:3)</PresentationFormat>
  <Paragraphs>112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arial</vt:lpstr>
      <vt:lpstr>Calibri</vt:lpstr>
      <vt:lpstr>Lucida Grande</vt:lpstr>
      <vt:lpstr>Times New Roman</vt:lpstr>
      <vt:lpstr>Default Design</vt:lpstr>
      <vt:lpstr>PowerPoint 7: Environmental legislation</vt:lpstr>
      <vt:lpstr>Objectives</vt:lpstr>
      <vt:lpstr>Regulating pollution and the environment</vt:lpstr>
      <vt:lpstr>DEFRA</vt:lpstr>
      <vt:lpstr>Pollution Prevention and Control Act 1999</vt:lpstr>
      <vt:lpstr>Clean Air Act 1993 </vt:lpstr>
      <vt:lpstr>Smoke control under the Clean Air Act</vt:lpstr>
      <vt:lpstr>Environmental Protection Act 1990</vt:lpstr>
      <vt:lpstr>Environmental Protection Act</vt:lpstr>
      <vt:lpstr>Dangerous Substances and Explosive Atmospheres Regulations (DSEAR) 2002</vt:lpstr>
      <vt:lpstr>What does DSEAR require? </vt:lpstr>
      <vt:lpstr>Controlling radioactive and other types of waste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270</cp:revision>
  <cp:lastPrinted>2022-02-11T13:58:58Z</cp:lastPrinted>
  <dcterms:created xsi:type="dcterms:W3CDTF">2013-05-28T00:38:54Z</dcterms:created>
  <dcterms:modified xsi:type="dcterms:W3CDTF">2022-07-01T09:57:35Z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