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1"/>
  </p:notesMasterIdLst>
  <p:handoutMasterIdLst>
    <p:handoutMasterId r:id="rId22"/>
  </p:handoutMasterIdLst>
  <p:sldIdLst>
    <p:sldId id="342" r:id="rId5"/>
    <p:sldId id="354" r:id="rId6"/>
    <p:sldId id="355" r:id="rId7"/>
    <p:sldId id="366" r:id="rId8"/>
    <p:sldId id="356" r:id="rId9"/>
    <p:sldId id="364" r:id="rId10"/>
    <p:sldId id="365" r:id="rId11"/>
    <p:sldId id="368" r:id="rId12"/>
    <p:sldId id="376" r:id="rId13"/>
    <p:sldId id="370" r:id="rId14"/>
    <p:sldId id="373" r:id="rId15"/>
    <p:sldId id="372" r:id="rId16"/>
    <p:sldId id="374" r:id="rId17"/>
    <p:sldId id="371" r:id="rId18"/>
    <p:sldId id="375" r:id="rId19"/>
    <p:sldId id="335" r:id="rId20"/>
  </p:sldIdLst>
  <p:sldSz cx="9144000" cy="6858000" type="screen4x3"/>
  <p:notesSz cx="6797675" cy="9926638"/>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B77F469-6192-5231-E81B-0CC385E14185}" name="Andrew Topliss" initials="AT" userId="9ddc74057ee38315"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7719"/>
    <a:srgbClr val="F8A34E"/>
    <a:srgbClr val="E30613"/>
    <a:srgbClr val="0077E3"/>
    <a:srgbClr val="000000"/>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9F6A19-C654-4540-B27B-7DC494D92500}" v="4" dt="2022-06-15T12:04:57.178"/>
  </p1510:revLst>
</p1510:revInfo>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255"/>
    <p:restoredTop sz="94694"/>
  </p:normalViewPr>
  <p:slideViewPr>
    <p:cSldViewPr snapToGrid="0">
      <p:cViewPr varScale="1">
        <p:scale>
          <a:sx n="62" d="100"/>
          <a:sy n="62" d="100"/>
        </p:scale>
        <p:origin x="992" y="56"/>
      </p:cViewPr>
      <p:guideLst>
        <p:guide orient="horz" pos="2160"/>
        <p:guide pos="2880"/>
      </p:guideLst>
    </p:cSldViewPr>
  </p:slideViewPr>
  <p:notesTextViewPr>
    <p:cViewPr>
      <p:scale>
        <a:sx n="1" d="1"/>
        <a:sy n="1" d="1"/>
      </p:scale>
      <p:origin x="0" y="0"/>
    </p:cViewPr>
  </p:notesTextViewPr>
  <p:sorterViewPr>
    <p:cViewPr>
      <p:scale>
        <a:sx n="130" d="100"/>
        <a:sy n="130" d="100"/>
      </p:scale>
      <p:origin x="0" y="-2022"/>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049F6A19-C654-4540-B27B-7DC494D92500}"/>
    <pc:docChg chg="custSel modSld">
      <pc:chgData name="Caroline Prodger" userId="e4ef2e75-b60b-401b-8ebe-291bdcf405f4" providerId="ADAL" clId="{049F6A19-C654-4540-B27B-7DC494D92500}" dt="2022-06-15T12:07:07.601" v="79"/>
      <pc:docMkLst>
        <pc:docMk/>
      </pc:docMkLst>
      <pc:sldChg chg="addSp modSp mod">
        <pc:chgData name="Caroline Prodger" userId="e4ef2e75-b60b-401b-8ebe-291bdcf405f4" providerId="ADAL" clId="{049F6A19-C654-4540-B27B-7DC494D92500}" dt="2022-06-15T11:51:57.176" v="5" actId="1076"/>
        <pc:sldMkLst>
          <pc:docMk/>
          <pc:sldMk cId="246462870" sldId="354"/>
        </pc:sldMkLst>
        <pc:picChg chg="add mod">
          <ac:chgData name="Caroline Prodger" userId="e4ef2e75-b60b-401b-8ebe-291bdcf405f4" providerId="ADAL" clId="{049F6A19-C654-4540-B27B-7DC494D92500}" dt="2022-06-15T11:51:57.176" v="5" actId="1076"/>
          <ac:picMkLst>
            <pc:docMk/>
            <pc:sldMk cId="246462870" sldId="354"/>
            <ac:picMk id="3" creationId="{D315ED68-0853-7568-1FCD-09BE824502A8}"/>
          </ac:picMkLst>
        </pc:picChg>
      </pc:sldChg>
      <pc:sldChg chg="addSp delSp modSp mod">
        <pc:chgData name="Caroline Prodger" userId="e4ef2e75-b60b-401b-8ebe-291bdcf405f4" providerId="ADAL" clId="{049F6A19-C654-4540-B27B-7DC494D92500}" dt="2022-06-15T11:56:17.296" v="12" actId="1076"/>
        <pc:sldMkLst>
          <pc:docMk/>
          <pc:sldMk cId="4088760456" sldId="356"/>
        </pc:sldMkLst>
        <pc:picChg chg="del">
          <ac:chgData name="Caroline Prodger" userId="e4ef2e75-b60b-401b-8ebe-291bdcf405f4" providerId="ADAL" clId="{049F6A19-C654-4540-B27B-7DC494D92500}" dt="2022-06-15T11:53:49.245" v="6" actId="478"/>
          <ac:picMkLst>
            <pc:docMk/>
            <pc:sldMk cId="4088760456" sldId="356"/>
            <ac:picMk id="5" creationId="{E2A403A6-6F8C-4F38-BE45-9413CA8E073B}"/>
          </ac:picMkLst>
        </pc:picChg>
        <pc:picChg chg="add mod">
          <ac:chgData name="Caroline Prodger" userId="e4ef2e75-b60b-401b-8ebe-291bdcf405f4" providerId="ADAL" clId="{049F6A19-C654-4540-B27B-7DC494D92500}" dt="2022-06-15T11:56:17.296" v="12" actId="1076"/>
          <ac:picMkLst>
            <pc:docMk/>
            <pc:sldMk cId="4088760456" sldId="356"/>
            <ac:picMk id="6" creationId="{ECB0E3AA-1BEB-1759-9D8D-FDDB9552BBCC}"/>
          </ac:picMkLst>
        </pc:picChg>
      </pc:sldChg>
      <pc:sldChg chg="delCm">
        <pc:chgData name="Caroline Prodger" userId="e4ef2e75-b60b-401b-8ebe-291bdcf405f4" providerId="ADAL" clId="{049F6A19-C654-4540-B27B-7DC494D92500}" dt="2022-06-15T11:57:35.544" v="13"/>
        <pc:sldMkLst>
          <pc:docMk/>
          <pc:sldMk cId="2103899713" sldId="364"/>
        </pc:sldMkLst>
      </pc:sldChg>
      <pc:sldChg chg="delCm">
        <pc:chgData name="Caroline Prodger" userId="e4ef2e75-b60b-401b-8ebe-291bdcf405f4" providerId="ADAL" clId="{049F6A19-C654-4540-B27B-7DC494D92500}" dt="2022-06-15T12:07:07.601" v="79"/>
        <pc:sldMkLst>
          <pc:docMk/>
          <pc:sldMk cId="2309508920" sldId="371"/>
        </pc:sldMkLst>
      </pc:sldChg>
      <pc:sldChg chg="addSp delSp modSp mod modNotesTx">
        <pc:chgData name="Caroline Prodger" userId="e4ef2e75-b60b-401b-8ebe-291bdcf405f4" providerId="ADAL" clId="{049F6A19-C654-4540-B27B-7DC494D92500}" dt="2022-06-15T12:03:52.835" v="23" actId="1076"/>
        <pc:sldMkLst>
          <pc:docMk/>
          <pc:sldMk cId="195349854" sldId="372"/>
        </pc:sldMkLst>
        <pc:picChg chg="del">
          <ac:chgData name="Caroline Prodger" userId="e4ef2e75-b60b-401b-8ebe-291bdcf405f4" providerId="ADAL" clId="{049F6A19-C654-4540-B27B-7DC494D92500}" dt="2022-06-15T11:58:59.925" v="15" actId="478"/>
          <ac:picMkLst>
            <pc:docMk/>
            <pc:sldMk cId="195349854" sldId="372"/>
            <ac:picMk id="5" creationId="{33528E06-FF30-4F14-B6FB-C1A17EB79881}"/>
          </ac:picMkLst>
        </pc:picChg>
        <pc:picChg chg="add mod">
          <ac:chgData name="Caroline Prodger" userId="e4ef2e75-b60b-401b-8ebe-291bdcf405f4" providerId="ADAL" clId="{049F6A19-C654-4540-B27B-7DC494D92500}" dt="2022-06-15T12:03:52.835" v="23" actId="1076"/>
          <ac:picMkLst>
            <pc:docMk/>
            <pc:sldMk cId="195349854" sldId="372"/>
            <ac:picMk id="6" creationId="{8178B79C-943F-9747-085A-EE0D31BDB83F}"/>
          </ac:picMkLst>
        </pc:picChg>
      </pc:sldChg>
      <pc:sldChg chg="addSp delSp modSp mod modNotesTx">
        <pc:chgData name="Caroline Prodger" userId="e4ef2e75-b60b-401b-8ebe-291bdcf405f4" providerId="ADAL" clId="{049F6A19-C654-4540-B27B-7DC494D92500}" dt="2022-06-15T12:06:51.187" v="78" actId="20577"/>
        <pc:sldMkLst>
          <pc:docMk/>
          <pc:sldMk cId="446597877" sldId="375"/>
        </pc:sldMkLst>
        <pc:picChg chg="del">
          <ac:chgData name="Caroline Prodger" userId="e4ef2e75-b60b-401b-8ebe-291bdcf405f4" providerId="ADAL" clId="{049F6A19-C654-4540-B27B-7DC494D92500}" dt="2022-06-15T12:04:04.503" v="24" actId="478"/>
          <ac:picMkLst>
            <pc:docMk/>
            <pc:sldMk cId="446597877" sldId="375"/>
            <ac:picMk id="3" creationId="{6D995BC0-258C-52C4-7751-FDBEBF2ED638}"/>
          </ac:picMkLst>
        </pc:picChg>
        <pc:picChg chg="add mod">
          <ac:chgData name="Caroline Prodger" userId="e4ef2e75-b60b-401b-8ebe-291bdcf405f4" providerId="ADAL" clId="{049F6A19-C654-4540-B27B-7DC494D92500}" dt="2022-06-15T12:05:05.114" v="30" actId="1076"/>
          <ac:picMkLst>
            <pc:docMk/>
            <pc:sldMk cId="446597877" sldId="375"/>
            <ac:picMk id="4" creationId="{2BDFA8CF-3F52-8678-49F8-E553CFDFBAA7}"/>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739748B-5B1F-4D92-9074-7D2B24B180E3}"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GB"/>
        </a:p>
      </dgm:t>
    </dgm:pt>
    <dgm:pt modelId="{C43F3CCC-96E3-4924-9159-B62EBEBC8051}">
      <dgm:prSet phldrT="[Text]"/>
      <dgm:spPr>
        <a:solidFill>
          <a:srgbClr val="0077E3"/>
        </a:solidFill>
      </dgm:spPr>
      <dgm:t>
        <a:bodyPr/>
        <a:lstStyle/>
        <a:p>
          <a:r>
            <a:rPr lang="en-GB" dirty="0"/>
            <a:t>Risk identification</a:t>
          </a:r>
        </a:p>
      </dgm:t>
    </dgm:pt>
    <dgm:pt modelId="{73D1D8E8-EE98-4BB9-9653-BEAE9E210350}" type="parTrans" cxnId="{05A8A27C-D961-4053-A669-CCDC794D1DE5}">
      <dgm:prSet/>
      <dgm:spPr/>
      <dgm:t>
        <a:bodyPr/>
        <a:lstStyle/>
        <a:p>
          <a:endParaRPr lang="en-GB"/>
        </a:p>
      </dgm:t>
    </dgm:pt>
    <dgm:pt modelId="{57793EBC-CD79-4D39-8B5A-629D910EA82C}" type="sibTrans" cxnId="{05A8A27C-D961-4053-A669-CCDC794D1DE5}">
      <dgm:prSet/>
      <dgm:spPr>
        <a:solidFill>
          <a:srgbClr val="E30613"/>
        </a:solidFill>
      </dgm:spPr>
      <dgm:t>
        <a:bodyPr/>
        <a:lstStyle/>
        <a:p>
          <a:endParaRPr lang="en-GB"/>
        </a:p>
      </dgm:t>
    </dgm:pt>
    <dgm:pt modelId="{ED79AFAE-660A-431E-80E8-19C9AACCE1C0}">
      <dgm:prSet phldrT="[Text]"/>
      <dgm:spPr>
        <a:solidFill>
          <a:srgbClr val="0077E3"/>
        </a:solidFill>
      </dgm:spPr>
      <dgm:t>
        <a:bodyPr/>
        <a:lstStyle/>
        <a:p>
          <a:r>
            <a:rPr lang="en-GB" dirty="0"/>
            <a:t>Risk assessment</a:t>
          </a:r>
        </a:p>
      </dgm:t>
    </dgm:pt>
    <dgm:pt modelId="{4CFB768E-6558-465C-A485-E206EB7F908B}" type="parTrans" cxnId="{23E40DEA-77BA-4843-9613-01B8FBB79C14}">
      <dgm:prSet/>
      <dgm:spPr/>
      <dgm:t>
        <a:bodyPr/>
        <a:lstStyle/>
        <a:p>
          <a:endParaRPr lang="en-GB"/>
        </a:p>
      </dgm:t>
    </dgm:pt>
    <dgm:pt modelId="{1940710F-A1F2-4815-AEA2-43D7279DDC82}" type="sibTrans" cxnId="{23E40DEA-77BA-4843-9613-01B8FBB79C14}">
      <dgm:prSet/>
      <dgm:spPr/>
      <dgm:t>
        <a:bodyPr/>
        <a:lstStyle/>
        <a:p>
          <a:endParaRPr lang="en-GB"/>
        </a:p>
      </dgm:t>
    </dgm:pt>
    <dgm:pt modelId="{A8B29FE7-52B6-49B5-B4F2-A3513B9464E1}">
      <dgm:prSet phldrT="[Text]"/>
      <dgm:spPr>
        <a:solidFill>
          <a:srgbClr val="0077E3"/>
        </a:solidFill>
      </dgm:spPr>
      <dgm:t>
        <a:bodyPr/>
        <a:lstStyle/>
        <a:p>
          <a:r>
            <a:rPr lang="en-GB" dirty="0"/>
            <a:t>Risk management</a:t>
          </a:r>
        </a:p>
      </dgm:t>
    </dgm:pt>
    <dgm:pt modelId="{4545913F-80F3-425F-B48E-6E6C100EDF59}" type="parTrans" cxnId="{D73CA5DF-8A24-4E9E-9236-A48278826ACA}">
      <dgm:prSet/>
      <dgm:spPr/>
      <dgm:t>
        <a:bodyPr/>
        <a:lstStyle/>
        <a:p>
          <a:endParaRPr lang="en-GB"/>
        </a:p>
      </dgm:t>
    </dgm:pt>
    <dgm:pt modelId="{FC512A24-69EC-4E67-89A4-9C292A5D0A03}" type="sibTrans" cxnId="{D73CA5DF-8A24-4E9E-9236-A48278826ACA}">
      <dgm:prSet/>
      <dgm:spPr/>
      <dgm:t>
        <a:bodyPr/>
        <a:lstStyle/>
        <a:p>
          <a:endParaRPr lang="en-GB"/>
        </a:p>
      </dgm:t>
    </dgm:pt>
    <dgm:pt modelId="{1524380E-F93C-41D3-8234-61BFC6AD5577}">
      <dgm:prSet phldrT="[Text]"/>
      <dgm:spPr>
        <a:solidFill>
          <a:srgbClr val="0077E3"/>
        </a:solidFill>
      </dgm:spPr>
      <dgm:t>
        <a:bodyPr/>
        <a:lstStyle/>
        <a:p>
          <a:r>
            <a:rPr lang="en-GB" dirty="0"/>
            <a:t>Risk </a:t>
          </a:r>
        </a:p>
        <a:p>
          <a:r>
            <a:rPr lang="en-GB" dirty="0"/>
            <a:t>review</a:t>
          </a:r>
        </a:p>
      </dgm:t>
    </dgm:pt>
    <dgm:pt modelId="{03727BD1-0792-48C5-82E1-8A18B4175127}" type="parTrans" cxnId="{30BF2EB5-91D0-4B3B-B77D-D9CF8B485F03}">
      <dgm:prSet/>
      <dgm:spPr/>
      <dgm:t>
        <a:bodyPr/>
        <a:lstStyle/>
        <a:p>
          <a:endParaRPr lang="en-GB"/>
        </a:p>
      </dgm:t>
    </dgm:pt>
    <dgm:pt modelId="{C8419C32-63D4-4A34-99A6-06FF04F4A8AF}" type="sibTrans" cxnId="{30BF2EB5-91D0-4B3B-B77D-D9CF8B485F03}">
      <dgm:prSet/>
      <dgm:spPr/>
      <dgm:t>
        <a:bodyPr/>
        <a:lstStyle/>
        <a:p>
          <a:endParaRPr lang="en-GB"/>
        </a:p>
      </dgm:t>
    </dgm:pt>
    <dgm:pt modelId="{5C6E1190-414F-4CC0-8482-0419EF15647E}" type="pres">
      <dgm:prSet presAssocID="{3739748B-5B1F-4D92-9074-7D2B24B180E3}" presName="Name0" presStyleCnt="0">
        <dgm:presLayoutVars>
          <dgm:dir/>
          <dgm:resizeHandles val="exact"/>
        </dgm:presLayoutVars>
      </dgm:prSet>
      <dgm:spPr/>
    </dgm:pt>
    <dgm:pt modelId="{FAA7C893-D7E8-450B-801B-991925967FDB}" type="pres">
      <dgm:prSet presAssocID="{3739748B-5B1F-4D92-9074-7D2B24B180E3}" presName="cycle" presStyleCnt="0"/>
      <dgm:spPr/>
    </dgm:pt>
    <dgm:pt modelId="{5613BFF5-E5DF-496E-821C-FF54A9BE26CA}" type="pres">
      <dgm:prSet presAssocID="{C43F3CCC-96E3-4924-9159-B62EBEBC8051}" presName="nodeFirstNode" presStyleLbl="node1" presStyleIdx="0" presStyleCnt="4">
        <dgm:presLayoutVars>
          <dgm:bulletEnabled val="1"/>
        </dgm:presLayoutVars>
      </dgm:prSet>
      <dgm:spPr/>
    </dgm:pt>
    <dgm:pt modelId="{C8CED26A-8CB7-47C4-8DA7-565B15BCD834}" type="pres">
      <dgm:prSet presAssocID="{57793EBC-CD79-4D39-8B5A-629D910EA82C}" presName="sibTransFirstNode" presStyleLbl="bgShp" presStyleIdx="0" presStyleCnt="1"/>
      <dgm:spPr/>
    </dgm:pt>
    <dgm:pt modelId="{BB751892-B473-46AB-A24B-4D612A43B693}" type="pres">
      <dgm:prSet presAssocID="{ED79AFAE-660A-431E-80E8-19C9AACCE1C0}" presName="nodeFollowingNodes" presStyleLbl="node1" presStyleIdx="1" presStyleCnt="4">
        <dgm:presLayoutVars>
          <dgm:bulletEnabled val="1"/>
        </dgm:presLayoutVars>
      </dgm:prSet>
      <dgm:spPr/>
    </dgm:pt>
    <dgm:pt modelId="{F17D92E4-B444-4AC1-8277-40EEC92722D9}" type="pres">
      <dgm:prSet presAssocID="{A8B29FE7-52B6-49B5-B4F2-A3513B9464E1}" presName="nodeFollowingNodes" presStyleLbl="node1" presStyleIdx="2" presStyleCnt="4">
        <dgm:presLayoutVars>
          <dgm:bulletEnabled val="1"/>
        </dgm:presLayoutVars>
      </dgm:prSet>
      <dgm:spPr/>
    </dgm:pt>
    <dgm:pt modelId="{3B34F210-1746-4C78-9212-5E956127DF14}" type="pres">
      <dgm:prSet presAssocID="{1524380E-F93C-41D3-8234-61BFC6AD5577}" presName="nodeFollowingNodes" presStyleLbl="node1" presStyleIdx="3" presStyleCnt="4">
        <dgm:presLayoutVars>
          <dgm:bulletEnabled val="1"/>
        </dgm:presLayoutVars>
      </dgm:prSet>
      <dgm:spPr/>
    </dgm:pt>
  </dgm:ptLst>
  <dgm:cxnLst>
    <dgm:cxn modelId="{6F6E4F02-BC57-4F94-B4A1-96385433A3C8}" type="presOf" srcId="{57793EBC-CD79-4D39-8B5A-629D910EA82C}" destId="{C8CED26A-8CB7-47C4-8DA7-565B15BCD834}" srcOrd="0" destOrd="0" presId="urn:microsoft.com/office/officeart/2005/8/layout/cycle3"/>
    <dgm:cxn modelId="{E54EF861-EC1E-4A48-A146-30E7492D96FE}" type="presOf" srcId="{C43F3CCC-96E3-4924-9159-B62EBEBC8051}" destId="{5613BFF5-E5DF-496E-821C-FF54A9BE26CA}" srcOrd="0" destOrd="0" presId="urn:microsoft.com/office/officeart/2005/8/layout/cycle3"/>
    <dgm:cxn modelId="{8C36DB42-733B-4997-BC8A-0C283D20AC9F}" type="presOf" srcId="{3739748B-5B1F-4D92-9074-7D2B24B180E3}" destId="{5C6E1190-414F-4CC0-8482-0419EF15647E}" srcOrd="0" destOrd="0" presId="urn:microsoft.com/office/officeart/2005/8/layout/cycle3"/>
    <dgm:cxn modelId="{5BFA4E49-053F-458E-A9D5-2DB86A0432DA}" type="presOf" srcId="{A8B29FE7-52B6-49B5-B4F2-A3513B9464E1}" destId="{F17D92E4-B444-4AC1-8277-40EEC92722D9}" srcOrd="0" destOrd="0" presId="urn:microsoft.com/office/officeart/2005/8/layout/cycle3"/>
    <dgm:cxn modelId="{05A8A27C-D961-4053-A669-CCDC794D1DE5}" srcId="{3739748B-5B1F-4D92-9074-7D2B24B180E3}" destId="{C43F3CCC-96E3-4924-9159-B62EBEBC8051}" srcOrd="0" destOrd="0" parTransId="{73D1D8E8-EE98-4BB9-9653-BEAE9E210350}" sibTransId="{57793EBC-CD79-4D39-8B5A-629D910EA82C}"/>
    <dgm:cxn modelId="{30BF2EB5-91D0-4B3B-B77D-D9CF8B485F03}" srcId="{3739748B-5B1F-4D92-9074-7D2B24B180E3}" destId="{1524380E-F93C-41D3-8234-61BFC6AD5577}" srcOrd="3" destOrd="0" parTransId="{03727BD1-0792-48C5-82E1-8A18B4175127}" sibTransId="{C8419C32-63D4-4A34-99A6-06FF04F4A8AF}"/>
    <dgm:cxn modelId="{A8B18FB8-67DE-4B7D-9255-B6A344A3CBA9}" type="presOf" srcId="{ED79AFAE-660A-431E-80E8-19C9AACCE1C0}" destId="{BB751892-B473-46AB-A24B-4D612A43B693}" srcOrd="0" destOrd="0" presId="urn:microsoft.com/office/officeart/2005/8/layout/cycle3"/>
    <dgm:cxn modelId="{2B0E99DB-1216-4AC7-82A4-A7CED618A0A1}" type="presOf" srcId="{1524380E-F93C-41D3-8234-61BFC6AD5577}" destId="{3B34F210-1746-4C78-9212-5E956127DF14}" srcOrd="0" destOrd="0" presId="urn:microsoft.com/office/officeart/2005/8/layout/cycle3"/>
    <dgm:cxn modelId="{D73CA5DF-8A24-4E9E-9236-A48278826ACA}" srcId="{3739748B-5B1F-4D92-9074-7D2B24B180E3}" destId="{A8B29FE7-52B6-49B5-B4F2-A3513B9464E1}" srcOrd="2" destOrd="0" parTransId="{4545913F-80F3-425F-B48E-6E6C100EDF59}" sibTransId="{FC512A24-69EC-4E67-89A4-9C292A5D0A03}"/>
    <dgm:cxn modelId="{23E40DEA-77BA-4843-9613-01B8FBB79C14}" srcId="{3739748B-5B1F-4D92-9074-7D2B24B180E3}" destId="{ED79AFAE-660A-431E-80E8-19C9AACCE1C0}" srcOrd="1" destOrd="0" parTransId="{4CFB768E-6558-465C-A485-E206EB7F908B}" sibTransId="{1940710F-A1F2-4815-AEA2-43D7279DDC82}"/>
    <dgm:cxn modelId="{BBE81E15-BF54-4E03-A36C-C7C02AA04501}" type="presParOf" srcId="{5C6E1190-414F-4CC0-8482-0419EF15647E}" destId="{FAA7C893-D7E8-450B-801B-991925967FDB}" srcOrd="0" destOrd="0" presId="urn:microsoft.com/office/officeart/2005/8/layout/cycle3"/>
    <dgm:cxn modelId="{9F6BF8FC-3C8D-405D-A58B-5F03195F4A7B}" type="presParOf" srcId="{FAA7C893-D7E8-450B-801B-991925967FDB}" destId="{5613BFF5-E5DF-496E-821C-FF54A9BE26CA}" srcOrd="0" destOrd="0" presId="urn:microsoft.com/office/officeart/2005/8/layout/cycle3"/>
    <dgm:cxn modelId="{B23A2018-5BD5-440A-9A31-D0EB1C164155}" type="presParOf" srcId="{FAA7C893-D7E8-450B-801B-991925967FDB}" destId="{C8CED26A-8CB7-47C4-8DA7-565B15BCD834}" srcOrd="1" destOrd="0" presId="urn:microsoft.com/office/officeart/2005/8/layout/cycle3"/>
    <dgm:cxn modelId="{370C660E-12E4-4EAC-819B-2C4DE79E30EA}" type="presParOf" srcId="{FAA7C893-D7E8-450B-801B-991925967FDB}" destId="{BB751892-B473-46AB-A24B-4D612A43B693}" srcOrd="2" destOrd="0" presId="urn:microsoft.com/office/officeart/2005/8/layout/cycle3"/>
    <dgm:cxn modelId="{F88E6511-B803-4EBB-9350-CE2AF9A015C8}" type="presParOf" srcId="{FAA7C893-D7E8-450B-801B-991925967FDB}" destId="{F17D92E4-B444-4AC1-8277-40EEC92722D9}" srcOrd="3" destOrd="0" presId="urn:microsoft.com/office/officeart/2005/8/layout/cycle3"/>
    <dgm:cxn modelId="{998AA8E6-4927-4444-A77D-B6530C2166FB}" type="presParOf" srcId="{FAA7C893-D7E8-450B-801B-991925967FDB}" destId="{3B34F210-1746-4C78-9212-5E956127DF14}" srcOrd="4" destOrd="0" presId="urn:microsoft.com/office/officeart/2005/8/layout/cycle3"/>
  </dgm:cxnLst>
  <dgm:bg/>
  <dgm:whole>
    <a:ln>
      <a:solidFill>
        <a:schemeClr val="bg1"/>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79BE53-B2BF-4486-A158-97DBE2A33CA5}" type="doc">
      <dgm:prSet loTypeId="urn:microsoft.com/office/officeart/2005/8/layout/pyramid3" loCatId="pyramid" qsTypeId="urn:microsoft.com/office/officeart/2005/8/quickstyle/simple1" qsCatId="simple" csTypeId="urn:microsoft.com/office/officeart/2005/8/colors/accent1_2" csCatId="accent1" phldr="1"/>
      <dgm:spPr/>
    </dgm:pt>
    <dgm:pt modelId="{2CC5A0DC-8AB7-47E9-AAE7-2429EC90A386}">
      <dgm:prSet phldrT="[Text]" custT="1"/>
      <dgm:spPr/>
      <dgm:t>
        <a:bodyPr/>
        <a:lstStyle/>
        <a:p>
          <a:r>
            <a:rPr lang="en-GB" sz="1800" b="1" dirty="0"/>
            <a:t>Elimination</a:t>
          </a:r>
        </a:p>
      </dgm:t>
    </dgm:pt>
    <dgm:pt modelId="{C1406AF7-1352-4D6D-8DCA-337DC92B3AF5}" type="parTrans" cxnId="{0E48D92D-49E2-435B-94EA-A2DAEE4ADB50}">
      <dgm:prSet/>
      <dgm:spPr/>
      <dgm:t>
        <a:bodyPr/>
        <a:lstStyle/>
        <a:p>
          <a:endParaRPr lang="en-GB"/>
        </a:p>
      </dgm:t>
    </dgm:pt>
    <dgm:pt modelId="{DB589A0A-8D99-4D1E-888D-0D37204085F9}" type="sibTrans" cxnId="{0E48D92D-49E2-435B-94EA-A2DAEE4ADB50}">
      <dgm:prSet/>
      <dgm:spPr/>
      <dgm:t>
        <a:bodyPr/>
        <a:lstStyle/>
        <a:p>
          <a:endParaRPr lang="en-GB"/>
        </a:p>
      </dgm:t>
    </dgm:pt>
    <dgm:pt modelId="{B33CC82F-9D69-434C-AD25-F4A39FF47F9E}">
      <dgm:prSet custT="1"/>
      <dgm:spPr>
        <a:solidFill>
          <a:srgbClr val="92D050"/>
        </a:solidFill>
      </dgm:spPr>
      <dgm:t>
        <a:bodyPr/>
        <a:lstStyle/>
        <a:p>
          <a:r>
            <a:rPr lang="en-GB" sz="1600" b="1" dirty="0"/>
            <a:t>Reduction/substitution</a:t>
          </a:r>
        </a:p>
      </dgm:t>
    </dgm:pt>
    <dgm:pt modelId="{4DDB00E0-39DC-4911-B983-052C8DA875A2}" type="parTrans" cxnId="{7E179577-AC2F-4C2B-8006-4FDE5582BE18}">
      <dgm:prSet/>
      <dgm:spPr/>
      <dgm:t>
        <a:bodyPr/>
        <a:lstStyle/>
        <a:p>
          <a:endParaRPr lang="en-GB"/>
        </a:p>
      </dgm:t>
    </dgm:pt>
    <dgm:pt modelId="{1E136CBF-792E-4274-A2C7-F5935D579B2C}" type="sibTrans" cxnId="{7E179577-AC2F-4C2B-8006-4FDE5582BE18}">
      <dgm:prSet/>
      <dgm:spPr/>
      <dgm:t>
        <a:bodyPr/>
        <a:lstStyle/>
        <a:p>
          <a:endParaRPr lang="en-GB"/>
        </a:p>
      </dgm:t>
    </dgm:pt>
    <dgm:pt modelId="{C34942E9-AAF4-48B2-A8E8-646C16584AE5}">
      <dgm:prSet custT="1"/>
      <dgm:spPr>
        <a:solidFill>
          <a:srgbClr val="FFC000"/>
        </a:solidFill>
      </dgm:spPr>
      <dgm:t>
        <a:bodyPr/>
        <a:lstStyle/>
        <a:p>
          <a:r>
            <a:rPr lang="en-GB" sz="1500" b="1" dirty="0"/>
            <a:t>Isolation</a:t>
          </a:r>
        </a:p>
      </dgm:t>
    </dgm:pt>
    <dgm:pt modelId="{17B65917-3A98-4244-9D00-5377D0A793D9}" type="parTrans" cxnId="{9E8F4BE9-2345-4B28-BA27-764A6DAB6AE0}">
      <dgm:prSet/>
      <dgm:spPr/>
      <dgm:t>
        <a:bodyPr/>
        <a:lstStyle/>
        <a:p>
          <a:endParaRPr lang="en-GB"/>
        </a:p>
      </dgm:t>
    </dgm:pt>
    <dgm:pt modelId="{FE6BE940-4382-454C-B4F9-BDC8F76E666C}" type="sibTrans" cxnId="{9E8F4BE9-2345-4B28-BA27-764A6DAB6AE0}">
      <dgm:prSet/>
      <dgm:spPr/>
      <dgm:t>
        <a:bodyPr/>
        <a:lstStyle/>
        <a:p>
          <a:endParaRPr lang="en-GB"/>
        </a:p>
      </dgm:t>
    </dgm:pt>
    <dgm:pt modelId="{02D7FB0D-CA34-48FE-A9FE-B56B8AD79A2D}">
      <dgm:prSet phldrT="[Text]" custT="1"/>
      <dgm:spPr>
        <a:solidFill>
          <a:srgbClr val="FFFF00"/>
        </a:solidFill>
      </dgm:spPr>
      <dgm:t>
        <a:bodyPr/>
        <a:lstStyle/>
        <a:p>
          <a:r>
            <a:rPr lang="en-GB" sz="1400" b="1" dirty="0"/>
            <a:t>Engineering controls</a:t>
          </a:r>
        </a:p>
      </dgm:t>
    </dgm:pt>
    <dgm:pt modelId="{045AB7B9-AB0F-4404-B5F3-D00A5044A1AB}" type="sibTrans" cxnId="{8E536E7C-185F-4768-8AE9-66143E3E1D50}">
      <dgm:prSet/>
      <dgm:spPr/>
      <dgm:t>
        <a:bodyPr/>
        <a:lstStyle/>
        <a:p>
          <a:endParaRPr lang="en-GB"/>
        </a:p>
      </dgm:t>
    </dgm:pt>
    <dgm:pt modelId="{C6A3265E-4967-4ACA-9AE3-B91D72665DF7}" type="parTrans" cxnId="{8E536E7C-185F-4768-8AE9-66143E3E1D50}">
      <dgm:prSet/>
      <dgm:spPr/>
      <dgm:t>
        <a:bodyPr/>
        <a:lstStyle/>
        <a:p>
          <a:endParaRPr lang="en-GB"/>
        </a:p>
      </dgm:t>
    </dgm:pt>
    <dgm:pt modelId="{01AE37D8-C731-4E6F-8295-A1F1D68DED71}">
      <dgm:prSet phldrT="[Text]"/>
      <dgm:spPr>
        <a:solidFill>
          <a:srgbClr val="FF0000"/>
        </a:solidFill>
      </dgm:spPr>
      <dgm:t>
        <a:bodyPr/>
        <a:lstStyle/>
        <a:p>
          <a:r>
            <a:rPr lang="en-GB" b="1" dirty="0"/>
            <a:t>PPE</a:t>
          </a:r>
        </a:p>
      </dgm:t>
    </dgm:pt>
    <dgm:pt modelId="{206751AD-9784-4678-A841-01D60E4D015D}" type="sibTrans" cxnId="{CF75954C-A240-4965-B5DE-FB1933826C3A}">
      <dgm:prSet/>
      <dgm:spPr/>
      <dgm:t>
        <a:bodyPr/>
        <a:lstStyle/>
        <a:p>
          <a:endParaRPr lang="en-GB"/>
        </a:p>
      </dgm:t>
    </dgm:pt>
    <dgm:pt modelId="{C473CF41-D637-443F-9C7A-353EC255AF67}" type="parTrans" cxnId="{CF75954C-A240-4965-B5DE-FB1933826C3A}">
      <dgm:prSet/>
      <dgm:spPr/>
      <dgm:t>
        <a:bodyPr/>
        <a:lstStyle/>
        <a:p>
          <a:endParaRPr lang="en-GB"/>
        </a:p>
      </dgm:t>
    </dgm:pt>
    <dgm:pt modelId="{3458E25F-6082-47BE-ABBE-A1578DA9E771}">
      <dgm:prSet/>
      <dgm:spPr>
        <a:solidFill>
          <a:srgbClr val="F07719"/>
        </a:solidFill>
      </dgm:spPr>
      <dgm:t>
        <a:bodyPr/>
        <a:lstStyle/>
        <a:p>
          <a:r>
            <a:rPr lang="en-GB" b="1" dirty="0"/>
            <a:t>Administration controls</a:t>
          </a:r>
        </a:p>
      </dgm:t>
    </dgm:pt>
    <dgm:pt modelId="{538892B2-5BB3-449C-A82C-2D4E31604019}" type="parTrans" cxnId="{A72CFFCE-308E-4074-B574-73D7CDFAB7F7}">
      <dgm:prSet/>
      <dgm:spPr/>
      <dgm:t>
        <a:bodyPr/>
        <a:lstStyle/>
        <a:p>
          <a:endParaRPr lang="en-GB"/>
        </a:p>
      </dgm:t>
    </dgm:pt>
    <dgm:pt modelId="{4E68983D-D8D9-4739-AF09-3D695865D106}" type="sibTrans" cxnId="{A72CFFCE-308E-4074-B574-73D7CDFAB7F7}">
      <dgm:prSet/>
      <dgm:spPr/>
      <dgm:t>
        <a:bodyPr/>
        <a:lstStyle/>
        <a:p>
          <a:endParaRPr lang="en-GB"/>
        </a:p>
      </dgm:t>
    </dgm:pt>
    <dgm:pt modelId="{149070CB-88C6-4BB5-A311-471ACAD96B5D}" type="pres">
      <dgm:prSet presAssocID="{B079BE53-B2BF-4486-A158-97DBE2A33CA5}" presName="Name0" presStyleCnt="0">
        <dgm:presLayoutVars>
          <dgm:dir/>
          <dgm:animLvl val="lvl"/>
          <dgm:resizeHandles val="exact"/>
        </dgm:presLayoutVars>
      </dgm:prSet>
      <dgm:spPr/>
    </dgm:pt>
    <dgm:pt modelId="{CE90D968-7950-4705-86E3-697BDC96D836}" type="pres">
      <dgm:prSet presAssocID="{2CC5A0DC-8AB7-47E9-AAE7-2429EC90A386}" presName="Name8" presStyleCnt="0"/>
      <dgm:spPr/>
    </dgm:pt>
    <dgm:pt modelId="{2C974738-288C-4726-97B5-9847F7BA341F}" type="pres">
      <dgm:prSet presAssocID="{2CC5A0DC-8AB7-47E9-AAE7-2429EC90A386}" presName="level" presStyleLbl="node1" presStyleIdx="0" presStyleCnt="6" custLinFactNeighborX="1718" custLinFactNeighborY="-7069">
        <dgm:presLayoutVars>
          <dgm:chMax val="1"/>
          <dgm:bulletEnabled val="1"/>
        </dgm:presLayoutVars>
      </dgm:prSet>
      <dgm:spPr/>
    </dgm:pt>
    <dgm:pt modelId="{A9425AE0-DC60-4EC2-8F1C-48D72A7A3E1E}" type="pres">
      <dgm:prSet presAssocID="{2CC5A0DC-8AB7-47E9-AAE7-2429EC90A386}" presName="levelTx" presStyleLbl="revTx" presStyleIdx="0" presStyleCnt="0">
        <dgm:presLayoutVars>
          <dgm:chMax val="1"/>
          <dgm:bulletEnabled val="1"/>
        </dgm:presLayoutVars>
      </dgm:prSet>
      <dgm:spPr/>
    </dgm:pt>
    <dgm:pt modelId="{9A62BFAC-AB64-42EF-88E5-B7CC97C403DD}" type="pres">
      <dgm:prSet presAssocID="{B33CC82F-9D69-434C-AD25-F4A39FF47F9E}" presName="Name8" presStyleCnt="0"/>
      <dgm:spPr/>
    </dgm:pt>
    <dgm:pt modelId="{00E32870-3E6C-4FE9-8B59-68E352602185}" type="pres">
      <dgm:prSet presAssocID="{B33CC82F-9D69-434C-AD25-F4A39FF47F9E}" presName="level" presStyleLbl="node1" presStyleIdx="1" presStyleCnt="6">
        <dgm:presLayoutVars>
          <dgm:chMax val="1"/>
          <dgm:bulletEnabled val="1"/>
        </dgm:presLayoutVars>
      </dgm:prSet>
      <dgm:spPr/>
    </dgm:pt>
    <dgm:pt modelId="{363D1757-B407-44E5-B1D6-5E07D3FF2925}" type="pres">
      <dgm:prSet presAssocID="{B33CC82F-9D69-434C-AD25-F4A39FF47F9E}" presName="levelTx" presStyleLbl="revTx" presStyleIdx="0" presStyleCnt="0">
        <dgm:presLayoutVars>
          <dgm:chMax val="1"/>
          <dgm:bulletEnabled val="1"/>
        </dgm:presLayoutVars>
      </dgm:prSet>
      <dgm:spPr/>
    </dgm:pt>
    <dgm:pt modelId="{1A4A9330-0433-4638-B9ED-FD5C22D00EA8}" type="pres">
      <dgm:prSet presAssocID="{C34942E9-AAF4-48B2-A8E8-646C16584AE5}" presName="Name8" presStyleCnt="0"/>
      <dgm:spPr/>
    </dgm:pt>
    <dgm:pt modelId="{A6B96ED9-B822-4EF2-A83D-924817FBAB78}" type="pres">
      <dgm:prSet presAssocID="{C34942E9-AAF4-48B2-A8E8-646C16584AE5}" presName="level" presStyleLbl="node1" presStyleIdx="2" presStyleCnt="6" custLinFactNeighborX="824" custLinFactNeighborY="-700">
        <dgm:presLayoutVars>
          <dgm:chMax val="1"/>
          <dgm:bulletEnabled val="1"/>
        </dgm:presLayoutVars>
      </dgm:prSet>
      <dgm:spPr/>
    </dgm:pt>
    <dgm:pt modelId="{B739B4A2-6163-48F4-B93A-00DD7FE4A65A}" type="pres">
      <dgm:prSet presAssocID="{C34942E9-AAF4-48B2-A8E8-646C16584AE5}" presName="levelTx" presStyleLbl="revTx" presStyleIdx="0" presStyleCnt="0">
        <dgm:presLayoutVars>
          <dgm:chMax val="1"/>
          <dgm:bulletEnabled val="1"/>
        </dgm:presLayoutVars>
      </dgm:prSet>
      <dgm:spPr/>
    </dgm:pt>
    <dgm:pt modelId="{71EFA869-A50F-419A-B3B8-0D9D9125987D}" type="pres">
      <dgm:prSet presAssocID="{02D7FB0D-CA34-48FE-A9FE-B56B8AD79A2D}" presName="Name8" presStyleCnt="0"/>
      <dgm:spPr/>
    </dgm:pt>
    <dgm:pt modelId="{0B05460F-DDA4-4A4E-8F06-125B44AEE72D}" type="pres">
      <dgm:prSet presAssocID="{02D7FB0D-CA34-48FE-A9FE-B56B8AD79A2D}" presName="level" presStyleLbl="node1" presStyleIdx="3" presStyleCnt="6">
        <dgm:presLayoutVars>
          <dgm:chMax val="1"/>
          <dgm:bulletEnabled val="1"/>
        </dgm:presLayoutVars>
      </dgm:prSet>
      <dgm:spPr/>
    </dgm:pt>
    <dgm:pt modelId="{41F50714-D14A-458B-9A03-303992642C34}" type="pres">
      <dgm:prSet presAssocID="{02D7FB0D-CA34-48FE-A9FE-B56B8AD79A2D}" presName="levelTx" presStyleLbl="revTx" presStyleIdx="0" presStyleCnt="0">
        <dgm:presLayoutVars>
          <dgm:chMax val="1"/>
          <dgm:bulletEnabled val="1"/>
        </dgm:presLayoutVars>
      </dgm:prSet>
      <dgm:spPr/>
    </dgm:pt>
    <dgm:pt modelId="{3753869B-46AE-4245-ABA3-6CB3C0EF9B55}" type="pres">
      <dgm:prSet presAssocID="{3458E25F-6082-47BE-ABBE-A1578DA9E771}" presName="Name8" presStyleCnt="0"/>
      <dgm:spPr/>
    </dgm:pt>
    <dgm:pt modelId="{1C3859EE-B982-4C89-AF65-F61BFC6B779C}" type="pres">
      <dgm:prSet presAssocID="{3458E25F-6082-47BE-ABBE-A1578DA9E771}" presName="level" presStyleLbl="node1" presStyleIdx="4" presStyleCnt="6">
        <dgm:presLayoutVars>
          <dgm:chMax val="1"/>
          <dgm:bulletEnabled val="1"/>
        </dgm:presLayoutVars>
      </dgm:prSet>
      <dgm:spPr/>
    </dgm:pt>
    <dgm:pt modelId="{31BC4957-2139-4779-BB38-43AF35728642}" type="pres">
      <dgm:prSet presAssocID="{3458E25F-6082-47BE-ABBE-A1578DA9E771}" presName="levelTx" presStyleLbl="revTx" presStyleIdx="0" presStyleCnt="0">
        <dgm:presLayoutVars>
          <dgm:chMax val="1"/>
          <dgm:bulletEnabled val="1"/>
        </dgm:presLayoutVars>
      </dgm:prSet>
      <dgm:spPr/>
    </dgm:pt>
    <dgm:pt modelId="{838E5C0E-3544-44C0-94D5-8603BD5DA9A2}" type="pres">
      <dgm:prSet presAssocID="{01AE37D8-C731-4E6F-8295-A1F1D68DED71}" presName="Name8" presStyleCnt="0"/>
      <dgm:spPr/>
    </dgm:pt>
    <dgm:pt modelId="{0FDD08D2-2280-4CEC-B349-D32F195B8878}" type="pres">
      <dgm:prSet presAssocID="{01AE37D8-C731-4E6F-8295-A1F1D68DED71}" presName="level" presStyleLbl="node1" presStyleIdx="5" presStyleCnt="6">
        <dgm:presLayoutVars>
          <dgm:chMax val="1"/>
          <dgm:bulletEnabled val="1"/>
        </dgm:presLayoutVars>
      </dgm:prSet>
      <dgm:spPr/>
    </dgm:pt>
    <dgm:pt modelId="{2C17FFC8-0734-4815-86C1-601B4D9564C9}" type="pres">
      <dgm:prSet presAssocID="{01AE37D8-C731-4E6F-8295-A1F1D68DED71}" presName="levelTx" presStyleLbl="revTx" presStyleIdx="0" presStyleCnt="0">
        <dgm:presLayoutVars>
          <dgm:chMax val="1"/>
          <dgm:bulletEnabled val="1"/>
        </dgm:presLayoutVars>
      </dgm:prSet>
      <dgm:spPr/>
    </dgm:pt>
  </dgm:ptLst>
  <dgm:cxnLst>
    <dgm:cxn modelId="{5D475B01-67C1-49BE-887E-C1BC64D1BA4E}" type="presOf" srcId="{3458E25F-6082-47BE-ABBE-A1578DA9E771}" destId="{1C3859EE-B982-4C89-AF65-F61BFC6B779C}" srcOrd="0" destOrd="0" presId="urn:microsoft.com/office/officeart/2005/8/layout/pyramid3"/>
    <dgm:cxn modelId="{D0C71F0A-9ED2-4485-BA8E-D2BC43CE0DD6}" type="presOf" srcId="{B33CC82F-9D69-434C-AD25-F4A39FF47F9E}" destId="{00E32870-3E6C-4FE9-8B59-68E352602185}" srcOrd="0" destOrd="0" presId="urn:microsoft.com/office/officeart/2005/8/layout/pyramid3"/>
    <dgm:cxn modelId="{60814D29-C314-4D08-A4F6-73D78BC26DDA}" type="presOf" srcId="{2CC5A0DC-8AB7-47E9-AAE7-2429EC90A386}" destId="{2C974738-288C-4726-97B5-9847F7BA341F}" srcOrd="0" destOrd="0" presId="urn:microsoft.com/office/officeart/2005/8/layout/pyramid3"/>
    <dgm:cxn modelId="{0E48D92D-49E2-435B-94EA-A2DAEE4ADB50}" srcId="{B079BE53-B2BF-4486-A158-97DBE2A33CA5}" destId="{2CC5A0DC-8AB7-47E9-AAE7-2429EC90A386}" srcOrd="0" destOrd="0" parTransId="{C1406AF7-1352-4D6D-8DCA-337DC92B3AF5}" sibTransId="{DB589A0A-8D99-4D1E-888D-0D37204085F9}"/>
    <dgm:cxn modelId="{CF75954C-A240-4965-B5DE-FB1933826C3A}" srcId="{B079BE53-B2BF-4486-A158-97DBE2A33CA5}" destId="{01AE37D8-C731-4E6F-8295-A1F1D68DED71}" srcOrd="5" destOrd="0" parTransId="{C473CF41-D637-443F-9C7A-353EC255AF67}" sibTransId="{206751AD-9784-4678-A841-01D60E4D015D}"/>
    <dgm:cxn modelId="{B3292071-31B0-40C6-9B27-CDFD1F20C0C6}" type="presOf" srcId="{3458E25F-6082-47BE-ABBE-A1578DA9E771}" destId="{31BC4957-2139-4779-BB38-43AF35728642}" srcOrd="1" destOrd="0" presId="urn:microsoft.com/office/officeart/2005/8/layout/pyramid3"/>
    <dgm:cxn modelId="{7E179577-AC2F-4C2B-8006-4FDE5582BE18}" srcId="{B079BE53-B2BF-4486-A158-97DBE2A33CA5}" destId="{B33CC82F-9D69-434C-AD25-F4A39FF47F9E}" srcOrd="1" destOrd="0" parTransId="{4DDB00E0-39DC-4911-B983-052C8DA875A2}" sibTransId="{1E136CBF-792E-4274-A2C7-F5935D579B2C}"/>
    <dgm:cxn modelId="{8E536E7C-185F-4768-8AE9-66143E3E1D50}" srcId="{B079BE53-B2BF-4486-A158-97DBE2A33CA5}" destId="{02D7FB0D-CA34-48FE-A9FE-B56B8AD79A2D}" srcOrd="3" destOrd="0" parTransId="{C6A3265E-4967-4ACA-9AE3-B91D72665DF7}" sibTransId="{045AB7B9-AB0F-4404-B5F3-D00A5044A1AB}"/>
    <dgm:cxn modelId="{B7FDDD7F-4D7A-4AEF-9296-B3CF28E9BAF3}" type="presOf" srcId="{C34942E9-AAF4-48B2-A8E8-646C16584AE5}" destId="{B739B4A2-6163-48F4-B93A-00DD7FE4A65A}" srcOrd="1" destOrd="0" presId="urn:microsoft.com/office/officeart/2005/8/layout/pyramid3"/>
    <dgm:cxn modelId="{5892C590-E702-4635-A9F8-59C2BADACD14}" type="presOf" srcId="{B079BE53-B2BF-4486-A158-97DBE2A33CA5}" destId="{149070CB-88C6-4BB5-A311-471ACAD96B5D}" srcOrd="0" destOrd="0" presId="urn:microsoft.com/office/officeart/2005/8/layout/pyramid3"/>
    <dgm:cxn modelId="{70F37894-9D37-457F-8E04-4A086F08DF86}" type="presOf" srcId="{01AE37D8-C731-4E6F-8295-A1F1D68DED71}" destId="{0FDD08D2-2280-4CEC-B349-D32F195B8878}" srcOrd="0" destOrd="0" presId="urn:microsoft.com/office/officeart/2005/8/layout/pyramid3"/>
    <dgm:cxn modelId="{09D8AEAD-7EB7-4D97-B174-8AB988ACD81D}" type="presOf" srcId="{B33CC82F-9D69-434C-AD25-F4A39FF47F9E}" destId="{363D1757-B407-44E5-B1D6-5E07D3FF2925}" srcOrd="1" destOrd="0" presId="urn:microsoft.com/office/officeart/2005/8/layout/pyramid3"/>
    <dgm:cxn modelId="{39D88ACE-66F3-42AA-9FDA-3713CF579B63}" type="presOf" srcId="{C34942E9-AAF4-48B2-A8E8-646C16584AE5}" destId="{A6B96ED9-B822-4EF2-A83D-924817FBAB78}" srcOrd="0" destOrd="0" presId="urn:microsoft.com/office/officeart/2005/8/layout/pyramid3"/>
    <dgm:cxn modelId="{A72CFFCE-308E-4074-B574-73D7CDFAB7F7}" srcId="{B079BE53-B2BF-4486-A158-97DBE2A33CA5}" destId="{3458E25F-6082-47BE-ABBE-A1578DA9E771}" srcOrd="4" destOrd="0" parTransId="{538892B2-5BB3-449C-A82C-2D4E31604019}" sibTransId="{4E68983D-D8D9-4739-AF09-3D695865D106}"/>
    <dgm:cxn modelId="{2C46D7DA-683C-4204-AF0B-CF0464548F2C}" type="presOf" srcId="{02D7FB0D-CA34-48FE-A9FE-B56B8AD79A2D}" destId="{0B05460F-DDA4-4A4E-8F06-125B44AEE72D}" srcOrd="0" destOrd="0" presId="urn:microsoft.com/office/officeart/2005/8/layout/pyramid3"/>
    <dgm:cxn modelId="{1A2EE4DD-CB1F-4277-84D5-8C0333DD2E37}" type="presOf" srcId="{01AE37D8-C731-4E6F-8295-A1F1D68DED71}" destId="{2C17FFC8-0734-4815-86C1-601B4D9564C9}" srcOrd="1" destOrd="0" presId="urn:microsoft.com/office/officeart/2005/8/layout/pyramid3"/>
    <dgm:cxn modelId="{9E8F4BE9-2345-4B28-BA27-764A6DAB6AE0}" srcId="{B079BE53-B2BF-4486-A158-97DBE2A33CA5}" destId="{C34942E9-AAF4-48B2-A8E8-646C16584AE5}" srcOrd="2" destOrd="0" parTransId="{17B65917-3A98-4244-9D00-5377D0A793D9}" sibTransId="{FE6BE940-4382-454C-B4F9-BDC8F76E666C}"/>
    <dgm:cxn modelId="{8AD23DF5-9B74-4777-A9D8-2D9C56564118}" type="presOf" srcId="{2CC5A0DC-8AB7-47E9-AAE7-2429EC90A386}" destId="{A9425AE0-DC60-4EC2-8F1C-48D72A7A3E1E}" srcOrd="1" destOrd="0" presId="urn:microsoft.com/office/officeart/2005/8/layout/pyramid3"/>
    <dgm:cxn modelId="{EACA32FC-E47A-4F12-8A40-C6AC9FD0F91E}" type="presOf" srcId="{02D7FB0D-CA34-48FE-A9FE-B56B8AD79A2D}" destId="{41F50714-D14A-458B-9A03-303992642C34}" srcOrd="1" destOrd="0" presId="urn:microsoft.com/office/officeart/2005/8/layout/pyramid3"/>
    <dgm:cxn modelId="{ED1BC429-5897-4AE8-B5B7-864C67F1DFF2}" type="presParOf" srcId="{149070CB-88C6-4BB5-A311-471ACAD96B5D}" destId="{CE90D968-7950-4705-86E3-697BDC96D836}" srcOrd="0" destOrd="0" presId="urn:microsoft.com/office/officeart/2005/8/layout/pyramid3"/>
    <dgm:cxn modelId="{5C9688C9-A338-4874-B888-8E8FB5A37666}" type="presParOf" srcId="{CE90D968-7950-4705-86E3-697BDC96D836}" destId="{2C974738-288C-4726-97B5-9847F7BA341F}" srcOrd="0" destOrd="0" presId="urn:microsoft.com/office/officeart/2005/8/layout/pyramid3"/>
    <dgm:cxn modelId="{FCF66DE7-EBA8-4FAF-AACA-47A0E0843F4D}" type="presParOf" srcId="{CE90D968-7950-4705-86E3-697BDC96D836}" destId="{A9425AE0-DC60-4EC2-8F1C-48D72A7A3E1E}" srcOrd="1" destOrd="0" presId="urn:microsoft.com/office/officeart/2005/8/layout/pyramid3"/>
    <dgm:cxn modelId="{CEAA2405-7AAC-41CB-BD6D-55FF2022F405}" type="presParOf" srcId="{149070CB-88C6-4BB5-A311-471ACAD96B5D}" destId="{9A62BFAC-AB64-42EF-88E5-B7CC97C403DD}" srcOrd="1" destOrd="0" presId="urn:microsoft.com/office/officeart/2005/8/layout/pyramid3"/>
    <dgm:cxn modelId="{3BD5761F-872A-471E-A950-C263051DC195}" type="presParOf" srcId="{9A62BFAC-AB64-42EF-88E5-B7CC97C403DD}" destId="{00E32870-3E6C-4FE9-8B59-68E352602185}" srcOrd="0" destOrd="0" presId="urn:microsoft.com/office/officeart/2005/8/layout/pyramid3"/>
    <dgm:cxn modelId="{00E838EC-C2C1-40D5-A1B1-EB0E04A1F09E}" type="presParOf" srcId="{9A62BFAC-AB64-42EF-88E5-B7CC97C403DD}" destId="{363D1757-B407-44E5-B1D6-5E07D3FF2925}" srcOrd="1" destOrd="0" presId="urn:microsoft.com/office/officeart/2005/8/layout/pyramid3"/>
    <dgm:cxn modelId="{6D4C08BC-857A-4BAE-9050-E6252B8251A0}" type="presParOf" srcId="{149070CB-88C6-4BB5-A311-471ACAD96B5D}" destId="{1A4A9330-0433-4638-B9ED-FD5C22D00EA8}" srcOrd="2" destOrd="0" presId="urn:microsoft.com/office/officeart/2005/8/layout/pyramid3"/>
    <dgm:cxn modelId="{00FEE3CE-4959-482F-8E68-6E3DC0B2905E}" type="presParOf" srcId="{1A4A9330-0433-4638-B9ED-FD5C22D00EA8}" destId="{A6B96ED9-B822-4EF2-A83D-924817FBAB78}" srcOrd="0" destOrd="0" presId="urn:microsoft.com/office/officeart/2005/8/layout/pyramid3"/>
    <dgm:cxn modelId="{A799C9AB-EB04-413E-A483-EB1C5B6C85CE}" type="presParOf" srcId="{1A4A9330-0433-4638-B9ED-FD5C22D00EA8}" destId="{B739B4A2-6163-48F4-B93A-00DD7FE4A65A}" srcOrd="1" destOrd="0" presId="urn:microsoft.com/office/officeart/2005/8/layout/pyramid3"/>
    <dgm:cxn modelId="{5EA738C3-53E5-4D12-8804-B14A315E16B2}" type="presParOf" srcId="{149070CB-88C6-4BB5-A311-471ACAD96B5D}" destId="{71EFA869-A50F-419A-B3B8-0D9D9125987D}" srcOrd="3" destOrd="0" presId="urn:microsoft.com/office/officeart/2005/8/layout/pyramid3"/>
    <dgm:cxn modelId="{CC16B2B9-C97B-4FCD-9DFB-5511D9A11600}" type="presParOf" srcId="{71EFA869-A50F-419A-B3B8-0D9D9125987D}" destId="{0B05460F-DDA4-4A4E-8F06-125B44AEE72D}" srcOrd="0" destOrd="0" presId="urn:microsoft.com/office/officeart/2005/8/layout/pyramid3"/>
    <dgm:cxn modelId="{A7CAC2D9-3E06-427C-8D5E-FDDCB774D2D1}" type="presParOf" srcId="{71EFA869-A50F-419A-B3B8-0D9D9125987D}" destId="{41F50714-D14A-458B-9A03-303992642C34}" srcOrd="1" destOrd="0" presId="urn:microsoft.com/office/officeart/2005/8/layout/pyramid3"/>
    <dgm:cxn modelId="{5D621774-3515-4FA6-A11E-CBD38FE4DE80}" type="presParOf" srcId="{149070CB-88C6-4BB5-A311-471ACAD96B5D}" destId="{3753869B-46AE-4245-ABA3-6CB3C0EF9B55}" srcOrd="4" destOrd="0" presId="urn:microsoft.com/office/officeart/2005/8/layout/pyramid3"/>
    <dgm:cxn modelId="{00A384BC-0D31-45C1-9AF4-2822B5750DBD}" type="presParOf" srcId="{3753869B-46AE-4245-ABA3-6CB3C0EF9B55}" destId="{1C3859EE-B982-4C89-AF65-F61BFC6B779C}" srcOrd="0" destOrd="0" presId="urn:microsoft.com/office/officeart/2005/8/layout/pyramid3"/>
    <dgm:cxn modelId="{34A54B32-B104-44D9-AD4A-9EAA605F1F54}" type="presParOf" srcId="{3753869B-46AE-4245-ABA3-6CB3C0EF9B55}" destId="{31BC4957-2139-4779-BB38-43AF35728642}" srcOrd="1" destOrd="0" presId="urn:microsoft.com/office/officeart/2005/8/layout/pyramid3"/>
    <dgm:cxn modelId="{B9A63FC0-6A63-4C27-A1FF-D7CF1AB064D1}" type="presParOf" srcId="{149070CB-88C6-4BB5-A311-471ACAD96B5D}" destId="{838E5C0E-3544-44C0-94D5-8603BD5DA9A2}" srcOrd="5" destOrd="0" presId="urn:microsoft.com/office/officeart/2005/8/layout/pyramid3"/>
    <dgm:cxn modelId="{EF318BCF-5490-4459-9547-BF122F7F5B28}" type="presParOf" srcId="{838E5C0E-3544-44C0-94D5-8603BD5DA9A2}" destId="{0FDD08D2-2280-4CEC-B349-D32F195B8878}" srcOrd="0" destOrd="0" presId="urn:microsoft.com/office/officeart/2005/8/layout/pyramid3"/>
    <dgm:cxn modelId="{9FF4D14A-8068-4F99-B9F8-24005570287F}" type="presParOf" srcId="{838E5C0E-3544-44C0-94D5-8603BD5DA9A2}" destId="{2C17FFC8-0734-4815-86C1-601B4D9564C9}" srcOrd="1" destOrd="0" presId="urn:microsoft.com/office/officeart/2005/8/layout/pyramid3"/>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CED26A-8CB7-47C4-8DA7-565B15BCD834}">
      <dsp:nvSpPr>
        <dsp:cNvPr id="0" name=""/>
        <dsp:cNvSpPr/>
      </dsp:nvSpPr>
      <dsp:spPr>
        <a:xfrm>
          <a:off x="695620" y="-33894"/>
          <a:ext cx="2767387" cy="2767387"/>
        </a:xfrm>
        <a:prstGeom prst="circularArrow">
          <a:avLst>
            <a:gd name="adj1" fmla="val 4668"/>
            <a:gd name="adj2" fmla="val 272909"/>
            <a:gd name="adj3" fmla="val 13173658"/>
            <a:gd name="adj4" fmla="val 17802106"/>
            <a:gd name="adj5" fmla="val 4847"/>
          </a:avLst>
        </a:prstGeom>
        <a:solidFill>
          <a:srgbClr val="E30613"/>
        </a:solidFill>
        <a:ln>
          <a:noFill/>
        </a:ln>
        <a:effectLst/>
      </dsp:spPr>
      <dsp:style>
        <a:lnRef idx="0">
          <a:scrgbClr r="0" g="0" b="0"/>
        </a:lnRef>
        <a:fillRef idx="1">
          <a:scrgbClr r="0" g="0" b="0"/>
        </a:fillRef>
        <a:effectRef idx="0">
          <a:scrgbClr r="0" g="0" b="0"/>
        </a:effectRef>
        <a:fontRef idx="minor"/>
      </dsp:style>
    </dsp:sp>
    <dsp:sp modelId="{5613BFF5-E5DF-496E-821C-FF54A9BE26CA}">
      <dsp:nvSpPr>
        <dsp:cNvPr id="0" name=""/>
        <dsp:cNvSpPr/>
      </dsp:nvSpPr>
      <dsp:spPr>
        <a:xfrm>
          <a:off x="1240684" y="816"/>
          <a:ext cx="1677259" cy="838629"/>
        </a:xfrm>
        <a:prstGeom prst="roundRect">
          <a:avLst/>
        </a:prstGeom>
        <a:solidFill>
          <a:srgbClr val="0077E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GB" sz="1900" kern="1200" dirty="0"/>
            <a:t>Risk identification</a:t>
          </a:r>
        </a:p>
      </dsp:txBody>
      <dsp:txXfrm>
        <a:off x="1281622" y="41754"/>
        <a:ext cx="1595383" cy="756753"/>
      </dsp:txXfrm>
    </dsp:sp>
    <dsp:sp modelId="{BB751892-B473-46AB-A24B-4D612A43B693}">
      <dsp:nvSpPr>
        <dsp:cNvPr id="0" name=""/>
        <dsp:cNvSpPr/>
      </dsp:nvSpPr>
      <dsp:spPr>
        <a:xfrm>
          <a:off x="2234360" y="994492"/>
          <a:ext cx="1677259" cy="838629"/>
        </a:xfrm>
        <a:prstGeom prst="roundRect">
          <a:avLst/>
        </a:prstGeom>
        <a:solidFill>
          <a:srgbClr val="0077E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GB" sz="1900" kern="1200" dirty="0"/>
            <a:t>Risk assessment</a:t>
          </a:r>
        </a:p>
      </dsp:txBody>
      <dsp:txXfrm>
        <a:off x="2275298" y="1035430"/>
        <a:ext cx="1595383" cy="756753"/>
      </dsp:txXfrm>
    </dsp:sp>
    <dsp:sp modelId="{F17D92E4-B444-4AC1-8277-40EEC92722D9}">
      <dsp:nvSpPr>
        <dsp:cNvPr id="0" name=""/>
        <dsp:cNvSpPr/>
      </dsp:nvSpPr>
      <dsp:spPr>
        <a:xfrm>
          <a:off x="1240684" y="1988168"/>
          <a:ext cx="1677259" cy="838629"/>
        </a:xfrm>
        <a:prstGeom prst="roundRect">
          <a:avLst/>
        </a:prstGeom>
        <a:solidFill>
          <a:srgbClr val="0077E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GB" sz="1900" kern="1200" dirty="0"/>
            <a:t>Risk management</a:t>
          </a:r>
        </a:p>
      </dsp:txBody>
      <dsp:txXfrm>
        <a:off x="1281622" y="2029106"/>
        <a:ext cx="1595383" cy="756753"/>
      </dsp:txXfrm>
    </dsp:sp>
    <dsp:sp modelId="{3B34F210-1746-4C78-9212-5E956127DF14}">
      <dsp:nvSpPr>
        <dsp:cNvPr id="0" name=""/>
        <dsp:cNvSpPr/>
      </dsp:nvSpPr>
      <dsp:spPr>
        <a:xfrm>
          <a:off x="247008" y="994492"/>
          <a:ext cx="1677259" cy="838629"/>
        </a:xfrm>
        <a:prstGeom prst="roundRect">
          <a:avLst/>
        </a:prstGeom>
        <a:solidFill>
          <a:srgbClr val="0077E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GB" sz="1900" kern="1200" dirty="0"/>
            <a:t>Risk </a:t>
          </a:r>
        </a:p>
        <a:p>
          <a:pPr marL="0" lvl="0" indent="0" algn="ctr" defTabSz="844550">
            <a:lnSpc>
              <a:spcPct val="90000"/>
            </a:lnSpc>
            <a:spcBef>
              <a:spcPct val="0"/>
            </a:spcBef>
            <a:spcAft>
              <a:spcPct val="35000"/>
            </a:spcAft>
            <a:buNone/>
          </a:pPr>
          <a:r>
            <a:rPr lang="en-GB" sz="1900" kern="1200" dirty="0"/>
            <a:t>review</a:t>
          </a:r>
        </a:p>
      </dsp:txBody>
      <dsp:txXfrm>
        <a:off x="287946" y="1035430"/>
        <a:ext cx="1595383" cy="75675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974738-288C-4726-97B5-9847F7BA341F}">
      <dsp:nvSpPr>
        <dsp:cNvPr id="0" name=""/>
        <dsp:cNvSpPr/>
      </dsp:nvSpPr>
      <dsp:spPr>
        <a:xfrm rot="10800000">
          <a:off x="0" y="0"/>
          <a:ext cx="5736533" cy="510233"/>
        </a:xfrm>
        <a:prstGeom prst="trapezoid">
          <a:avLst>
            <a:gd name="adj" fmla="val 93691"/>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b="1" kern="1200" dirty="0"/>
            <a:t>Elimination</a:t>
          </a:r>
        </a:p>
      </dsp:txBody>
      <dsp:txXfrm rot="-10800000">
        <a:off x="1003893" y="0"/>
        <a:ext cx="3728747" cy="510233"/>
      </dsp:txXfrm>
    </dsp:sp>
    <dsp:sp modelId="{00E32870-3E6C-4FE9-8B59-68E352602185}">
      <dsp:nvSpPr>
        <dsp:cNvPr id="0" name=""/>
        <dsp:cNvSpPr/>
      </dsp:nvSpPr>
      <dsp:spPr>
        <a:xfrm rot="10800000">
          <a:off x="478044" y="510233"/>
          <a:ext cx="4780444" cy="510233"/>
        </a:xfrm>
        <a:prstGeom prst="trapezoid">
          <a:avLst>
            <a:gd name="adj" fmla="val 93691"/>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GB" sz="1600" b="1" kern="1200" dirty="0"/>
            <a:t>Reduction/substitution</a:t>
          </a:r>
        </a:p>
      </dsp:txBody>
      <dsp:txXfrm rot="-10800000">
        <a:off x="1314622" y="510233"/>
        <a:ext cx="3107289" cy="510233"/>
      </dsp:txXfrm>
    </dsp:sp>
    <dsp:sp modelId="{A6B96ED9-B822-4EF2-A83D-924817FBAB78}">
      <dsp:nvSpPr>
        <dsp:cNvPr id="0" name=""/>
        <dsp:cNvSpPr/>
      </dsp:nvSpPr>
      <dsp:spPr>
        <a:xfrm rot="10800000">
          <a:off x="987601" y="1016894"/>
          <a:ext cx="3824355" cy="510233"/>
        </a:xfrm>
        <a:prstGeom prst="trapezoid">
          <a:avLst>
            <a:gd name="adj" fmla="val 93691"/>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GB" sz="1500" b="1" kern="1200" dirty="0"/>
            <a:t>Isolation</a:t>
          </a:r>
        </a:p>
      </dsp:txBody>
      <dsp:txXfrm rot="-10800000">
        <a:off x="1656863" y="1016894"/>
        <a:ext cx="2485831" cy="510233"/>
      </dsp:txXfrm>
    </dsp:sp>
    <dsp:sp modelId="{0B05460F-DDA4-4A4E-8F06-125B44AEE72D}">
      <dsp:nvSpPr>
        <dsp:cNvPr id="0" name=""/>
        <dsp:cNvSpPr/>
      </dsp:nvSpPr>
      <dsp:spPr>
        <a:xfrm rot="10800000">
          <a:off x="1434133" y="1530699"/>
          <a:ext cx="2868267" cy="510233"/>
        </a:xfrm>
        <a:prstGeom prst="trapezoid">
          <a:avLst>
            <a:gd name="adj" fmla="val 93691"/>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b="1" kern="1200" dirty="0"/>
            <a:t>Engineering controls</a:t>
          </a:r>
        </a:p>
      </dsp:txBody>
      <dsp:txXfrm rot="-10800000">
        <a:off x="1936080" y="1530699"/>
        <a:ext cx="1864373" cy="510233"/>
      </dsp:txXfrm>
    </dsp:sp>
    <dsp:sp modelId="{1C3859EE-B982-4C89-AF65-F61BFC6B779C}">
      <dsp:nvSpPr>
        <dsp:cNvPr id="0" name=""/>
        <dsp:cNvSpPr/>
      </dsp:nvSpPr>
      <dsp:spPr>
        <a:xfrm rot="10800000">
          <a:off x="1912178" y="2040932"/>
          <a:ext cx="1912177" cy="510233"/>
        </a:xfrm>
        <a:prstGeom prst="trapezoid">
          <a:avLst>
            <a:gd name="adj" fmla="val 93691"/>
          </a:avLst>
        </a:prstGeom>
        <a:solidFill>
          <a:srgbClr val="F0771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GB" sz="1300" b="1" kern="1200" dirty="0"/>
            <a:t>Administration controls</a:t>
          </a:r>
        </a:p>
      </dsp:txBody>
      <dsp:txXfrm rot="-10800000">
        <a:off x="2246809" y="2040932"/>
        <a:ext cx="1242915" cy="510233"/>
      </dsp:txXfrm>
    </dsp:sp>
    <dsp:sp modelId="{0FDD08D2-2280-4CEC-B349-D32F195B8878}">
      <dsp:nvSpPr>
        <dsp:cNvPr id="0" name=""/>
        <dsp:cNvSpPr/>
      </dsp:nvSpPr>
      <dsp:spPr>
        <a:xfrm rot="10800000">
          <a:off x="2390222" y="2551165"/>
          <a:ext cx="956088" cy="510233"/>
        </a:xfrm>
        <a:prstGeom prst="trapezoid">
          <a:avLst>
            <a:gd name="adj" fmla="val 93691"/>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GB" sz="1300" b="1" kern="1200" dirty="0"/>
            <a:t>PPE</a:t>
          </a:r>
        </a:p>
      </dsp:txBody>
      <dsp:txXfrm rot="-10800000">
        <a:off x="2390222" y="2551165"/>
        <a:ext cx="956088" cy="510233"/>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7/1/2022</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hse.gov.uk/pubns/guidance/mw1.pdf"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22282065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source: https://en.wikipedia.org/wiki/Hierarchy_of_hazard_controls#/media/File:NIOSH%E2%80%99s_%E2%80%9CHierarchy_of_Controls_infographic%E2%80%9D_as_SVG.svg.    Public domain</a:t>
            </a:r>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15024788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Learners could be directed to the HSE advice: </a:t>
            </a:r>
            <a:r>
              <a:rPr lang="en-GB" dirty="0">
                <a:hlinkClick r:id="rId3"/>
              </a:rPr>
              <a:t>HSE COSHH MW1</a:t>
            </a:r>
            <a:r>
              <a:rPr lang="en-GB" dirty="0"/>
              <a:t> </a:t>
            </a:r>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12761439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5119034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4509295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6719838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580483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8002152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1234354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9861353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12. Health and safety principles and coverage </a:t>
            </a:r>
          </a:p>
          <a:p>
            <a:endParaRPr lang="en-GB" sz="2400" b="1" dirty="0"/>
          </a:p>
          <a:p>
            <a:r>
              <a:rPr lang="en-GB" sz="2400" b="1" dirty="0"/>
              <a:t>12.4 Risk assessment</a:t>
            </a:r>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5: Risk assessment</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Risk matrix</a:t>
            </a:r>
          </a:p>
        </p:txBody>
      </p:sp>
      <p:sp>
        <p:nvSpPr>
          <p:cNvPr id="3" name="Content Placeholder 2">
            <a:extLst>
              <a:ext uri="{FF2B5EF4-FFF2-40B4-BE49-F238E27FC236}">
                <a16:creationId xmlns:a16="http://schemas.microsoft.com/office/drawing/2014/main" id="{96EE0B91-C129-4027-957D-9F6D57D5299C}"/>
              </a:ext>
            </a:extLst>
          </p:cNvPr>
          <p:cNvSpPr>
            <a:spLocks noGrp="1"/>
          </p:cNvSpPr>
          <p:nvPr>
            <p:ph sz="quarter" idx="10"/>
          </p:nvPr>
        </p:nvSpPr>
        <p:spPr>
          <a:xfrm>
            <a:off x="457199" y="1511999"/>
            <a:ext cx="8441703" cy="872981"/>
          </a:xfrm>
        </p:spPr>
        <p:txBody>
          <a:bodyPr/>
          <a:lstStyle/>
          <a:p>
            <a:pPr eaLnBrk="1" hangingPunct="1">
              <a:spcBef>
                <a:spcPct val="0"/>
              </a:spcBef>
            </a:pPr>
            <a:r>
              <a:rPr lang="en-GB" dirty="0">
                <a:ea typeface="ＭＳ Ｐゴシック" pitchFamily="-105" charset="-128"/>
              </a:rPr>
              <a:t>A risk matrix is used to define the level of risk by considering the probability of an incident. There are four risk levels: low (green), medium-low (yellow), medium-high (orange) and high (red).</a:t>
            </a:r>
            <a:endParaRPr lang="en-US" dirty="0"/>
          </a:p>
        </p:txBody>
      </p:sp>
      <p:graphicFrame>
        <p:nvGraphicFramePr>
          <p:cNvPr id="7" name="Table 9">
            <a:extLst>
              <a:ext uri="{FF2B5EF4-FFF2-40B4-BE49-F238E27FC236}">
                <a16:creationId xmlns:a16="http://schemas.microsoft.com/office/drawing/2014/main" id="{6A78A3E6-4B3A-42B0-985C-227819535B43}"/>
              </a:ext>
            </a:extLst>
          </p:cNvPr>
          <p:cNvGraphicFramePr>
            <a:graphicFrameLocks noGrp="1"/>
          </p:cNvGraphicFramePr>
          <p:nvPr>
            <p:extLst>
              <p:ext uri="{D42A27DB-BD31-4B8C-83A1-F6EECF244321}">
                <p14:modId xmlns:p14="http://schemas.microsoft.com/office/powerpoint/2010/main" val="1523637728"/>
              </p:ext>
            </p:extLst>
          </p:nvPr>
        </p:nvGraphicFramePr>
        <p:xfrm>
          <a:off x="508000" y="2652426"/>
          <a:ext cx="8114888" cy="3081245"/>
        </p:xfrm>
        <a:graphic>
          <a:graphicData uri="http://schemas.openxmlformats.org/drawingml/2006/table">
            <a:tbl>
              <a:tblPr firstRow="1" bandRow="1">
                <a:tableStyleId>{5940675A-B579-460E-94D1-54222C63F5DA}</a:tableStyleId>
              </a:tblPr>
              <a:tblGrid>
                <a:gridCol w="754369">
                  <a:extLst>
                    <a:ext uri="{9D8B030D-6E8A-4147-A177-3AD203B41FA5}">
                      <a16:colId xmlns:a16="http://schemas.microsoft.com/office/drawing/2014/main" val="3572386297"/>
                    </a:ext>
                  </a:extLst>
                </a:gridCol>
                <a:gridCol w="1274353">
                  <a:extLst>
                    <a:ext uri="{9D8B030D-6E8A-4147-A177-3AD203B41FA5}">
                      <a16:colId xmlns:a16="http://schemas.microsoft.com/office/drawing/2014/main" val="1461621938"/>
                    </a:ext>
                  </a:extLst>
                </a:gridCol>
                <a:gridCol w="1014361">
                  <a:extLst>
                    <a:ext uri="{9D8B030D-6E8A-4147-A177-3AD203B41FA5}">
                      <a16:colId xmlns:a16="http://schemas.microsoft.com/office/drawing/2014/main" val="2475545633"/>
                    </a:ext>
                  </a:extLst>
                </a:gridCol>
                <a:gridCol w="1014361">
                  <a:extLst>
                    <a:ext uri="{9D8B030D-6E8A-4147-A177-3AD203B41FA5}">
                      <a16:colId xmlns:a16="http://schemas.microsoft.com/office/drawing/2014/main" val="671363393"/>
                    </a:ext>
                  </a:extLst>
                </a:gridCol>
                <a:gridCol w="1014361">
                  <a:extLst>
                    <a:ext uri="{9D8B030D-6E8A-4147-A177-3AD203B41FA5}">
                      <a16:colId xmlns:a16="http://schemas.microsoft.com/office/drawing/2014/main" val="4146238113"/>
                    </a:ext>
                  </a:extLst>
                </a:gridCol>
                <a:gridCol w="1014361">
                  <a:extLst>
                    <a:ext uri="{9D8B030D-6E8A-4147-A177-3AD203B41FA5}">
                      <a16:colId xmlns:a16="http://schemas.microsoft.com/office/drawing/2014/main" val="1300119761"/>
                    </a:ext>
                  </a:extLst>
                </a:gridCol>
                <a:gridCol w="1014361">
                  <a:extLst>
                    <a:ext uri="{9D8B030D-6E8A-4147-A177-3AD203B41FA5}">
                      <a16:colId xmlns:a16="http://schemas.microsoft.com/office/drawing/2014/main" val="410122614"/>
                    </a:ext>
                  </a:extLst>
                </a:gridCol>
                <a:gridCol w="1014361">
                  <a:extLst>
                    <a:ext uri="{9D8B030D-6E8A-4147-A177-3AD203B41FA5}">
                      <a16:colId xmlns:a16="http://schemas.microsoft.com/office/drawing/2014/main" val="1503906565"/>
                    </a:ext>
                  </a:extLst>
                </a:gridCol>
              </a:tblGrid>
              <a:tr h="366155">
                <a:tc rowSpan="7">
                  <a:txBody>
                    <a:bodyPr/>
                    <a:lstStyle/>
                    <a:p>
                      <a:pPr algn="ctr"/>
                      <a:r>
                        <a:rPr lang="en-GB" sz="1600" dirty="0"/>
                        <a:t>Consequences/Impact</a:t>
                      </a:r>
                    </a:p>
                  </a:txBody>
                  <a:tcPr vert="vert270">
                    <a:solidFill>
                      <a:schemeClr val="accent2">
                        <a:lumMod val="20000"/>
                        <a:lumOff val="80000"/>
                      </a:schemeClr>
                    </a:solidFill>
                  </a:tcPr>
                </a:tc>
                <a:tc>
                  <a:txBody>
                    <a:bodyPr/>
                    <a:lstStyle/>
                    <a:p>
                      <a:pPr algn="ctr"/>
                      <a:r>
                        <a:rPr lang="en-GB" sz="1400" b="0" dirty="0"/>
                        <a:t>Catastrophic</a:t>
                      </a:r>
                    </a:p>
                  </a:txBody>
                  <a:tcPr>
                    <a:solidFill>
                      <a:schemeClr val="accent2">
                        <a:lumMod val="20000"/>
                        <a:lumOff val="80000"/>
                      </a:schemeClr>
                    </a:solidFill>
                  </a:tcPr>
                </a:tc>
                <a:tc>
                  <a:txBody>
                    <a:bodyPr/>
                    <a:lstStyle/>
                    <a:p>
                      <a:pPr algn="ctr"/>
                      <a:r>
                        <a:rPr lang="en-GB" sz="1400" b="1" dirty="0"/>
                        <a:t>5</a:t>
                      </a:r>
                    </a:p>
                  </a:txBody>
                  <a:tcPr>
                    <a:solidFill>
                      <a:schemeClr val="accent2">
                        <a:lumMod val="20000"/>
                        <a:lumOff val="80000"/>
                      </a:schemeClr>
                    </a:solidFill>
                  </a:tcPr>
                </a:tc>
                <a:tc>
                  <a:txBody>
                    <a:bodyPr/>
                    <a:lstStyle/>
                    <a:p>
                      <a:pPr algn="ctr"/>
                      <a:r>
                        <a:rPr lang="en-GB" sz="1400" dirty="0"/>
                        <a:t>5</a:t>
                      </a:r>
                    </a:p>
                  </a:txBody>
                  <a:tcPr>
                    <a:solidFill>
                      <a:srgbClr val="FFC000"/>
                    </a:solidFill>
                  </a:tcPr>
                </a:tc>
                <a:tc>
                  <a:txBody>
                    <a:bodyPr/>
                    <a:lstStyle/>
                    <a:p>
                      <a:pPr algn="ctr"/>
                      <a:r>
                        <a:rPr lang="en-GB" sz="1400" dirty="0"/>
                        <a:t>10</a:t>
                      </a:r>
                    </a:p>
                  </a:txBody>
                  <a:tcPr>
                    <a:solidFill>
                      <a:srgbClr val="FFC000"/>
                    </a:solidFill>
                  </a:tcPr>
                </a:tc>
                <a:tc>
                  <a:txBody>
                    <a:bodyPr/>
                    <a:lstStyle/>
                    <a:p>
                      <a:pPr algn="ctr"/>
                      <a:r>
                        <a:rPr lang="en-GB" sz="1400" dirty="0"/>
                        <a:t>15</a:t>
                      </a:r>
                    </a:p>
                  </a:txBody>
                  <a:tcPr>
                    <a:solidFill>
                      <a:srgbClr val="FF0000"/>
                    </a:solidFill>
                  </a:tcPr>
                </a:tc>
                <a:tc>
                  <a:txBody>
                    <a:bodyPr/>
                    <a:lstStyle/>
                    <a:p>
                      <a:pPr algn="ctr"/>
                      <a:r>
                        <a:rPr lang="en-GB" sz="1400" dirty="0"/>
                        <a:t>20</a:t>
                      </a:r>
                    </a:p>
                  </a:txBody>
                  <a:tcPr>
                    <a:solidFill>
                      <a:srgbClr val="FF0000"/>
                    </a:solidFill>
                  </a:tcPr>
                </a:tc>
                <a:tc>
                  <a:txBody>
                    <a:bodyPr/>
                    <a:lstStyle/>
                    <a:p>
                      <a:pPr algn="ctr"/>
                      <a:r>
                        <a:rPr lang="en-GB" sz="1400" dirty="0"/>
                        <a:t>25</a:t>
                      </a:r>
                    </a:p>
                  </a:txBody>
                  <a:tcPr>
                    <a:solidFill>
                      <a:srgbClr val="FF0000"/>
                    </a:solidFill>
                  </a:tcPr>
                </a:tc>
                <a:extLst>
                  <a:ext uri="{0D108BD9-81ED-4DB2-BD59-A6C34878D82A}">
                    <a16:rowId xmlns:a16="http://schemas.microsoft.com/office/drawing/2014/main" val="4267524457"/>
                  </a:ext>
                </a:extLst>
              </a:tr>
              <a:tr h="366155">
                <a:tc vMerge="1">
                  <a:txBody>
                    <a:bodyPr/>
                    <a:lstStyle/>
                    <a:p>
                      <a:endParaRPr lang="en-GB" dirty="0"/>
                    </a:p>
                  </a:txBody>
                  <a:tcPr/>
                </a:tc>
                <a:tc>
                  <a:txBody>
                    <a:bodyPr/>
                    <a:lstStyle/>
                    <a:p>
                      <a:pPr algn="ctr"/>
                      <a:r>
                        <a:rPr lang="en-GB" sz="1400" b="0" dirty="0"/>
                        <a:t>Major</a:t>
                      </a:r>
                    </a:p>
                  </a:txBody>
                  <a:tcPr>
                    <a:solidFill>
                      <a:schemeClr val="accent2">
                        <a:lumMod val="20000"/>
                        <a:lumOff val="80000"/>
                      </a:schemeClr>
                    </a:solidFill>
                  </a:tcPr>
                </a:tc>
                <a:tc>
                  <a:txBody>
                    <a:bodyPr/>
                    <a:lstStyle/>
                    <a:p>
                      <a:pPr algn="ctr"/>
                      <a:r>
                        <a:rPr lang="en-GB" sz="1400" b="1" dirty="0"/>
                        <a:t>4</a:t>
                      </a:r>
                    </a:p>
                  </a:txBody>
                  <a:tcPr>
                    <a:solidFill>
                      <a:schemeClr val="accent2">
                        <a:lumMod val="20000"/>
                        <a:lumOff val="80000"/>
                      </a:schemeClr>
                    </a:solidFill>
                  </a:tcPr>
                </a:tc>
                <a:tc>
                  <a:txBody>
                    <a:bodyPr/>
                    <a:lstStyle/>
                    <a:p>
                      <a:pPr algn="ctr"/>
                      <a:r>
                        <a:rPr lang="en-GB" sz="1400" dirty="0"/>
                        <a:t>4</a:t>
                      </a:r>
                    </a:p>
                  </a:txBody>
                  <a:tcPr>
                    <a:solidFill>
                      <a:srgbClr val="FFFF00"/>
                    </a:solidFill>
                  </a:tcPr>
                </a:tc>
                <a:tc>
                  <a:txBody>
                    <a:bodyPr/>
                    <a:lstStyle/>
                    <a:p>
                      <a:pPr algn="ctr"/>
                      <a:r>
                        <a:rPr lang="en-GB" sz="1400" dirty="0"/>
                        <a:t>8</a:t>
                      </a:r>
                    </a:p>
                  </a:txBody>
                  <a:tcPr>
                    <a:solidFill>
                      <a:srgbClr val="FFC000"/>
                    </a:solidFill>
                  </a:tcPr>
                </a:tc>
                <a:tc>
                  <a:txBody>
                    <a:bodyPr/>
                    <a:lstStyle/>
                    <a:p>
                      <a:pPr algn="ctr"/>
                      <a:r>
                        <a:rPr lang="en-GB" sz="1400" dirty="0"/>
                        <a:t>12</a:t>
                      </a:r>
                    </a:p>
                  </a:txBody>
                  <a:tcPr>
                    <a:solidFill>
                      <a:srgbClr val="FFC000"/>
                    </a:solidFill>
                  </a:tcPr>
                </a:tc>
                <a:tc>
                  <a:txBody>
                    <a:bodyPr/>
                    <a:lstStyle/>
                    <a:p>
                      <a:pPr algn="ctr"/>
                      <a:r>
                        <a:rPr lang="en-GB" sz="1400" dirty="0"/>
                        <a:t>16</a:t>
                      </a:r>
                    </a:p>
                  </a:txBody>
                  <a:tcPr>
                    <a:solidFill>
                      <a:srgbClr val="FF0000"/>
                    </a:solidFill>
                  </a:tcPr>
                </a:tc>
                <a:tc>
                  <a:txBody>
                    <a:bodyPr/>
                    <a:lstStyle/>
                    <a:p>
                      <a:pPr algn="ctr"/>
                      <a:r>
                        <a:rPr lang="en-GB" sz="1400" dirty="0"/>
                        <a:t>20</a:t>
                      </a:r>
                    </a:p>
                  </a:txBody>
                  <a:tcPr>
                    <a:solidFill>
                      <a:srgbClr val="FF0000"/>
                    </a:solidFill>
                  </a:tcPr>
                </a:tc>
                <a:extLst>
                  <a:ext uri="{0D108BD9-81ED-4DB2-BD59-A6C34878D82A}">
                    <a16:rowId xmlns:a16="http://schemas.microsoft.com/office/drawing/2014/main" val="701941093"/>
                  </a:ext>
                </a:extLst>
              </a:tr>
              <a:tr h="366155">
                <a:tc vMerge="1">
                  <a:txBody>
                    <a:bodyPr/>
                    <a:lstStyle/>
                    <a:p>
                      <a:endParaRPr lang="en-GB" dirty="0"/>
                    </a:p>
                  </a:txBody>
                  <a:tcPr/>
                </a:tc>
                <a:tc>
                  <a:txBody>
                    <a:bodyPr/>
                    <a:lstStyle/>
                    <a:p>
                      <a:pPr algn="ctr"/>
                      <a:r>
                        <a:rPr lang="en-GB" sz="1400" b="0" dirty="0"/>
                        <a:t>Moderate</a:t>
                      </a:r>
                    </a:p>
                  </a:txBody>
                  <a:tcPr>
                    <a:solidFill>
                      <a:schemeClr val="accent2">
                        <a:lumMod val="20000"/>
                        <a:lumOff val="80000"/>
                      </a:schemeClr>
                    </a:solidFill>
                  </a:tcPr>
                </a:tc>
                <a:tc>
                  <a:txBody>
                    <a:bodyPr/>
                    <a:lstStyle/>
                    <a:p>
                      <a:pPr algn="ctr"/>
                      <a:r>
                        <a:rPr lang="en-GB" sz="1400" b="1" dirty="0"/>
                        <a:t>3</a:t>
                      </a:r>
                    </a:p>
                  </a:txBody>
                  <a:tcPr>
                    <a:solidFill>
                      <a:schemeClr val="accent2">
                        <a:lumMod val="20000"/>
                        <a:lumOff val="80000"/>
                      </a:schemeClr>
                    </a:solidFill>
                  </a:tcPr>
                </a:tc>
                <a:tc>
                  <a:txBody>
                    <a:bodyPr/>
                    <a:lstStyle/>
                    <a:p>
                      <a:pPr algn="ctr"/>
                      <a:r>
                        <a:rPr lang="en-GB" sz="1400" dirty="0"/>
                        <a:t>3</a:t>
                      </a:r>
                    </a:p>
                  </a:txBody>
                  <a:tcPr>
                    <a:solidFill>
                      <a:srgbClr val="92D050"/>
                    </a:solidFill>
                  </a:tcPr>
                </a:tc>
                <a:tc>
                  <a:txBody>
                    <a:bodyPr/>
                    <a:lstStyle/>
                    <a:p>
                      <a:pPr algn="ctr"/>
                      <a:r>
                        <a:rPr lang="en-GB" sz="1400" dirty="0"/>
                        <a:t>6</a:t>
                      </a:r>
                    </a:p>
                  </a:txBody>
                  <a:tcPr>
                    <a:solidFill>
                      <a:srgbClr val="FFFF00"/>
                    </a:solidFill>
                  </a:tcPr>
                </a:tc>
                <a:tc>
                  <a:txBody>
                    <a:bodyPr/>
                    <a:lstStyle/>
                    <a:p>
                      <a:pPr algn="ctr"/>
                      <a:r>
                        <a:rPr lang="en-GB" sz="1400" dirty="0"/>
                        <a:t>9</a:t>
                      </a:r>
                    </a:p>
                  </a:txBody>
                  <a:tcPr>
                    <a:solidFill>
                      <a:srgbClr val="FFC000"/>
                    </a:solidFill>
                  </a:tcPr>
                </a:tc>
                <a:tc>
                  <a:txBody>
                    <a:bodyPr/>
                    <a:lstStyle/>
                    <a:p>
                      <a:pPr algn="ctr"/>
                      <a:r>
                        <a:rPr lang="en-GB" sz="1400" dirty="0"/>
                        <a:t>12</a:t>
                      </a:r>
                    </a:p>
                  </a:txBody>
                  <a:tcPr>
                    <a:solidFill>
                      <a:srgbClr val="FFC000"/>
                    </a:solidFill>
                  </a:tcPr>
                </a:tc>
                <a:tc>
                  <a:txBody>
                    <a:bodyPr/>
                    <a:lstStyle/>
                    <a:p>
                      <a:pPr algn="ctr"/>
                      <a:r>
                        <a:rPr lang="en-GB" sz="1400" dirty="0"/>
                        <a:t>15</a:t>
                      </a:r>
                    </a:p>
                  </a:txBody>
                  <a:tcPr>
                    <a:solidFill>
                      <a:srgbClr val="FFC000"/>
                    </a:solidFill>
                  </a:tcPr>
                </a:tc>
                <a:extLst>
                  <a:ext uri="{0D108BD9-81ED-4DB2-BD59-A6C34878D82A}">
                    <a16:rowId xmlns:a16="http://schemas.microsoft.com/office/drawing/2014/main" val="2050954625"/>
                  </a:ext>
                </a:extLst>
              </a:tr>
              <a:tr h="366155">
                <a:tc vMerge="1">
                  <a:txBody>
                    <a:bodyPr/>
                    <a:lstStyle/>
                    <a:p>
                      <a:endParaRPr lang="en-GB" dirty="0"/>
                    </a:p>
                  </a:txBody>
                  <a:tcPr/>
                </a:tc>
                <a:tc>
                  <a:txBody>
                    <a:bodyPr/>
                    <a:lstStyle/>
                    <a:p>
                      <a:pPr algn="ctr"/>
                      <a:r>
                        <a:rPr lang="en-GB" sz="1400" b="0" dirty="0"/>
                        <a:t>Minor</a:t>
                      </a:r>
                    </a:p>
                  </a:txBody>
                  <a:tcPr>
                    <a:solidFill>
                      <a:schemeClr val="accent2">
                        <a:lumMod val="20000"/>
                        <a:lumOff val="80000"/>
                      </a:schemeClr>
                    </a:solidFill>
                  </a:tcPr>
                </a:tc>
                <a:tc>
                  <a:txBody>
                    <a:bodyPr/>
                    <a:lstStyle/>
                    <a:p>
                      <a:pPr algn="ctr"/>
                      <a:r>
                        <a:rPr lang="en-GB" sz="1400" b="1" dirty="0"/>
                        <a:t>2</a:t>
                      </a:r>
                    </a:p>
                  </a:txBody>
                  <a:tcPr>
                    <a:solidFill>
                      <a:schemeClr val="accent2">
                        <a:lumMod val="20000"/>
                        <a:lumOff val="80000"/>
                      </a:schemeClr>
                    </a:solidFill>
                  </a:tcPr>
                </a:tc>
                <a:tc>
                  <a:txBody>
                    <a:bodyPr/>
                    <a:lstStyle/>
                    <a:p>
                      <a:pPr algn="ctr"/>
                      <a:r>
                        <a:rPr lang="en-GB" sz="1400" dirty="0"/>
                        <a:t>2</a:t>
                      </a:r>
                    </a:p>
                  </a:txBody>
                  <a:tcPr>
                    <a:solidFill>
                      <a:srgbClr val="92D050"/>
                    </a:solidFill>
                  </a:tcPr>
                </a:tc>
                <a:tc>
                  <a:txBody>
                    <a:bodyPr/>
                    <a:lstStyle/>
                    <a:p>
                      <a:pPr algn="ctr"/>
                      <a:r>
                        <a:rPr lang="en-GB" sz="1400" dirty="0"/>
                        <a:t>4</a:t>
                      </a:r>
                    </a:p>
                  </a:txBody>
                  <a:tcPr>
                    <a:solidFill>
                      <a:srgbClr val="92D050"/>
                    </a:solidFill>
                  </a:tcPr>
                </a:tc>
                <a:tc>
                  <a:txBody>
                    <a:bodyPr/>
                    <a:lstStyle/>
                    <a:p>
                      <a:pPr algn="ctr"/>
                      <a:r>
                        <a:rPr lang="en-GB" sz="1400" dirty="0"/>
                        <a:t>6</a:t>
                      </a:r>
                    </a:p>
                  </a:txBody>
                  <a:tcPr>
                    <a:solidFill>
                      <a:srgbClr val="FFFF00"/>
                    </a:solidFill>
                  </a:tcPr>
                </a:tc>
                <a:tc>
                  <a:txBody>
                    <a:bodyPr/>
                    <a:lstStyle/>
                    <a:p>
                      <a:pPr algn="ctr"/>
                      <a:r>
                        <a:rPr lang="en-GB" sz="1400" dirty="0"/>
                        <a:t>8</a:t>
                      </a:r>
                    </a:p>
                  </a:txBody>
                  <a:tcPr>
                    <a:solidFill>
                      <a:srgbClr val="FFFF00"/>
                    </a:solidFill>
                  </a:tcPr>
                </a:tc>
                <a:tc>
                  <a:txBody>
                    <a:bodyPr/>
                    <a:lstStyle/>
                    <a:p>
                      <a:pPr algn="ctr"/>
                      <a:r>
                        <a:rPr lang="en-GB" sz="1400" dirty="0"/>
                        <a:t>10</a:t>
                      </a:r>
                    </a:p>
                  </a:txBody>
                  <a:tcPr>
                    <a:solidFill>
                      <a:srgbClr val="FFFF00"/>
                    </a:solidFill>
                  </a:tcPr>
                </a:tc>
                <a:extLst>
                  <a:ext uri="{0D108BD9-81ED-4DB2-BD59-A6C34878D82A}">
                    <a16:rowId xmlns:a16="http://schemas.microsoft.com/office/drawing/2014/main" val="2228607188"/>
                  </a:ext>
                </a:extLst>
              </a:tr>
              <a:tr h="366155">
                <a:tc vMerge="1">
                  <a:txBody>
                    <a:bodyPr/>
                    <a:lstStyle/>
                    <a:p>
                      <a:endParaRPr lang="en-GB" dirty="0"/>
                    </a:p>
                  </a:txBody>
                  <a:tcPr/>
                </a:tc>
                <a:tc>
                  <a:txBody>
                    <a:bodyPr/>
                    <a:lstStyle/>
                    <a:p>
                      <a:pPr algn="ctr"/>
                      <a:r>
                        <a:rPr lang="en-GB" sz="1400" b="0" dirty="0"/>
                        <a:t>Insignificant</a:t>
                      </a:r>
                    </a:p>
                  </a:txBody>
                  <a:tcPr>
                    <a:solidFill>
                      <a:schemeClr val="accent2">
                        <a:lumMod val="20000"/>
                        <a:lumOff val="80000"/>
                      </a:schemeClr>
                    </a:solidFill>
                  </a:tcPr>
                </a:tc>
                <a:tc>
                  <a:txBody>
                    <a:bodyPr/>
                    <a:lstStyle/>
                    <a:p>
                      <a:pPr algn="ctr"/>
                      <a:r>
                        <a:rPr lang="en-GB" sz="1400" b="1" dirty="0"/>
                        <a:t>1</a:t>
                      </a:r>
                    </a:p>
                  </a:txBody>
                  <a:tcPr>
                    <a:solidFill>
                      <a:schemeClr val="accent2">
                        <a:lumMod val="20000"/>
                        <a:lumOff val="80000"/>
                      </a:schemeClr>
                    </a:solidFill>
                  </a:tcPr>
                </a:tc>
                <a:tc>
                  <a:txBody>
                    <a:bodyPr/>
                    <a:lstStyle/>
                    <a:p>
                      <a:pPr algn="ctr"/>
                      <a:r>
                        <a:rPr lang="en-GB" sz="1400" dirty="0"/>
                        <a:t>1</a:t>
                      </a:r>
                    </a:p>
                  </a:txBody>
                  <a:tcPr>
                    <a:solidFill>
                      <a:srgbClr val="92D050"/>
                    </a:solidFill>
                  </a:tcPr>
                </a:tc>
                <a:tc>
                  <a:txBody>
                    <a:bodyPr/>
                    <a:lstStyle/>
                    <a:p>
                      <a:pPr algn="ctr"/>
                      <a:r>
                        <a:rPr lang="en-GB" sz="1400" dirty="0"/>
                        <a:t>2</a:t>
                      </a:r>
                    </a:p>
                  </a:txBody>
                  <a:tcPr>
                    <a:solidFill>
                      <a:srgbClr val="92D050"/>
                    </a:solidFill>
                  </a:tcPr>
                </a:tc>
                <a:tc>
                  <a:txBody>
                    <a:bodyPr/>
                    <a:lstStyle/>
                    <a:p>
                      <a:pPr algn="ctr"/>
                      <a:r>
                        <a:rPr lang="en-GB" sz="1400" dirty="0"/>
                        <a:t>3</a:t>
                      </a:r>
                    </a:p>
                  </a:txBody>
                  <a:tcPr>
                    <a:solidFill>
                      <a:srgbClr val="92D050"/>
                    </a:solidFill>
                  </a:tcPr>
                </a:tc>
                <a:tc>
                  <a:txBody>
                    <a:bodyPr/>
                    <a:lstStyle/>
                    <a:p>
                      <a:pPr algn="ctr"/>
                      <a:r>
                        <a:rPr lang="en-GB" sz="1400" dirty="0"/>
                        <a:t>4</a:t>
                      </a:r>
                    </a:p>
                  </a:txBody>
                  <a:tcPr>
                    <a:solidFill>
                      <a:srgbClr val="FFFF00"/>
                    </a:solidFill>
                  </a:tcPr>
                </a:tc>
                <a:tc>
                  <a:txBody>
                    <a:bodyPr/>
                    <a:lstStyle/>
                    <a:p>
                      <a:pPr algn="ctr"/>
                      <a:r>
                        <a:rPr lang="en-GB" sz="1400" dirty="0"/>
                        <a:t>5</a:t>
                      </a:r>
                    </a:p>
                  </a:txBody>
                  <a:tcPr>
                    <a:solidFill>
                      <a:srgbClr val="FFFF00"/>
                    </a:solidFill>
                  </a:tcPr>
                </a:tc>
                <a:extLst>
                  <a:ext uri="{0D108BD9-81ED-4DB2-BD59-A6C34878D82A}">
                    <a16:rowId xmlns:a16="http://schemas.microsoft.com/office/drawing/2014/main" val="1014630755"/>
                  </a:ext>
                </a:extLst>
              </a:tr>
              <a:tr h="366155">
                <a:tc vMerge="1">
                  <a:txBody>
                    <a:bodyPr/>
                    <a:lstStyle/>
                    <a:p>
                      <a:endParaRPr lang="en-GB" dirty="0"/>
                    </a:p>
                  </a:txBody>
                  <a:tcPr/>
                </a:tc>
                <a:tc rowSpan="2" gridSpan="2">
                  <a:txBody>
                    <a:bodyPr/>
                    <a:lstStyle/>
                    <a:p>
                      <a:endParaRPr lang="en-GB" sz="1400" dirty="0"/>
                    </a:p>
                  </a:txBody>
                  <a:tcPr/>
                </a:tc>
                <a:tc rowSpan="2" hMerge="1">
                  <a:txBody>
                    <a:bodyPr/>
                    <a:lstStyle/>
                    <a:p>
                      <a:pPr algn="ctr"/>
                      <a:endParaRPr lang="en-GB" sz="1600" dirty="0"/>
                    </a:p>
                  </a:txBody>
                  <a:tcPr/>
                </a:tc>
                <a:tc>
                  <a:txBody>
                    <a:bodyPr/>
                    <a:lstStyle/>
                    <a:p>
                      <a:pPr algn="ctr"/>
                      <a:r>
                        <a:rPr lang="en-GB" sz="1400" dirty="0"/>
                        <a:t>1</a:t>
                      </a:r>
                    </a:p>
                  </a:txBody>
                  <a:tcPr>
                    <a:solidFill>
                      <a:schemeClr val="accent2">
                        <a:lumMod val="20000"/>
                        <a:lumOff val="80000"/>
                      </a:schemeClr>
                    </a:solidFill>
                  </a:tcPr>
                </a:tc>
                <a:tc>
                  <a:txBody>
                    <a:bodyPr/>
                    <a:lstStyle/>
                    <a:p>
                      <a:pPr algn="ctr"/>
                      <a:r>
                        <a:rPr lang="en-GB" sz="1400" dirty="0"/>
                        <a:t>2</a:t>
                      </a:r>
                    </a:p>
                  </a:txBody>
                  <a:tcPr>
                    <a:solidFill>
                      <a:schemeClr val="accent2">
                        <a:lumMod val="20000"/>
                        <a:lumOff val="80000"/>
                      </a:schemeClr>
                    </a:solidFill>
                  </a:tcPr>
                </a:tc>
                <a:tc>
                  <a:txBody>
                    <a:bodyPr/>
                    <a:lstStyle/>
                    <a:p>
                      <a:pPr algn="ctr"/>
                      <a:r>
                        <a:rPr lang="en-GB" sz="1400" dirty="0"/>
                        <a:t>3</a:t>
                      </a:r>
                    </a:p>
                  </a:txBody>
                  <a:tcPr>
                    <a:solidFill>
                      <a:schemeClr val="accent2">
                        <a:lumMod val="20000"/>
                        <a:lumOff val="80000"/>
                      </a:schemeClr>
                    </a:solidFill>
                  </a:tcPr>
                </a:tc>
                <a:tc>
                  <a:txBody>
                    <a:bodyPr/>
                    <a:lstStyle/>
                    <a:p>
                      <a:pPr algn="ctr"/>
                      <a:r>
                        <a:rPr lang="en-GB" sz="1400" dirty="0"/>
                        <a:t>4</a:t>
                      </a:r>
                    </a:p>
                  </a:txBody>
                  <a:tcPr>
                    <a:solidFill>
                      <a:schemeClr val="accent2">
                        <a:lumMod val="20000"/>
                        <a:lumOff val="80000"/>
                      </a:schemeClr>
                    </a:solidFill>
                  </a:tcPr>
                </a:tc>
                <a:tc>
                  <a:txBody>
                    <a:bodyPr/>
                    <a:lstStyle/>
                    <a:p>
                      <a:pPr algn="ctr"/>
                      <a:r>
                        <a:rPr lang="en-GB" sz="1400" dirty="0"/>
                        <a:t>5</a:t>
                      </a:r>
                    </a:p>
                  </a:txBody>
                  <a:tcPr>
                    <a:solidFill>
                      <a:schemeClr val="accent2">
                        <a:lumMod val="20000"/>
                        <a:lumOff val="80000"/>
                      </a:schemeClr>
                    </a:solidFill>
                  </a:tcPr>
                </a:tc>
                <a:extLst>
                  <a:ext uri="{0D108BD9-81ED-4DB2-BD59-A6C34878D82A}">
                    <a16:rowId xmlns:a16="http://schemas.microsoft.com/office/drawing/2014/main" val="207792422"/>
                  </a:ext>
                </a:extLst>
              </a:tr>
              <a:tr h="511613">
                <a:tc vMerge="1">
                  <a:txBody>
                    <a:bodyPr/>
                    <a:lstStyle/>
                    <a:p>
                      <a:endParaRPr lang="en-GB" dirty="0"/>
                    </a:p>
                  </a:txBody>
                  <a:tcPr/>
                </a:tc>
                <a:tc gridSpan="2" vMerge="1">
                  <a:txBody>
                    <a:bodyPr/>
                    <a:lstStyle/>
                    <a:p>
                      <a:endParaRPr lang="en-GB" dirty="0"/>
                    </a:p>
                  </a:txBody>
                  <a:tcPr/>
                </a:tc>
                <a:tc hMerge="1" vMerge="1">
                  <a:txBody>
                    <a:bodyPr/>
                    <a:lstStyle/>
                    <a:p>
                      <a:endParaRPr lang="en-GB" sz="1600" dirty="0"/>
                    </a:p>
                  </a:txBody>
                  <a:tcPr/>
                </a:tc>
                <a:tc>
                  <a:txBody>
                    <a:bodyPr/>
                    <a:lstStyle/>
                    <a:p>
                      <a:pPr algn="ctr"/>
                      <a:r>
                        <a:rPr lang="en-GB" sz="1400" dirty="0"/>
                        <a:t>Rare</a:t>
                      </a:r>
                    </a:p>
                  </a:txBody>
                  <a:tcPr>
                    <a:solidFill>
                      <a:schemeClr val="accent2">
                        <a:lumMod val="20000"/>
                        <a:lumOff val="80000"/>
                      </a:schemeClr>
                    </a:solidFill>
                  </a:tcPr>
                </a:tc>
                <a:tc>
                  <a:txBody>
                    <a:bodyPr/>
                    <a:lstStyle/>
                    <a:p>
                      <a:pPr algn="ctr"/>
                      <a:r>
                        <a:rPr lang="en-GB" sz="1400" dirty="0"/>
                        <a:t>Unlikely</a:t>
                      </a:r>
                    </a:p>
                  </a:txBody>
                  <a:tcPr>
                    <a:solidFill>
                      <a:schemeClr val="accent2">
                        <a:lumMod val="20000"/>
                        <a:lumOff val="80000"/>
                      </a:schemeClr>
                    </a:solidFill>
                  </a:tcPr>
                </a:tc>
                <a:tc>
                  <a:txBody>
                    <a:bodyPr/>
                    <a:lstStyle/>
                    <a:p>
                      <a:pPr algn="ctr"/>
                      <a:r>
                        <a:rPr lang="en-GB" sz="1400" dirty="0"/>
                        <a:t>Possible</a:t>
                      </a:r>
                    </a:p>
                  </a:txBody>
                  <a:tcPr>
                    <a:solidFill>
                      <a:schemeClr val="accent2">
                        <a:lumMod val="20000"/>
                        <a:lumOff val="80000"/>
                      </a:schemeClr>
                    </a:solidFill>
                  </a:tcPr>
                </a:tc>
                <a:tc>
                  <a:txBody>
                    <a:bodyPr/>
                    <a:lstStyle/>
                    <a:p>
                      <a:pPr algn="ctr"/>
                      <a:r>
                        <a:rPr lang="en-GB" sz="1400" dirty="0"/>
                        <a:t>Likely</a:t>
                      </a:r>
                    </a:p>
                  </a:txBody>
                  <a:tcPr>
                    <a:solidFill>
                      <a:schemeClr val="accent2">
                        <a:lumMod val="20000"/>
                        <a:lumOff val="80000"/>
                      </a:schemeClr>
                    </a:solidFill>
                  </a:tcPr>
                </a:tc>
                <a:tc>
                  <a:txBody>
                    <a:bodyPr/>
                    <a:lstStyle/>
                    <a:p>
                      <a:pPr algn="ctr"/>
                      <a:r>
                        <a:rPr lang="en-GB" sz="1400" dirty="0"/>
                        <a:t>Almost certain</a:t>
                      </a:r>
                    </a:p>
                  </a:txBody>
                  <a:tcPr>
                    <a:solidFill>
                      <a:schemeClr val="accent2">
                        <a:lumMod val="20000"/>
                        <a:lumOff val="80000"/>
                      </a:schemeClr>
                    </a:solidFill>
                  </a:tcPr>
                </a:tc>
                <a:extLst>
                  <a:ext uri="{0D108BD9-81ED-4DB2-BD59-A6C34878D82A}">
                    <a16:rowId xmlns:a16="http://schemas.microsoft.com/office/drawing/2014/main" val="1287046670"/>
                  </a:ext>
                </a:extLst>
              </a:tr>
              <a:tr h="366155">
                <a:tc gridSpan="8">
                  <a:txBody>
                    <a:bodyPr/>
                    <a:lstStyle/>
                    <a:p>
                      <a:pPr algn="ctr"/>
                      <a:r>
                        <a:rPr lang="en-GB" sz="1400" dirty="0"/>
                        <a:t>Likelihood/Probability</a:t>
                      </a:r>
                    </a:p>
                  </a:txBody>
                  <a:tcPr>
                    <a:solidFill>
                      <a:schemeClr val="accent2">
                        <a:lumMod val="20000"/>
                        <a:lumOff val="80000"/>
                      </a:schemeClr>
                    </a:solidFill>
                  </a:tcPr>
                </a:tc>
                <a:tc hMerge="1">
                  <a:txBody>
                    <a:bodyPr/>
                    <a:lstStyle/>
                    <a:p>
                      <a:endParaRPr lang="en-GB" dirty="0"/>
                    </a:p>
                  </a:txBody>
                  <a:tcPr/>
                </a:tc>
                <a:tc hMerge="1">
                  <a:txBody>
                    <a:bodyPr/>
                    <a:lstStyle/>
                    <a:p>
                      <a:endParaRPr lang="en-GB" sz="1600" dirty="0"/>
                    </a:p>
                  </a:txBody>
                  <a:tcPr/>
                </a:tc>
                <a:tc hMerge="1">
                  <a:txBody>
                    <a:bodyPr/>
                    <a:lstStyle/>
                    <a:p>
                      <a:endParaRPr lang="en-GB" sz="1600" dirty="0"/>
                    </a:p>
                  </a:txBody>
                  <a:tcPr/>
                </a:tc>
                <a:tc hMerge="1">
                  <a:txBody>
                    <a:bodyPr/>
                    <a:lstStyle/>
                    <a:p>
                      <a:endParaRPr lang="en-GB" sz="1600" dirty="0"/>
                    </a:p>
                  </a:txBody>
                  <a:tcPr/>
                </a:tc>
                <a:tc hMerge="1">
                  <a:txBody>
                    <a:bodyPr/>
                    <a:lstStyle/>
                    <a:p>
                      <a:endParaRPr lang="en-GB" sz="1600" dirty="0"/>
                    </a:p>
                  </a:txBody>
                  <a:tcPr/>
                </a:tc>
                <a:tc hMerge="1">
                  <a:txBody>
                    <a:bodyPr/>
                    <a:lstStyle/>
                    <a:p>
                      <a:endParaRPr lang="en-GB" sz="1600" dirty="0"/>
                    </a:p>
                  </a:txBody>
                  <a:tcPr/>
                </a:tc>
                <a:tc hMerge="1">
                  <a:txBody>
                    <a:bodyPr/>
                    <a:lstStyle/>
                    <a:p>
                      <a:endParaRPr lang="en-GB" sz="1600" dirty="0"/>
                    </a:p>
                  </a:txBody>
                  <a:tcPr/>
                </a:tc>
                <a:extLst>
                  <a:ext uri="{0D108BD9-81ED-4DB2-BD59-A6C34878D82A}">
                    <a16:rowId xmlns:a16="http://schemas.microsoft.com/office/drawing/2014/main" val="2869694075"/>
                  </a:ext>
                </a:extLst>
              </a:tr>
            </a:tbl>
          </a:graphicData>
        </a:graphic>
      </p:graphicFrame>
      <p:graphicFrame>
        <p:nvGraphicFramePr>
          <p:cNvPr id="6" name="Table 9">
            <a:extLst>
              <a:ext uri="{FF2B5EF4-FFF2-40B4-BE49-F238E27FC236}">
                <a16:creationId xmlns:a16="http://schemas.microsoft.com/office/drawing/2014/main" id="{7D8CF926-A834-48A5-87F8-9711E7AD10FF}"/>
              </a:ext>
            </a:extLst>
          </p:cNvPr>
          <p:cNvGraphicFramePr>
            <a:graphicFrameLocks noGrp="1"/>
          </p:cNvGraphicFramePr>
          <p:nvPr>
            <p:extLst>
              <p:ext uri="{D42A27DB-BD31-4B8C-83A1-F6EECF244321}">
                <p14:modId xmlns:p14="http://schemas.microsoft.com/office/powerpoint/2010/main" val="3409794909"/>
              </p:ext>
            </p:extLst>
          </p:nvPr>
        </p:nvGraphicFramePr>
        <p:xfrm>
          <a:off x="508000" y="2652427"/>
          <a:ext cx="8114888" cy="3081245"/>
        </p:xfrm>
        <a:graphic>
          <a:graphicData uri="http://schemas.openxmlformats.org/drawingml/2006/table">
            <a:tbl>
              <a:tblPr firstRow="1" bandRow="1">
                <a:tableStyleId>{5940675A-B579-460E-94D1-54222C63F5DA}</a:tableStyleId>
              </a:tblPr>
              <a:tblGrid>
                <a:gridCol w="754369">
                  <a:extLst>
                    <a:ext uri="{9D8B030D-6E8A-4147-A177-3AD203B41FA5}">
                      <a16:colId xmlns:a16="http://schemas.microsoft.com/office/drawing/2014/main" val="3572386297"/>
                    </a:ext>
                  </a:extLst>
                </a:gridCol>
                <a:gridCol w="1274353">
                  <a:extLst>
                    <a:ext uri="{9D8B030D-6E8A-4147-A177-3AD203B41FA5}">
                      <a16:colId xmlns:a16="http://schemas.microsoft.com/office/drawing/2014/main" val="1461621938"/>
                    </a:ext>
                  </a:extLst>
                </a:gridCol>
                <a:gridCol w="1014361">
                  <a:extLst>
                    <a:ext uri="{9D8B030D-6E8A-4147-A177-3AD203B41FA5}">
                      <a16:colId xmlns:a16="http://schemas.microsoft.com/office/drawing/2014/main" val="2475545633"/>
                    </a:ext>
                  </a:extLst>
                </a:gridCol>
                <a:gridCol w="1014361">
                  <a:extLst>
                    <a:ext uri="{9D8B030D-6E8A-4147-A177-3AD203B41FA5}">
                      <a16:colId xmlns:a16="http://schemas.microsoft.com/office/drawing/2014/main" val="671363393"/>
                    </a:ext>
                  </a:extLst>
                </a:gridCol>
                <a:gridCol w="1014361">
                  <a:extLst>
                    <a:ext uri="{9D8B030D-6E8A-4147-A177-3AD203B41FA5}">
                      <a16:colId xmlns:a16="http://schemas.microsoft.com/office/drawing/2014/main" val="4146238113"/>
                    </a:ext>
                  </a:extLst>
                </a:gridCol>
                <a:gridCol w="1014361">
                  <a:extLst>
                    <a:ext uri="{9D8B030D-6E8A-4147-A177-3AD203B41FA5}">
                      <a16:colId xmlns:a16="http://schemas.microsoft.com/office/drawing/2014/main" val="1300119761"/>
                    </a:ext>
                  </a:extLst>
                </a:gridCol>
                <a:gridCol w="1014361">
                  <a:extLst>
                    <a:ext uri="{9D8B030D-6E8A-4147-A177-3AD203B41FA5}">
                      <a16:colId xmlns:a16="http://schemas.microsoft.com/office/drawing/2014/main" val="410122614"/>
                    </a:ext>
                  </a:extLst>
                </a:gridCol>
                <a:gridCol w="1014361">
                  <a:extLst>
                    <a:ext uri="{9D8B030D-6E8A-4147-A177-3AD203B41FA5}">
                      <a16:colId xmlns:a16="http://schemas.microsoft.com/office/drawing/2014/main" val="1503906565"/>
                    </a:ext>
                  </a:extLst>
                </a:gridCol>
              </a:tblGrid>
              <a:tr h="366155">
                <a:tc rowSpan="7">
                  <a:txBody>
                    <a:bodyPr/>
                    <a:lstStyle/>
                    <a:p>
                      <a:pPr algn="ctr"/>
                      <a:r>
                        <a:rPr lang="en-GB" sz="1600" dirty="0"/>
                        <a:t>Consequence/impact</a:t>
                      </a:r>
                    </a:p>
                  </a:txBody>
                  <a:tcPr vert="vert270">
                    <a:solidFill>
                      <a:schemeClr val="accent2">
                        <a:lumMod val="20000"/>
                        <a:lumOff val="80000"/>
                      </a:schemeClr>
                    </a:solidFill>
                  </a:tcPr>
                </a:tc>
                <a:tc>
                  <a:txBody>
                    <a:bodyPr/>
                    <a:lstStyle/>
                    <a:p>
                      <a:pPr algn="ctr"/>
                      <a:r>
                        <a:rPr lang="en-GB" sz="1400" b="0" dirty="0"/>
                        <a:t>Catastrophic</a:t>
                      </a:r>
                    </a:p>
                  </a:txBody>
                  <a:tcPr>
                    <a:solidFill>
                      <a:schemeClr val="accent2">
                        <a:lumMod val="20000"/>
                        <a:lumOff val="80000"/>
                      </a:schemeClr>
                    </a:solidFill>
                  </a:tcPr>
                </a:tc>
                <a:tc>
                  <a:txBody>
                    <a:bodyPr/>
                    <a:lstStyle/>
                    <a:p>
                      <a:pPr algn="ctr"/>
                      <a:r>
                        <a:rPr lang="en-GB" sz="1400" b="1" dirty="0"/>
                        <a:t>5</a:t>
                      </a:r>
                    </a:p>
                  </a:txBody>
                  <a:tcPr>
                    <a:solidFill>
                      <a:schemeClr val="accent2">
                        <a:lumMod val="20000"/>
                        <a:lumOff val="80000"/>
                      </a:schemeClr>
                    </a:solidFill>
                  </a:tcPr>
                </a:tc>
                <a:tc>
                  <a:txBody>
                    <a:bodyPr/>
                    <a:lstStyle/>
                    <a:p>
                      <a:pPr algn="ctr"/>
                      <a:r>
                        <a:rPr lang="en-GB" sz="1400" dirty="0"/>
                        <a:t>5</a:t>
                      </a:r>
                    </a:p>
                  </a:txBody>
                  <a:tcPr>
                    <a:solidFill>
                      <a:srgbClr val="FFC000"/>
                    </a:solidFill>
                  </a:tcPr>
                </a:tc>
                <a:tc>
                  <a:txBody>
                    <a:bodyPr/>
                    <a:lstStyle/>
                    <a:p>
                      <a:pPr algn="ctr"/>
                      <a:r>
                        <a:rPr lang="en-GB" sz="1400" dirty="0"/>
                        <a:t>10</a:t>
                      </a:r>
                    </a:p>
                  </a:txBody>
                  <a:tcPr>
                    <a:solidFill>
                      <a:srgbClr val="FFC000"/>
                    </a:solidFill>
                  </a:tcPr>
                </a:tc>
                <a:tc>
                  <a:txBody>
                    <a:bodyPr/>
                    <a:lstStyle/>
                    <a:p>
                      <a:pPr algn="ctr"/>
                      <a:r>
                        <a:rPr lang="en-GB" sz="1400" dirty="0"/>
                        <a:t>15</a:t>
                      </a:r>
                    </a:p>
                  </a:txBody>
                  <a:tcPr>
                    <a:solidFill>
                      <a:srgbClr val="FF0000"/>
                    </a:solidFill>
                  </a:tcPr>
                </a:tc>
                <a:tc>
                  <a:txBody>
                    <a:bodyPr/>
                    <a:lstStyle/>
                    <a:p>
                      <a:pPr algn="ctr"/>
                      <a:r>
                        <a:rPr lang="en-GB" sz="1400" dirty="0"/>
                        <a:t>20</a:t>
                      </a:r>
                    </a:p>
                  </a:txBody>
                  <a:tcPr>
                    <a:solidFill>
                      <a:srgbClr val="FF0000"/>
                    </a:solidFill>
                  </a:tcPr>
                </a:tc>
                <a:tc>
                  <a:txBody>
                    <a:bodyPr/>
                    <a:lstStyle/>
                    <a:p>
                      <a:pPr algn="ctr"/>
                      <a:r>
                        <a:rPr lang="en-GB" sz="1400" dirty="0"/>
                        <a:t>25</a:t>
                      </a:r>
                    </a:p>
                  </a:txBody>
                  <a:tcPr>
                    <a:solidFill>
                      <a:srgbClr val="FF0000"/>
                    </a:solidFill>
                  </a:tcPr>
                </a:tc>
                <a:extLst>
                  <a:ext uri="{0D108BD9-81ED-4DB2-BD59-A6C34878D82A}">
                    <a16:rowId xmlns:a16="http://schemas.microsoft.com/office/drawing/2014/main" val="4267524457"/>
                  </a:ext>
                </a:extLst>
              </a:tr>
              <a:tr h="366155">
                <a:tc vMerge="1">
                  <a:txBody>
                    <a:bodyPr/>
                    <a:lstStyle/>
                    <a:p>
                      <a:endParaRPr lang="en-GB" dirty="0"/>
                    </a:p>
                  </a:txBody>
                  <a:tcPr/>
                </a:tc>
                <a:tc>
                  <a:txBody>
                    <a:bodyPr/>
                    <a:lstStyle/>
                    <a:p>
                      <a:pPr algn="ctr"/>
                      <a:r>
                        <a:rPr lang="en-GB" sz="1400" b="0" dirty="0"/>
                        <a:t>Major</a:t>
                      </a:r>
                    </a:p>
                  </a:txBody>
                  <a:tcPr>
                    <a:solidFill>
                      <a:schemeClr val="accent2">
                        <a:lumMod val="20000"/>
                        <a:lumOff val="80000"/>
                      </a:schemeClr>
                    </a:solidFill>
                  </a:tcPr>
                </a:tc>
                <a:tc>
                  <a:txBody>
                    <a:bodyPr/>
                    <a:lstStyle/>
                    <a:p>
                      <a:pPr algn="ctr"/>
                      <a:r>
                        <a:rPr lang="en-GB" sz="1400" b="1" dirty="0"/>
                        <a:t>4</a:t>
                      </a:r>
                    </a:p>
                  </a:txBody>
                  <a:tcPr>
                    <a:solidFill>
                      <a:schemeClr val="accent2">
                        <a:lumMod val="20000"/>
                        <a:lumOff val="80000"/>
                      </a:schemeClr>
                    </a:solidFill>
                  </a:tcPr>
                </a:tc>
                <a:tc>
                  <a:txBody>
                    <a:bodyPr/>
                    <a:lstStyle/>
                    <a:p>
                      <a:pPr algn="ctr"/>
                      <a:r>
                        <a:rPr lang="en-GB" sz="1400" dirty="0"/>
                        <a:t>4</a:t>
                      </a:r>
                    </a:p>
                  </a:txBody>
                  <a:tcPr>
                    <a:solidFill>
                      <a:srgbClr val="FFFF00"/>
                    </a:solidFill>
                  </a:tcPr>
                </a:tc>
                <a:tc>
                  <a:txBody>
                    <a:bodyPr/>
                    <a:lstStyle/>
                    <a:p>
                      <a:pPr algn="ctr"/>
                      <a:r>
                        <a:rPr lang="en-GB" sz="1400" dirty="0"/>
                        <a:t>8</a:t>
                      </a:r>
                    </a:p>
                  </a:txBody>
                  <a:tcPr>
                    <a:solidFill>
                      <a:srgbClr val="FFC000"/>
                    </a:solidFill>
                  </a:tcPr>
                </a:tc>
                <a:tc>
                  <a:txBody>
                    <a:bodyPr/>
                    <a:lstStyle/>
                    <a:p>
                      <a:pPr algn="ctr"/>
                      <a:r>
                        <a:rPr lang="en-GB" sz="1400" dirty="0"/>
                        <a:t>12</a:t>
                      </a:r>
                    </a:p>
                  </a:txBody>
                  <a:tcPr>
                    <a:solidFill>
                      <a:srgbClr val="FFC000"/>
                    </a:solidFill>
                  </a:tcPr>
                </a:tc>
                <a:tc>
                  <a:txBody>
                    <a:bodyPr/>
                    <a:lstStyle/>
                    <a:p>
                      <a:pPr algn="ctr"/>
                      <a:r>
                        <a:rPr lang="en-GB" sz="1400" dirty="0"/>
                        <a:t>16</a:t>
                      </a:r>
                    </a:p>
                  </a:txBody>
                  <a:tcPr>
                    <a:solidFill>
                      <a:srgbClr val="FF0000"/>
                    </a:solidFill>
                  </a:tcPr>
                </a:tc>
                <a:tc>
                  <a:txBody>
                    <a:bodyPr/>
                    <a:lstStyle/>
                    <a:p>
                      <a:pPr algn="ctr"/>
                      <a:r>
                        <a:rPr lang="en-GB" sz="1400" dirty="0"/>
                        <a:t>20</a:t>
                      </a:r>
                    </a:p>
                  </a:txBody>
                  <a:tcPr>
                    <a:solidFill>
                      <a:srgbClr val="FF0000"/>
                    </a:solidFill>
                  </a:tcPr>
                </a:tc>
                <a:extLst>
                  <a:ext uri="{0D108BD9-81ED-4DB2-BD59-A6C34878D82A}">
                    <a16:rowId xmlns:a16="http://schemas.microsoft.com/office/drawing/2014/main" val="701941093"/>
                  </a:ext>
                </a:extLst>
              </a:tr>
              <a:tr h="366155">
                <a:tc vMerge="1">
                  <a:txBody>
                    <a:bodyPr/>
                    <a:lstStyle/>
                    <a:p>
                      <a:endParaRPr lang="en-GB" dirty="0"/>
                    </a:p>
                  </a:txBody>
                  <a:tcPr/>
                </a:tc>
                <a:tc>
                  <a:txBody>
                    <a:bodyPr/>
                    <a:lstStyle/>
                    <a:p>
                      <a:pPr algn="ctr"/>
                      <a:r>
                        <a:rPr lang="en-GB" sz="1400" b="0" dirty="0"/>
                        <a:t>Moderate</a:t>
                      </a:r>
                    </a:p>
                  </a:txBody>
                  <a:tcPr>
                    <a:solidFill>
                      <a:schemeClr val="accent2">
                        <a:lumMod val="20000"/>
                        <a:lumOff val="80000"/>
                      </a:schemeClr>
                    </a:solidFill>
                  </a:tcPr>
                </a:tc>
                <a:tc>
                  <a:txBody>
                    <a:bodyPr/>
                    <a:lstStyle/>
                    <a:p>
                      <a:pPr algn="ctr"/>
                      <a:r>
                        <a:rPr lang="en-GB" sz="1400" b="1" dirty="0"/>
                        <a:t>3</a:t>
                      </a:r>
                    </a:p>
                  </a:txBody>
                  <a:tcPr>
                    <a:solidFill>
                      <a:schemeClr val="accent2">
                        <a:lumMod val="20000"/>
                        <a:lumOff val="80000"/>
                      </a:schemeClr>
                    </a:solidFill>
                  </a:tcPr>
                </a:tc>
                <a:tc>
                  <a:txBody>
                    <a:bodyPr/>
                    <a:lstStyle/>
                    <a:p>
                      <a:pPr algn="ctr"/>
                      <a:r>
                        <a:rPr lang="en-GB" sz="1400" dirty="0"/>
                        <a:t>3</a:t>
                      </a:r>
                    </a:p>
                  </a:txBody>
                  <a:tcPr>
                    <a:solidFill>
                      <a:srgbClr val="92D050"/>
                    </a:solidFill>
                  </a:tcPr>
                </a:tc>
                <a:tc>
                  <a:txBody>
                    <a:bodyPr/>
                    <a:lstStyle/>
                    <a:p>
                      <a:pPr algn="ctr"/>
                      <a:r>
                        <a:rPr lang="en-GB" sz="1400" dirty="0"/>
                        <a:t>6</a:t>
                      </a:r>
                    </a:p>
                  </a:txBody>
                  <a:tcPr>
                    <a:solidFill>
                      <a:srgbClr val="FFFF00"/>
                    </a:solidFill>
                  </a:tcPr>
                </a:tc>
                <a:tc>
                  <a:txBody>
                    <a:bodyPr/>
                    <a:lstStyle/>
                    <a:p>
                      <a:pPr algn="ctr"/>
                      <a:r>
                        <a:rPr lang="en-GB" sz="1400" dirty="0"/>
                        <a:t>9</a:t>
                      </a:r>
                    </a:p>
                  </a:txBody>
                  <a:tcPr>
                    <a:solidFill>
                      <a:srgbClr val="FFC000"/>
                    </a:solidFill>
                  </a:tcPr>
                </a:tc>
                <a:tc>
                  <a:txBody>
                    <a:bodyPr/>
                    <a:lstStyle/>
                    <a:p>
                      <a:pPr algn="ctr"/>
                      <a:r>
                        <a:rPr lang="en-GB" sz="1400" dirty="0"/>
                        <a:t>12</a:t>
                      </a:r>
                    </a:p>
                  </a:txBody>
                  <a:tcPr>
                    <a:solidFill>
                      <a:srgbClr val="FFC000"/>
                    </a:solidFill>
                  </a:tcPr>
                </a:tc>
                <a:tc>
                  <a:txBody>
                    <a:bodyPr/>
                    <a:lstStyle/>
                    <a:p>
                      <a:pPr algn="ctr"/>
                      <a:r>
                        <a:rPr lang="en-GB" sz="1400" dirty="0"/>
                        <a:t>15</a:t>
                      </a:r>
                    </a:p>
                  </a:txBody>
                  <a:tcPr>
                    <a:solidFill>
                      <a:srgbClr val="FFC000"/>
                    </a:solidFill>
                  </a:tcPr>
                </a:tc>
                <a:extLst>
                  <a:ext uri="{0D108BD9-81ED-4DB2-BD59-A6C34878D82A}">
                    <a16:rowId xmlns:a16="http://schemas.microsoft.com/office/drawing/2014/main" val="2050954625"/>
                  </a:ext>
                </a:extLst>
              </a:tr>
              <a:tr h="366155">
                <a:tc vMerge="1">
                  <a:txBody>
                    <a:bodyPr/>
                    <a:lstStyle/>
                    <a:p>
                      <a:endParaRPr lang="en-GB" dirty="0"/>
                    </a:p>
                  </a:txBody>
                  <a:tcPr/>
                </a:tc>
                <a:tc>
                  <a:txBody>
                    <a:bodyPr/>
                    <a:lstStyle/>
                    <a:p>
                      <a:pPr algn="ctr"/>
                      <a:r>
                        <a:rPr lang="en-GB" sz="1400" b="0" dirty="0"/>
                        <a:t>Minor</a:t>
                      </a:r>
                    </a:p>
                  </a:txBody>
                  <a:tcPr>
                    <a:solidFill>
                      <a:schemeClr val="accent2">
                        <a:lumMod val="20000"/>
                        <a:lumOff val="80000"/>
                      </a:schemeClr>
                    </a:solidFill>
                  </a:tcPr>
                </a:tc>
                <a:tc>
                  <a:txBody>
                    <a:bodyPr/>
                    <a:lstStyle/>
                    <a:p>
                      <a:pPr algn="ctr"/>
                      <a:r>
                        <a:rPr lang="en-GB" sz="1400" b="1" dirty="0"/>
                        <a:t>2</a:t>
                      </a:r>
                    </a:p>
                  </a:txBody>
                  <a:tcPr>
                    <a:solidFill>
                      <a:schemeClr val="accent2">
                        <a:lumMod val="20000"/>
                        <a:lumOff val="80000"/>
                      </a:schemeClr>
                    </a:solidFill>
                  </a:tcPr>
                </a:tc>
                <a:tc>
                  <a:txBody>
                    <a:bodyPr/>
                    <a:lstStyle/>
                    <a:p>
                      <a:pPr algn="ctr"/>
                      <a:r>
                        <a:rPr lang="en-GB" sz="1400" dirty="0"/>
                        <a:t>2</a:t>
                      </a:r>
                    </a:p>
                  </a:txBody>
                  <a:tcPr>
                    <a:solidFill>
                      <a:srgbClr val="92D050"/>
                    </a:solidFill>
                  </a:tcPr>
                </a:tc>
                <a:tc>
                  <a:txBody>
                    <a:bodyPr/>
                    <a:lstStyle/>
                    <a:p>
                      <a:pPr algn="ctr"/>
                      <a:r>
                        <a:rPr lang="en-GB" sz="1400" dirty="0"/>
                        <a:t>4</a:t>
                      </a:r>
                    </a:p>
                  </a:txBody>
                  <a:tcPr>
                    <a:solidFill>
                      <a:srgbClr val="92D050"/>
                    </a:solidFill>
                  </a:tcPr>
                </a:tc>
                <a:tc>
                  <a:txBody>
                    <a:bodyPr/>
                    <a:lstStyle/>
                    <a:p>
                      <a:pPr algn="ctr"/>
                      <a:r>
                        <a:rPr lang="en-GB" sz="1400" dirty="0"/>
                        <a:t>6</a:t>
                      </a:r>
                    </a:p>
                  </a:txBody>
                  <a:tcPr>
                    <a:solidFill>
                      <a:srgbClr val="FFFF00"/>
                    </a:solidFill>
                  </a:tcPr>
                </a:tc>
                <a:tc>
                  <a:txBody>
                    <a:bodyPr/>
                    <a:lstStyle/>
                    <a:p>
                      <a:pPr algn="ctr"/>
                      <a:r>
                        <a:rPr lang="en-GB" sz="1400" dirty="0"/>
                        <a:t>8</a:t>
                      </a:r>
                    </a:p>
                  </a:txBody>
                  <a:tcPr>
                    <a:solidFill>
                      <a:srgbClr val="FFFF00"/>
                    </a:solidFill>
                  </a:tcPr>
                </a:tc>
                <a:tc>
                  <a:txBody>
                    <a:bodyPr/>
                    <a:lstStyle/>
                    <a:p>
                      <a:pPr algn="ctr"/>
                      <a:r>
                        <a:rPr lang="en-GB" sz="1400" dirty="0"/>
                        <a:t>10</a:t>
                      </a:r>
                    </a:p>
                  </a:txBody>
                  <a:tcPr>
                    <a:solidFill>
                      <a:srgbClr val="FFFF00"/>
                    </a:solidFill>
                  </a:tcPr>
                </a:tc>
                <a:extLst>
                  <a:ext uri="{0D108BD9-81ED-4DB2-BD59-A6C34878D82A}">
                    <a16:rowId xmlns:a16="http://schemas.microsoft.com/office/drawing/2014/main" val="2228607188"/>
                  </a:ext>
                </a:extLst>
              </a:tr>
              <a:tr h="366155">
                <a:tc vMerge="1">
                  <a:txBody>
                    <a:bodyPr/>
                    <a:lstStyle/>
                    <a:p>
                      <a:endParaRPr lang="en-GB" dirty="0"/>
                    </a:p>
                  </a:txBody>
                  <a:tcPr/>
                </a:tc>
                <a:tc>
                  <a:txBody>
                    <a:bodyPr/>
                    <a:lstStyle/>
                    <a:p>
                      <a:pPr algn="ctr"/>
                      <a:r>
                        <a:rPr lang="en-GB" sz="1400" b="0" dirty="0"/>
                        <a:t>Insignificant</a:t>
                      </a:r>
                    </a:p>
                  </a:txBody>
                  <a:tcPr>
                    <a:solidFill>
                      <a:schemeClr val="accent2">
                        <a:lumMod val="20000"/>
                        <a:lumOff val="80000"/>
                      </a:schemeClr>
                    </a:solidFill>
                  </a:tcPr>
                </a:tc>
                <a:tc>
                  <a:txBody>
                    <a:bodyPr/>
                    <a:lstStyle/>
                    <a:p>
                      <a:pPr algn="ctr"/>
                      <a:r>
                        <a:rPr lang="en-GB" sz="1400" b="1" dirty="0"/>
                        <a:t>1</a:t>
                      </a:r>
                    </a:p>
                  </a:txBody>
                  <a:tcPr>
                    <a:solidFill>
                      <a:schemeClr val="accent2">
                        <a:lumMod val="20000"/>
                        <a:lumOff val="80000"/>
                      </a:schemeClr>
                    </a:solidFill>
                  </a:tcPr>
                </a:tc>
                <a:tc>
                  <a:txBody>
                    <a:bodyPr/>
                    <a:lstStyle/>
                    <a:p>
                      <a:pPr algn="ctr"/>
                      <a:r>
                        <a:rPr lang="en-GB" sz="1400" dirty="0"/>
                        <a:t>1</a:t>
                      </a:r>
                    </a:p>
                  </a:txBody>
                  <a:tcPr>
                    <a:solidFill>
                      <a:srgbClr val="92D050"/>
                    </a:solidFill>
                  </a:tcPr>
                </a:tc>
                <a:tc>
                  <a:txBody>
                    <a:bodyPr/>
                    <a:lstStyle/>
                    <a:p>
                      <a:pPr algn="ctr"/>
                      <a:r>
                        <a:rPr lang="en-GB" sz="1400" dirty="0"/>
                        <a:t>2</a:t>
                      </a:r>
                    </a:p>
                  </a:txBody>
                  <a:tcPr>
                    <a:solidFill>
                      <a:srgbClr val="92D050"/>
                    </a:solidFill>
                  </a:tcPr>
                </a:tc>
                <a:tc>
                  <a:txBody>
                    <a:bodyPr/>
                    <a:lstStyle/>
                    <a:p>
                      <a:pPr algn="ctr"/>
                      <a:r>
                        <a:rPr lang="en-GB" sz="1400" dirty="0"/>
                        <a:t>3</a:t>
                      </a:r>
                    </a:p>
                  </a:txBody>
                  <a:tcPr>
                    <a:solidFill>
                      <a:srgbClr val="92D050"/>
                    </a:solidFill>
                  </a:tcPr>
                </a:tc>
                <a:tc>
                  <a:txBody>
                    <a:bodyPr/>
                    <a:lstStyle/>
                    <a:p>
                      <a:pPr algn="ctr"/>
                      <a:r>
                        <a:rPr lang="en-GB" sz="1400" dirty="0"/>
                        <a:t>4</a:t>
                      </a:r>
                    </a:p>
                  </a:txBody>
                  <a:tcPr>
                    <a:solidFill>
                      <a:srgbClr val="FFFF00"/>
                    </a:solidFill>
                  </a:tcPr>
                </a:tc>
                <a:tc>
                  <a:txBody>
                    <a:bodyPr/>
                    <a:lstStyle/>
                    <a:p>
                      <a:pPr algn="ctr"/>
                      <a:r>
                        <a:rPr lang="en-GB" sz="1400" dirty="0"/>
                        <a:t>5</a:t>
                      </a:r>
                    </a:p>
                  </a:txBody>
                  <a:tcPr>
                    <a:solidFill>
                      <a:srgbClr val="FFFF00"/>
                    </a:solidFill>
                  </a:tcPr>
                </a:tc>
                <a:extLst>
                  <a:ext uri="{0D108BD9-81ED-4DB2-BD59-A6C34878D82A}">
                    <a16:rowId xmlns:a16="http://schemas.microsoft.com/office/drawing/2014/main" val="1014630755"/>
                  </a:ext>
                </a:extLst>
              </a:tr>
              <a:tr h="366155">
                <a:tc vMerge="1">
                  <a:txBody>
                    <a:bodyPr/>
                    <a:lstStyle/>
                    <a:p>
                      <a:endParaRPr lang="en-GB" dirty="0"/>
                    </a:p>
                  </a:txBody>
                  <a:tcPr/>
                </a:tc>
                <a:tc rowSpan="2" gridSpan="2">
                  <a:txBody>
                    <a:bodyPr/>
                    <a:lstStyle/>
                    <a:p>
                      <a:endParaRPr lang="en-GB" sz="1400" dirty="0"/>
                    </a:p>
                  </a:txBody>
                  <a:tcPr/>
                </a:tc>
                <a:tc rowSpan="2" hMerge="1">
                  <a:txBody>
                    <a:bodyPr/>
                    <a:lstStyle/>
                    <a:p>
                      <a:pPr algn="ctr"/>
                      <a:endParaRPr lang="en-GB" sz="1600" dirty="0"/>
                    </a:p>
                  </a:txBody>
                  <a:tcPr/>
                </a:tc>
                <a:tc>
                  <a:txBody>
                    <a:bodyPr/>
                    <a:lstStyle/>
                    <a:p>
                      <a:pPr algn="ctr"/>
                      <a:r>
                        <a:rPr lang="en-GB" sz="1400" dirty="0"/>
                        <a:t>1</a:t>
                      </a:r>
                    </a:p>
                  </a:txBody>
                  <a:tcPr>
                    <a:solidFill>
                      <a:schemeClr val="accent2">
                        <a:lumMod val="20000"/>
                        <a:lumOff val="80000"/>
                      </a:schemeClr>
                    </a:solidFill>
                  </a:tcPr>
                </a:tc>
                <a:tc>
                  <a:txBody>
                    <a:bodyPr/>
                    <a:lstStyle/>
                    <a:p>
                      <a:pPr algn="ctr"/>
                      <a:r>
                        <a:rPr lang="en-GB" sz="1400" dirty="0"/>
                        <a:t>2</a:t>
                      </a:r>
                    </a:p>
                  </a:txBody>
                  <a:tcPr>
                    <a:solidFill>
                      <a:schemeClr val="accent2">
                        <a:lumMod val="20000"/>
                        <a:lumOff val="80000"/>
                      </a:schemeClr>
                    </a:solidFill>
                  </a:tcPr>
                </a:tc>
                <a:tc>
                  <a:txBody>
                    <a:bodyPr/>
                    <a:lstStyle/>
                    <a:p>
                      <a:pPr algn="ctr"/>
                      <a:r>
                        <a:rPr lang="en-GB" sz="1400" dirty="0"/>
                        <a:t>3</a:t>
                      </a:r>
                    </a:p>
                  </a:txBody>
                  <a:tcPr>
                    <a:solidFill>
                      <a:schemeClr val="accent2">
                        <a:lumMod val="20000"/>
                        <a:lumOff val="80000"/>
                      </a:schemeClr>
                    </a:solidFill>
                  </a:tcPr>
                </a:tc>
                <a:tc>
                  <a:txBody>
                    <a:bodyPr/>
                    <a:lstStyle/>
                    <a:p>
                      <a:pPr algn="ctr"/>
                      <a:r>
                        <a:rPr lang="en-GB" sz="1400" dirty="0"/>
                        <a:t>4</a:t>
                      </a:r>
                    </a:p>
                  </a:txBody>
                  <a:tcPr>
                    <a:solidFill>
                      <a:schemeClr val="accent2">
                        <a:lumMod val="20000"/>
                        <a:lumOff val="80000"/>
                      </a:schemeClr>
                    </a:solidFill>
                  </a:tcPr>
                </a:tc>
                <a:tc>
                  <a:txBody>
                    <a:bodyPr/>
                    <a:lstStyle/>
                    <a:p>
                      <a:pPr algn="ctr"/>
                      <a:r>
                        <a:rPr lang="en-GB" sz="1400" dirty="0"/>
                        <a:t>5</a:t>
                      </a:r>
                    </a:p>
                  </a:txBody>
                  <a:tcPr>
                    <a:solidFill>
                      <a:schemeClr val="accent2">
                        <a:lumMod val="20000"/>
                        <a:lumOff val="80000"/>
                      </a:schemeClr>
                    </a:solidFill>
                  </a:tcPr>
                </a:tc>
                <a:extLst>
                  <a:ext uri="{0D108BD9-81ED-4DB2-BD59-A6C34878D82A}">
                    <a16:rowId xmlns:a16="http://schemas.microsoft.com/office/drawing/2014/main" val="207792422"/>
                  </a:ext>
                </a:extLst>
              </a:tr>
              <a:tr h="511613">
                <a:tc vMerge="1">
                  <a:txBody>
                    <a:bodyPr/>
                    <a:lstStyle/>
                    <a:p>
                      <a:endParaRPr lang="en-GB" dirty="0"/>
                    </a:p>
                  </a:txBody>
                  <a:tcPr/>
                </a:tc>
                <a:tc gridSpan="2" vMerge="1">
                  <a:txBody>
                    <a:bodyPr/>
                    <a:lstStyle/>
                    <a:p>
                      <a:endParaRPr lang="en-GB" dirty="0"/>
                    </a:p>
                  </a:txBody>
                  <a:tcPr/>
                </a:tc>
                <a:tc hMerge="1" vMerge="1">
                  <a:txBody>
                    <a:bodyPr/>
                    <a:lstStyle/>
                    <a:p>
                      <a:endParaRPr lang="en-GB" sz="1600" dirty="0"/>
                    </a:p>
                  </a:txBody>
                  <a:tcPr/>
                </a:tc>
                <a:tc>
                  <a:txBody>
                    <a:bodyPr/>
                    <a:lstStyle/>
                    <a:p>
                      <a:pPr algn="ctr"/>
                      <a:r>
                        <a:rPr lang="en-GB" sz="1400" dirty="0"/>
                        <a:t>Rare</a:t>
                      </a:r>
                    </a:p>
                  </a:txBody>
                  <a:tcPr>
                    <a:solidFill>
                      <a:schemeClr val="accent2">
                        <a:lumMod val="20000"/>
                        <a:lumOff val="80000"/>
                      </a:schemeClr>
                    </a:solidFill>
                  </a:tcPr>
                </a:tc>
                <a:tc>
                  <a:txBody>
                    <a:bodyPr/>
                    <a:lstStyle/>
                    <a:p>
                      <a:pPr algn="ctr"/>
                      <a:r>
                        <a:rPr lang="en-GB" sz="1400" dirty="0"/>
                        <a:t>Unlikely</a:t>
                      </a:r>
                    </a:p>
                  </a:txBody>
                  <a:tcPr>
                    <a:solidFill>
                      <a:schemeClr val="accent2">
                        <a:lumMod val="20000"/>
                        <a:lumOff val="80000"/>
                      </a:schemeClr>
                    </a:solidFill>
                  </a:tcPr>
                </a:tc>
                <a:tc>
                  <a:txBody>
                    <a:bodyPr/>
                    <a:lstStyle/>
                    <a:p>
                      <a:pPr algn="ctr"/>
                      <a:r>
                        <a:rPr lang="en-GB" sz="1400" dirty="0"/>
                        <a:t>Possible</a:t>
                      </a:r>
                    </a:p>
                  </a:txBody>
                  <a:tcPr>
                    <a:solidFill>
                      <a:schemeClr val="accent2">
                        <a:lumMod val="20000"/>
                        <a:lumOff val="80000"/>
                      </a:schemeClr>
                    </a:solidFill>
                  </a:tcPr>
                </a:tc>
                <a:tc>
                  <a:txBody>
                    <a:bodyPr/>
                    <a:lstStyle/>
                    <a:p>
                      <a:pPr algn="ctr"/>
                      <a:r>
                        <a:rPr lang="en-GB" sz="1400" dirty="0"/>
                        <a:t>Likely</a:t>
                      </a:r>
                    </a:p>
                  </a:txBody>
                  <a:tcPr>
                    <a:solidFill>
                      <a:schemeClr val="accent2">
                        <a:lumMod val="20000"/>
                        <a:lumOff val="80000"/>
                      </a:schemeClr>
                    </a:solidFill>
                  </a:tcPr>
                </a:tc>
                <a:tc>
                  <a:txBody>
                    <a:bodyPr/>
                    <a:lstStyle/>
                    <a:p>
                      <a:pPr algn="ctr"/>
                      <a:r>
                        <a:rPr lang="en-GB" sz="1400" dirty="0"/>
                        <a:t>Almost certain</a:t>
                      </a:r>
                    </a:p>
                  </a:txBody>
                  <a:tcPr>
                    <a:solidFill>
                      <a:schemeClr val="accent2">
                        <a:lumMod val="20000"/>
                        <a:lumOff val="80000"/>
                      </a:schemeClr>
                    </a:solidFill>
                  </a:tcPr>
                </a:tc>
                <a:extLst>
                  <a:ext uri="{0D108BD9-81ED-4DB2-BD59-A6C34878D82A}">
                    <a16:rowId xmlns:a16="http://schemas.microsoft.com/office/drawing/2014/main" val="1287046670"/>
                  </a:ext>
                </a:extLst>
              </a:tr>
              <a:tr h="366155">
                <a:tc gridSpan="8">
                  <a:txBody>
                    <a:bodyPr/>
                    <a:lstStyle/>
                    <a:p>
                      <a:pPr algn="ctr"/>
                      <a:r>
                        <a:rPr lang="en-GB" sz="1400" dirty="0"/>
                        <a:t>Likelihood/probability</a:t>
                      </a:r>
                    </a:p>
                  </a:txBody>
                  <a:tcPr>
                    <a:solidFill>
                      <a:schemeClr val="accent2">
                        <a:lumMod val="20000"/>
                        <a:lumOff val="80000"/>
                      </a:schemeClr>
                    </a:solidFill>
                  </a:tcPr>
                </a:tc>
                <a:tc hMerge="1">
                  <a:txBody>
                    <a:bodyPr/>
                    <a:lstStyle/>
                    <a:p>
                      <a:endParaRPr lang="en-GB" dirty="0"/>
                    </a:p>
                  </a:txBody>
                  <a:tcPr/>
                </a:tc>
                <a:tc hMerge="1">
                  <a:txBody>
                    <a:bodyPr/>
                    <a:lstStyle/>
                    <a:p>
                      <a:endParaRPr lang="en-GB" sz="1600" dirty="0"/>
                    </a:p>
                  </a:txBody>
                  <a:tcPr/>
                </a:tc>
                <a:tc hMerge="1">
                  <a:txBody>
                    <a:bodyPr/>
                    <a:lstStyle/>
                    <a:p>
                      <a:endParaRPr lang="en-GB" sz="1600" dirty="0"/>
                    </a:p>
                  </a:txBody>
                  <a:tcPr/>
                </a:tc>
                <a:tc hMerge="1">
                  <a:txBody>
                    <a:bodyPr/>
                    <a:lstStyle/>
                    <a:p>
                      <a:endParaRPr lang="en-GB" sz="1600" dirty="0"/>
                    </a:p>
                  </a:txBody>
                  <a:tcPr/>
                </a:tc>
                <a:tc hMerge="1">
                  <a:txBody>
                    <a:bodyPr/>
                    <a:lstStyle/>
                    <a:p>
                      <a:endParaRPr lang="en-GB" sz="1600" dirty="0"/>
                    </a:p>
                  </a:txBody>
                  <a:tcPr/>
                </a:tc>
                <a:tc hMerge="1">
                  <a:txBody>
                    <a:bodyPr/>
                    <a:lstStyle/>
                    <a:p>
                      <a:endParaRPr lang="en-GB" sz="1600" dirty="0"/>
                    </a:p>
                  </a:txBody>
                  <a:tcPr/>
                </a:tc>
                <a:tc hMerge="1">
                  <a:txBody>
                    <a:bodyPr/>
                    <a:lstStyle/>
                    <a:p>
                      <a:endParaRPr lang="en-GB" sz="1600" dirty="0"/>
                    </a:p>
                  </a:txBody>
                  <a:tcPr/>
                </a:tc>
                <a:extLst>
                  <a:ext uri="{0D108BD9-81ED-4DB2-BD59-A6C34878D82A}">
                    <a16:rowId xmlns:a16="http://schemas.microsoft.com/office/drawing/2014/main" val="2869694075"/>
                  </a:ext>
                </a:extLst>
              </a:tr>
            </a:tbl>
          </a:graphicData>
        </a:graphic>
      </p:graphicFrame>
    </p:spTree>
    <p:extLst>
      <p:ext uri="{BB962C8B-B14F-4D97-AF65-F5344CB8AC3E}">
        <p14:creationId xmlns:p14="http://schemas.microsoft.com/office/powerpoint/2010/main" val="31939427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Document example</a:t>
            </a:r>
          </a:p>
        </p:txBody>
      </p:sp>
      <p:sp>
        <p:nvSpPr>
          <p:cNvPr id="2" name="TextBox 1">
            <a:extLst>
              <a:ext uri="{FF2B5EF4-FFF2-40B4-BE49-F238E27FC236}">
                <a16:creationId xmlns:a16="http://schemas.microsoft.com/office/drawing/2014/main" id="{9FB4C41C-29DE-4DDF-B76F-A57E0C697D23}"/>
              </a:ext>
            </a:extLst>
          </p:cNvPr>
          <p:cNvSpPr txBox="1"/>
          <p:nvPr/>
        </p:nvSpPr>
        <p:spPr>
          <a:xfrm>
            <a:off x="928538" y="1518653"/>
            <a:ext cx="2253006" cy="369332"/>
          </a:xfrm>
          <a:prstGeom prst="rect">
            <a:avLst/>
          </a:prstGeom>
          <a:noFill/>
        </p:spPr>
        <p:txBody>
          <a:bodyPr wrap="square" rtlCol="0">
            <a:spAutoFit/>
          </a:bodyPr>
          <a:lstStyle/>
          <a:p>
            <a:r>
              <a:rPr lang="en-GB" sz="1800" b="1" dirty="0"/>
              <a:t>Pillar drill</a:t>
            </a:r>
          </a:p>
        </p:txBody>
      </p:sp>
      <p:pic>
        <p:nvPicPr>
          <p:cNvPr id="6" name="Picture 5">
            <a:extLst>
              <a:ext uri="{FF2B5EF4-FFF2-40B4-BE49-F238E27FC236}">
                <a16:creationId xmlns:a16="http://schemas.microsoft.com/office/drawing/2014/main" id="{F475627D-7341-4CD3-895A-3A0288715CCB}"/>
              </a:ext>
            </a:extLst>
          </p:cNvPr>
          <p:cNvPicPr>
            <a:picLocks noChangeAspect="1"/>
          </p:cNvPicPr>
          <p:nvPr/>
        </p:nvPicPr>
        <p:blipFill>
          <a:blip r:embed="rId3"/>
          <a:srcRect/>
          <a:stretch/>
        </p:blipFill>
        <p:spPr>
          <a:xfrm>
            <a:off x="928538" y="1887985"/>
            <a:ext cx="6706833" cy="3877200"/>
          </a:xfrm>
          <a:prstGeom prst="rect">
            <a:avLst/>
          </a:prstGeom>
        </p:spPr>
      </p:pic>
    </p:spTree>
    <p:extLst>
      <p:ext uri="{BB962C8B-B14F-4D97-AF65-F5344CB8AC3E}">
        <p14:creationId xmlns:p14="http://schemas.microsoft.com/office/powerpoint/2010/main" val="13723346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Control measures in engineering</a:t>
            </a:r>
          </a:p>
        </p:txBody>
      </p:sp>
      <p:sp>
        <p:nvSpPr>
          <p:cNvPr id="3" name="Content Placeholder 2">
            <a:extLst>
              <a:ext uri="{FF2B5EF4-FFF2-40B4-BE49-F238E27FC236}">
                <a16:creationId xmlns:a16="http://schemas.microsoft.com/office/drawing/2014/main" id="{96EE0B91-C129-4027-957D-9F6D57D5299C}"/>
              </a:ext>
            </a:extLst>
          </p:cNvPr>
          <p:cNvSpPr>
            <a:spLocks noGrp="1"/>
          </p:cNvSpPr>
          <p:nvPr>
            <p:ph sz="quarter" idx="10"/>
          </p:nvPr>
        </p:nvSpPr>
        <p:spPr>
          <a:xfrm>
            <a:off x="457200" y="1503711"/>
            <a:ext cx="8229600" cy="485346"/>
          </a:xfrm>
        </p:spPr>
        <p:txBody>
          <a:bodyPr/>
          <a:lstStyle/>
          <a:p>
            <a:pPr eaLnBrk="1" hangingPunct="1">
              <a:spcBef>
                <a:spcPct val="0"/>
              </a:spcBef>
              <a:buFontTx/>
              <a:buNone/>
            </a:pPr>
            <a:r>
              <a:rPr lang="en-GB" dirty="0">
                <a:ea typeface="ＭＳ Ｐゴシック" pitchFamily="-105" charset="-128"/>
              </a:rPr>
              <a:t>Typical control measures used in engineering include:</a:t>
            </a:r>
          </a:p>
          <a:p>
            <a:pPr marL="342900" indent="-342900" eaLnBrk="1" hangingPunct="1">
              <a:spcBef>
                <a:spcPct val="0"/>
              </a:spcBef>
              <a:buClr>
                <a:srgbClr val="0077E3"/>
              </a:buClr>
              <a:buFont typeface="Arial" panose="020B0604020202020204" pitchFamily="34" charset="0"/>
              <a:buChar char="•"/>
            </a:pPr>
            <a:r>
              <a:rPr lang="en-GB" dirty="0">
                <a:ea typeface="ＭＳ Ｐゴシック" pitchFamily="-105" charset="-128"/>
              </a:rPr>
              <a:t>machine guarding</a:t>
            </a:r>
          </a:p>
          <a:p>
            <a:pPr marL="342900" indent="-342900" eaLnBrk="1" hangingPunct="1">
              <a:spcBef>
                <a:spcPct val="0"/>
              </a:spcBef>
              <a:buClr>
                <a:srgbClr val="0077E3"/>
              </a:buClr>
              <a:buFont typeface="Arial" panose="020B0604020202020204" pitchFamily="34" charset="0"/>
              <a:buChar char="•"/>
            </a:pPr>
            <a:r>
              <a:rPr lang="en-GB" dirty="0">
                <a:ea typeface="ＭＳ Ｐゴシック" pitchFamily="-105" charset="-128"/>
              </a:rPr>
              <a:t>machine isolation</a:t>
            </a:r>
          </a:p>
          <a:p>
            <a:pPr marL="342900" indent="-342900" eaLnBrk="1" hangingPunct="1">
              <a:spcBef>
                <a:spcPct val="0"/>
              </a:spcBef>
              <a:buClr>
                <a:srgbClr val="0077E3"/>
              </a:buClr>
              <a:buFont typeface="Arial" panose="020B0604020202020204" pitchFamily="34" charset="0"/>
              <a:buChar char="•"/>
            </a:pPr>
            <a:r>
              <a:rPr lang="en-GB" dirty="0">
                <a:ea typeface="ＭＳ Ｐゴシック" pitchFamily="-105" charset="-128"/>
              </a:rPr>
              <a:t>PPE</a:t>
            </a:r>
          </a:p>
          <a:p>
            <a:pPr marL="631825" indent="-273050" eaLnBrk="1" hangingPunct="1">
              <a:spcBef>
                <a:spcPct val="0"/>
              </a:spcBef>
              <a:buClr>
                <a:srgbClr val="0077E3"/>
              </a:buClr>
              <a:buFont typeface="Arial" panose="020B0604020202020204" pitchFamily="34" charset="0"/>
              <a:buChar char="-"/>
            </a:pPr>
            <a:r>
              <a:rPr lang="en-GB" dirty="0">
                <a:ea typeface="ＭＳ Ｐゴシック" pitchFamily="-105" charset="-128"/>
              </a:rPr>
              <a:t>eye protection</a:t>
            </a:r>
          </a:p>
          <a:p>
            <a:pPr marL="631825" indent="-273050" eaLnBrk="1" hangingPunct="1">
              <a:spcBef>
                <a:spcPct val="0"/>
              </a:spcBef>
              <a:buClr>
                <a:srgbClr val="0077E3"/>
              </a:buClr>
              <a:buFont typeface="Arial" panose="020B0604020202020204" pitchFamily="34" charset="0"/>
              <a:buChar char="-"/>
            </a:pPr>
            <a:r>
              <a:rPr lang="en-GB" dirty="0">
                <a:ea typeface="ＭＳ Ｐゴシック" pitchFamily="-105" charset="-128"/>
              </a:rPr>
              <a:t>safety shoes</a:t>
            </a:r>
          </a:p>
          <a:p>
            <a:pPr marL="631825" indent="-273050" eaLnBrk="1" hangingPunct="1">
              <a:spcBef>
                <a:spcPct val="0"/>
              </a:spcBef>
              <a:buClr>
                <a:srgbClr val="0077E3"/>
              </a:buClr>
              <a:buFont typeface="Arial" panose="020B0604020202020204" pitchFamily="34" charset="0"/>
              <a:buChar char="-"/>
            </a:pPr>
            <a:r>
              <a:rPr lang="en-GB" dirty="0">
                <a:ea typeface="ＭＳ Ｐゴシック" pitchFamily="-105" charset="-128"/>
              </a:rPr>
              <a:t>ear protection</a:t>
            </a:r>
          </a:p>
          <a:p>
            <a:pPr marL="631825" indent="-273050" eaLnBrk="1" hangingPunct="1">
              <a:spcBef>
                <a:spcPct val="0"/>
              </a:spcBef>
              <a:buClr>
                <a:srgbClr val="0077E3"/>
              </a:buClr>
              <a:buFont typeface="Arial" panose="020B0604020202020204" pitchFamily="34" charset="0"/>
              <a:buChar char="-"/>
            </a:pPr>
            <a:r>
              <a:rPr lang="en-GB" dirty="0">
                <a:ea typeface="ＭＳ Ｐゴシック" pitchFamily="-105" charset="-128"/>
              </a:rPr>
              <a:t>gauntlets</a:t>
            </a:r>
          </a:p>
          <a:p>
            <a:pPr marL="631825" indent="-273050" eaLnBrk="1" hangingPunct="1">
              <a:spcBef>
                <a:spcPct val="0"/>
              </a:spcBef>
              <a:buClr>
                <a:srgbClr val="0077E3"/>
              </a:buClr>
              <a:buFont typeface="Arial" panose="020B0604020202020204" pitchFamily="34" charset="0"/>
              <a:buChar char="-"/>
            </a:pPr>
            <a:r>
              <a:rPr lang="en-GB" dirty="0">
                <a:ea typeface="ＭＳ Ｐゴシック" pitchFamily="-105" charset="-128"/>
              </a:rPr>
              <a:t>helmets.</a:t>
            </a:r>
          </a:p>
          <a:p>
            <a:pPr eaLnBrk="1" hangingPunct="1">
              <a:spcBef>
                <a:spcPct val="0"/>
              </a:spcBef>
              <a:buFontTx/>
              <a:buNone/>
            </a:pPr>
            <a:endParaRPr lang="en-US" dirty="0"/>
          </a:p>
        </p:txBody>
      </p:sp>
      <p:pic>
        <p:nvPicPr>
          <p:cNvPr id="6" name="Picture 5" descr="A person in a space suit on a boat&#10;&#10;Description automatically generated with low confidence">
            <a:extLst>
              <a:ext uri="{FF2B5EF4-FFF2-40B4-BE49-F238E27FC236}">
                <a16:creationId xmlns:a16="http://schemas.microsoft.com/office/drawing/2014/main" id="{8178B79C-943F-9747-085A-EE0D31BDB83F}"/>
              </a:ext>
            </a:extLst>
          </p:cNvPr>
          <p:cNvPicPr>
            <a:picLocks noChangeAspect="1"/>
          </p:cNvPicPr>
          <p:nvPr/>
        </p:nvPicPr>
        <p:blipFill>
          <a:blip r:embed="rId3"/>
          <a:stretch>
            <a:fillRect/>
          </a:stretch>
        </p:blipFill>
        <p:spPr>
          <a:xfrm>
            <a:off x="4476044" y="2285900"/>
            <a:ext cx="3969865" cy="2651870"/>
          </a:xfrm>
          <a:prstGeom prst="rect">
            <a:avLst/>
          </a:prstGeom>
        </p:spPr>
      </p:pic>
    </p:spTree>
    <p:extLst>
      <p:ext uri="{BB962C8B-B14F-4D97-AF65-F5344CB8AC3E}">
        <p14:creationId xmlns:p14="http://schemas.microsoft.com/office/powerpoint/2010/main" val="1953498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Hierarchy of controls</a:t>
            </a:r>
          </a:p>
        </p:txBody>
      </p:sp>
      <p:sp>
        <p:nvSpPr>
          <p:cNvPr id="3" name="Content Placeholder 2">
            <a:extLst>
              <a:ext uri="{FF2B5EF4-FFF2-40B4-BE49-F238E27FC236}">
                <a16:creationId xmlns:a16="http://schemas.microsoft.com/office/drawing/2014/main" id="{96EE0B91-C129-4027-957D-9F6D57D5299C}"/>
              </a:ext>
            </a:extLst>
          </p:cNvPr>
          <p:cNvSpPr>
            <a:spLocks noGrp="1"/>
          </p:cNvSpPr>
          <p:nvPr>
            <p:ph sz="quarter" idx="10"/>
          </p:nvPr>
        </p:nvSpPr>
        <p:spPr>
          <a:xfrm>
            <a:off x="457200" y="1548135"/>
            <a:ext cx="8229600" cy="543043"/>
          </a:xfrm>
        </p:spPr>
        <p:txBody>
          <a:bodyPr/>
          <a:lstStyle/>
          <a:p>
            <a:pPr eaLnBrk="1" hangingPunct="1">
              <a:spcBef>
                <a:spcPct val="0"/>
              </a:spcBef>
              <a:buFontTx/>
              <a:buNone/>
            </a:pPr>
            <a:r>
              <a:rPr lang="en-GB" dirty="0">
                <a:ea typeface="ＭＳ Ｐゴシック" pitchFamily="-105" charset="-128"/>
              </a:rPr>
              <a:t>The controls at the top of the pyramid are more effective and protective than those at the bottom.</a:t>
            </a:r>
            <a:endParaRPr lang="en-US" dirty="0"/>
          </a:p>
        </p:txBody>
      </p:sp>
      <p:graphicFrame>
        <p:nvGraphicFramePr>
          <p:cNvPr id="6" name="Diagram 5">
            <a:extLst>
              <a:ext uri="{FF2B5EF4-FFF2-40B4-BE49-F238E27FC236}">
                <a16:creationId xmlns:a16="http://schemas.microsoft.com/office/drawing/2014/main" id="{7EAC663B-BEF5-C652-865C-A00C8811CA7B}"/>
              </a:ext>
            </a:extLst>
          </p:cNvPr>
          <p:cNvGraphicFramePr/>
          <p:nvPr>
            <p:extLst>
              <p:ext uri="{D42A27DB-BD31-4B8C-83A1-F6EECF244321}">
                <p14:modId xmlns:p14="http://schemas.microsoft.com/office/powerpoint/2010/main" val="1843137935"/>
              </p:ext>
            </p:extLst>
          </p:nvPr>
        </p:nvGraphicFramePr>
        <p:xfrm>
          <a:off x="1543704" y="2592479"/>
          <a:ext cx="5736534" cy="3061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a:extLst>
              <a:ext uri="{FF2B5EF4-FFF2-40B4-BE49-F238E27FC236}">
                <a16:creationId xmlns:a16="http://schemas.microsoft.com/office/drawing/2014/main" id="{61FB5702-BD3E-EE77-AE08-C60A4A93A724}"/>
              </a:ext>
            </a:extLst>
          </p:cNvPr>
          <p:cNvPicPr>
            <a:picLocks noChangeAspect="1"/>
          </p:cNvPicPr>
          <p:nvPr/>
        </p:nvPicPr>
        <p:blipFill>
          <a:blip r:embed="rId8"/>
          <a:stretch>
            <a:fillRect/>
          </a:stretch>
        </p:blipFill>
        <p:spPr>
          <a:xfrm>
            <a:off x="7374837" y="2396359"/>
            <a:ext cx="651630" cy="3453641"/>
          </a:xfrm>
          <a:prstGeom prst="rect">
            <a:avLst/>
          </a:prstGeom>
        </p:spPr>
      </p:pic>
    </p:spTree>
    <p:extLst>
      <p:ext uri="{BB962C8B-B14F-4D97-AF65-F5344CB8AC3E}">
        <p14:creationId xmlns:p14="http://schemas.microsoft.com/office/powerpoint/2010/main" val="32287514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Controls in detail</a:t>
            </a:r>
          </a:p>
        </p:txBody>
      </p:sp>
      <p:sp>
        <p:nvSpPr>
          <p:cNvPr id="3" name="Content Placeholder 2">
            <a:extLst>
              <a:ext uri="{FF2B5EF4-FFF2-40B4-BE49-F238E27FC236}">
                <a16:creationId xmlns:a16="http://schemas.microsoft.com/office/drawing/2014/main" id="{96EE0B91-C129-4027-957D-9F6D57D5299C}"/>
              </a:ext>
            </a:extLst>
          </p:cNvPr>
          <p:cNvSpPr>
            <a:spLocks noGrp="1"/>
          </p:cNvSpPr>
          <p:nvPr>
            <p:ph sz="quarter" idx="10"/>
          </p:nvPr>
        </p:nvSpPr>
        <p:spPr>
          <a:xfrm>
            <a:off x="457199" y="1588551"/>
            <a:ext cx="8229600" cy="3963837"/>
          </a:xfrm>
        </p:spPr>
        <p:txBody>
          <a:bodyPr/>
          <a:lstStyle/>
          <a:p>
            <a:pPr marL="342900" indent="-342900" eaLnBrk="1" hangingPunct="1">
              <a:spcBef>
                <a:spcPct val="0"/>
              </a:spcBef>
              <a:buClr>
                <a:srgbClr val="0077E3"/>
              </a:buClr>
              <a:buFont typeface="Arial" panose="020B0604020202020204" pitchFamily="34" charset="0"/>
              <a:buChar char="•"/>
            </a:pPr>
            <a:r>
              <a:rPr lang="en-GB" b="1" dirty="0">
                <a:ea typeface="ＭＳ Ｐゴシック" pitchFamily="-105" charset="-128"/>
              </a:rPr>
              <a:t>Elimination</a:t>
            </a:r>
            <a:r>
              <a:rPr lang="en-GB" dirty="0">
                <a:ea typeface="ＭＳ Ｐゴシック" pitchFamily="-105" charset="-128"/>
              </a:rPr>
              <a:t>: physical removal of a hazard, eg removal of any dangerous chemicals or machinery from a process.</a:t>
            </a:r>
          </a:p>
          <a:p>
            <a:pPr marL="342900" indent="-342900" eaLnBrk="1" hangingPunct="1">
              <a:spcBef>
                <a:spcPct val="0"/>
              </a:spcBef>
              <a:buClr>
                <a:srgbClr val="0077E3"/>
              </a:buClr>
              <a:buFont typeface="Arial" panose="020B0604020202020204" pitchFamily="34" charset="0"/>
              <a:buChar char="•"/>
            </a:pPr>
            <a:r>
              <a:rPr lang="en-GB" b="1" dirty="0">
                <a:ea typeface="ＭＳ Ｐゴシック" pitchFamily="-105" charset="-128"/>
              </a:rPr>
              <a:t>Reduction/substitution</a:t>
            </a:r>
            <a:r>
              <a:rPr lang="en-GB" dirty="0">
                <a:ea typeface="ＭＳ Ｐゴシック" pitchFamily="-105" charset="-128"/>
              </a:rPr>
              <a:t>: replacment of a hazard with something less hazardous, eg use of a less flammable substance in a process.</a:t>
            </a:r>
          </a:p>
          <a:p>
            <a:pPr marL="342900" indent="-342900" eaLnBrk="1" hangingPunct="1">
              <a:spcBef>
                <a:spcPct val="0"/>
              </a:spcBef>
              <a:buClr>
                <a:srgbClr val="0077E3"/>
              </a:buClr>
              <a:buFont typeface="Arial" panose="020B0604020202020204" pitchFamily="34" charset="0"/>
              <a:buChar char="•"/>
            </a:pPr>
            <a:r>
              <a:rPr lang="en-GB" b="1" dirty="0">
                <a:ea typeface="ＭＳ Ｐゴシック" pitchFamily="-105" charset="-128"/>
              </a:rPr>
              <a:t>Isolation</a:t>
            </a:r>
            <a:r>
              <a:rPr lang="en-GB" dirty="0">
                <a:ea typeface="ＭＳ Ｐゴシック" pitchFamily="-105" charset="-128"/>
              </a:rPr>
              <a:t>: isolation of machinery to protect people from the hazard, eg keeping a machine in a closed room and operating it remotely.</a:t>
            </a:r>
          </a:p>
          <a:p>
            <a:pPr marL="342900" indent="-342900" eaLnBrk="1" hangingPunct="1">
              <a:spcBef>
                <a:spcPct val="0"/>
              </a:spcBef>
              <a:buClr>
                <a:srgbClr val="0077E3"/>
              </a:buClr>
              <a:buFont typeface="Arial" panose="020B0604020202020204" pitchFamily="34" charset="0"/>
              <a:buChar char="•"/>
            </a:pPr>
            <a:r>
              <a:rPr lang="en-GB" b="1" dirty="0">
                <a:ea typeface="ＭＳ Ｐゴシック" pitchFamily="-105" charset="-128"/>
              </a:rPr>
              <a:t>Engineering controls</a:t>
            </a:r>
            <a:r>
              <a:rPr lang="en-GB" dirty="0">
                <a:ea typeface="ＭＳ Ｐゴシック" pitchFamily="-105" charset="-128"/>
              </a:rPr>
              <a:t>: use of machine guards to protect users.</a:t>
            </a:r>
          </a:p>
          <a:p>
            <a:pPr marL="342900" indent="-342900" eaLnBrk="1" hangingPunct="1">
              <a:spcBef>
                <a:spcPct val="0"/>
              </a:spcBef>
              <a:buClr>
                <a:srgbClr val="0077E3"/>
              </a:buClr>
              <a:buFont typeface="Arial" panose="020B0604020202020204" pitchFamily="34" charset="0"/>
              <a:buChar char="•"/>
            </a:pPr>
            <a:r>
              <a:rPr lang="en-GB" b="1" dirty="0">
                <a:ea typeface="ＭＳ Ｐゴシック" pitchFamily="-105" charset="-128"/>
              </a:rPr>
              <a:t>Administration controls</a:t>
            </a:r>
            <a:r>
              <a:rPr lang="en-GB" dirty="0">
                <a:ea typeface="ＭＳ Ｐゴシック" pitchFamily="-105" charset="-128"/>
              </a:rPr>
              <a:t>: changing the way people work by training them to use machinery safely.</a:t>
            </a:r>
          </a:p>
          <a:p>
            <a:pPr marL="342900" indent="-342900" eaLnBrk="1" hangingPunct="1">
              <a:spcBef>
                <a:spcPct val="0"/>
              </a:spcBef>
              <a:buClr>
                <a:srgbClr val="0077E3"/>
              </a:buClr>
              <a:buFont typeface="Arial" panose="020B0604020202020204" pitchFamily="34" charset="0"/>
              <a:buChar char="•"/>
            </a:pPr>
            <a:r>
              <a:rPr lang="en-GB" b="1" dirty="0">
                <a:ea typeface="ＭＳ Ｐゴシック" pitchFamily="-105" charset="-128"/>
              </a:rPr>
              <a:t>PPE</a:t>
            </a:r>
            <a:r>
              <a:rPr lang="en-GB" dirty="0">
                <a:ea typeface="ＭＳ Ｐゴシック" pitchFamily="-105" charset="-128"/>
              </a:rPr>
              <a:t>: protecting workers by using eye protection, safety shoes, ear protection, gauntlets, helmets etc.</a:t>
            </a:r>
            <a:endParaRPr lang="en-US" dirty="0"/>
          </a:p>
        </p:txBody>
      </p:sp>
    </p:spTree>
    <p:extLst>
      <p:ext uri="{BB962C8B-B14F-4D97-AF65-F5344CB8AC3E}">
        <p14:creationId xmlns:p14="http://schemas.microsoft.com/office/powerpoint/2010/main" val="23095089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Pause to discuss: control measures </a:t>
            </a:r>
          </a:p>
        </p:txBody>
      </p:sp>
      <p:sp>
        <p:nvSpPr>
          <p:cNvPr id="9" name="Content Placeholder 2">
            <a:extLst>
              <a:ext uri="{FF2B5EF4-FFF2-40B4-BE49-F238E27FC236}">
                <a16:creationId xmlns:a16="http://schemas.microsoft.com/office/drawing/2014/main" id="{15A889FA-59DA-44E3-85B8-21681D25AFAF}"/>
              </a:ext>
            </a:extLst>
          </p:cNvPr>
          <p:cNvSpPr>
            <a:spLocks noGrp="1"/>
          </p:cNvSpPr>
          <p:nvPr>
            <p:ph sz="quarter" idx="10"/>
          </p:nvPr>
        </p:nvSpPr>
        <p:spPr>
          <a:xfrm>
            <a:off x="644654" y="1908971"/>
            <a:ext cx="7385900" cy="1942536"/>
          </a:xfrm>
        </p:spPr>
        <p:txBody>
          <a:bodyPr/>
          <a:lstStyle/>
          <a:p>
            <a:pPr algn="ctr"/>
            <a:r>
              <a:rPr lang="en-GB" dirty="0"/>
              <a:t>Discuss in small groups what control measures may be needed for a new computer numerical control (CNC) machine being installed in the workplace.</a:t>
            </a:r>
          </a:p>
          <a:p>
            <a:pPr algn="ctr"/>
            <a:r>
              <a:rPr lang="en-GB" dirty="0"/>
              <a:t>What control measures are needed to protect the users and the environment?</a:t>
            </a:r>
            <a:endParaRPr lang="en-US" dirty="0"/>
          </a:p>
          <a:p>
            <a:pPr marL="0" lvl="8" indent="0" eaLnBrk="0" hangingPunct="0">
              <a:lnSpc>
                <a:spcPts val="1200"/>
              </a:lnSpc>
              <a:spcBef>
                <a:spcPts val="0"/>
              </a:spcBef>
              <a:spcAft>
                <a:spcPts val="0"/>
              </a:spcAft>
              <a:buNone/>
            </a:pP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2BDFA8CF-3F52-8678-49F8-E553CFDFBAA7}"/>
              </a:ext>
            </a:extLst>
          </p:cNvPr>
          <p:cNvPicPr>
            <a:picLocks noChangeAspect="1"/>
          </p:cNvPicPr>
          <p:nvPr/>
        </p:nvPicPr>
        <p:blipFill>
          <a:blip r:embed="rId3"/>
          <a:stretch>
            <a:fillRect/>
          </a:stretch>
        </p:blipFill>
        <p:spPr>
          <a:xfrm>
            <a:off x="2766797" y="3851507"/>
            <a:ext cx="3610405" cy="2030853"/>
          </a:xfrm>
          <a:prstGeom prst="rect">
            <a:avLst/>
          </a:prstGeom>
        </p:spPr>
      </p:pic>
    </p:spTree>
    <p:extLst>
      <p:ext uri="{BB962C8B-B14F-4D97-AF65-F5344CB8AC3E}">
        <p14:creationId xmlns:p14="http://schemas.microsoft.com/office/powerpoint/2010/main" val="4465978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C89AAFAD-6B5D-5E09-1B57-3062BD3945AC}"/>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634375"/>
            <a:ext cx="8545399"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GB" dirty="0">
                <a:solidFill>
                  <a:srgbClr val="000000"/>
                </a:solidFill>
                <a:latin typeface="Arial" panose="020B0604020202020204" pitchFamily="34" charset="0"/>
                <a:ea typeface="ＭＳ Ｐゴシック" pitchFamily="-105" charset="-128"/>
                <a:cs typeface="Arial" panose="020B0604020202020204" pitchFamily="34" charset="0"/>
              </a:rPr>
              <a:t>explain why risk assessments are required and how they are conducted</a:t>
            </a:r>
          </a:p>
          <a:p>
            <a:pPr marL="216000" indent="-216000">
              <a:spcBef>
                <a:spcPts val="500"/>
              </a:spcBef>
              <a:spcAft>
                <a:spcPts val="500"/>
              </a:spcAft>
              <a:buClr>
                <a:srgbClr val="0077E3"/>
              </a:buClr>
              <a:buFont typeface="Arial" panose="020B0604020202020204" pitchFamily="34" charset="0"/>
              <a:buChar char="•"/>
            </a:pPr>
            <a:r>
              <a:rPr lang="en-GB" dirty="0">
                <a:solidFill>
                  <a:srgbClr val="000000"/>
                </a:solidFill>
                <a:latin typeface="Arial" panose="020B0604020202020204" pitchFamily="34" charset="0"/>
                <a:ea typeface="ＭＳ Ｐゴシック" pitchFamily="-105" charset="-128"/>
                <a:cs typeface="Arial" panose="020B0604020202020204" pitchFamily="34" charset="0"/>
              </a:rPr>
              <a:t>understand the methods used for identifying hazards </a:t>
            </a:r>
          </a:p>
          <a:p>
            <a:pPr marL="216000" marR="33655" indent="-216000">
              <a:spcBef>
                <a:spcPts val="500"/>
              </a:spcBef>
              <a:spcAft>
                <a:spcPts val="500"/>
              </a:spcAft>
              <a:buClr>
                <a:srgbClr val="0077E3"/>
              </a:buClr>
              <a:buFont typeface="Arial" panose="020B0604020202020204" pitchFamily="34" charset="0"/>
              <a:buChar char="•"/>
            </a:pPr>
            <a:r>
              <a:rPr lang="en-GB" dirty="0">
                <a:solidFill>
                  <a:srgbClr val="000000"/>
                </a:solidFill>
                <a:latin typeface="Arial" panose="020B0604020202020204" pitchFamily="34" charset="0"/>
                <a:ea typeface="Calibri" panose="020F0502020204030204" pitchFamily="34" charset="0"/>
                <a:cs typeface="Arial" panose="020B0604020202020204" pitchFamily="34" charset="0"/>
              </a:rPr>
              <a:t>be able to carry out a simple risk assessment</a:t>
            </a:r>
            <a:endParaRPr lang="en-GB"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marL="216000" marR="33655" indent="-216000">
              <a:spcBef>
                <a:spcPts val="500"/>
              </a:spcBef>
              <a:spcAft>
                <a:spcPts val="500"/>
              </a:spcAft>
              <a:buClr>
                <a:srgbClr val="0077E3"/>
              </a:buClr>
              <a:buFont typeface="Arial" panose="020B0604020202020204" pitchFamily="34" charset="0"/>
              <a:buChar char="•"/>
            </a:pPr>
            <a:r>
              <a:rPr lang="en-GB" dirty="0">
                <a:solidFill>
                  <a:srgbClr val="000000"/>
                </a:solidFill>
                <a:latin typeface="Arial" panose="020B0604020202020204" pitchFamily="34" charset="0"/>
                <a:ea typeface="ＭＳ Ｐゴシック" pitchFamily="-105" charset="-128"/>
                <a:cs typeface="Arial" panose="020B0604020202020204" pitchFamily="34" charset="0"/>
              </a:rPr>
              <a:t>list and explain the hierarchy of controls.</a:t>
            </a:r>
            <a:endParaRPr lang="en-US" dirty="0">
              <a:ea typeface="ＭＳ Ｐゴシック" pitchFamily="-105" charset="-128"/>
              <a:cs typeface="ＭＳ Ｐゴシック" pitchFamily="-105" charset="-128"/>
            </a:endParaRPr>
          </a:p>
        </p:txBody>
      </p:sp>
      <p:pic>
        <p:nvPicPr>
          <p:cNvPr id="3" name="Picture 2" descr="A picture containing text, indoor&#10;&#10;Description automatically generated">
            <a:extLst>
              <a:ext uri="{FF2B5EF4-FFF2-40B4-BE49-F238E27FC236}">
                <a16:creationId xmlns:a16="http://schemas.microsoft.com/office/drawing/2014/main" id="{D315ED68-0853-7568-1FCD-09BE824502A8}"/>
              </a:ext>
            </a:extLst>
          </p:cNvPr>
          <p:cNvPicPr>
            <a:picLocks noChangeAspect="1"/>
          </p:cNvPicPr>
          <p:nvPr/>
        </p:nvPicPr>
        <p:blipFill>
          <a:blip r:embed="rId3"/>
          <a:stretch>
            <a:fillRect/>
          </a:stretch>
        </p:blipFill>
        <p:spPr>
          <a:xfrm>
            <a:off x="3482780" y="4122857"/>
            <a:ext cx="2178439" cy="1455197"/>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Risk assessment</a:t>
            </a:r>
          </a:p>
        </p:txBody>
      </p:sp>
      <p:sp>
        <p:nvSpPr>
          <p:cNvPr id="6" name="Content Placeholder 2">
            <a:extLst>
              <a:ext uri="{FF2B5EF4-FFF2-40B4-BE49-F238E27FC236}">
                <a16:creationId xmlns:a16="http://schemas.microsoft.com/office/drawing/2014/main" id="{59D3D39C-FE23-4CE1-A9B3-9967599EECB9}"/>
              </a:ext>
            </a:extLst>
          </p:cNvPr>
          <p:cNvSpPr>
            <a:spLocks noGrp="1"/>
          </p:cNvSpPr>
          <p:nvPr>
            <p:ph sz="quarter" idx="10"/>
          </p:nvPr>
        </p:nvSpPr>
        <p:spPr>
          <a:xfrm>
            <a:off x="457200" y="1512000"/>
            <a:ext cx="8229600" cy="4248000"/>
          </a:xfrm>
        </p:spPr>
        <p:txBody>
          <a:bodyPr/>
          <a:lstStyle/>
          <a:p>
            <a:pPr marL="609600" indent="-609600" eaLnBrk="1" hangingPunct="1">
              <a:spcBef>
                <a:spcPct val="0"/>
              </a:spcBef>
              <a:buFontTx/>
              <a:buNone/>
            </a:pPr>
            <a:r>
              <a:rPr lang="en-GB" altLang="en-US" dirty="0">
                <a:ea typeface="ＭＳ Ｐゴシック" pitchFamily="-105" charset="-128"/>
              </a:rPr>
              <a:t>A risk assessment must be completed:</a:t>
            </a:r>
          </a:p>
          <a:p>
            <a:pPr lvl="1"/>
            <a:r>
              <a:rPr lang="en-GB" altLang="en-US" dirty="0">
                <a:ea typeface="ＭＳ Ｐゴシック" pitchFamily="-105" charset="-128"/>
              </a:rPr>
              <a:t>to back up a manufacturer’s data sheet for the </a:t>
            </a:r>
            <a:r>
              <a:rPr lang="en-GB" dirty="0"/>
              <a:t>Control of Substances Hazardous to Health Regulations (COSHH) </a:t>
            </a:r>
          </a:p>
          <a:p>
            <a:pPr lvl="1"/>
            <a:r>
              <a:rPr lang="en-GB" altLang="en-US" dirty="0">
                <a:ea typeface="ＭＳ Ｐゴシック" pitchFamily="-105" charset="-128"/>
              </a:rPr>
              <a:t>to assess various activities carried out by employees.</a:t>
            </a:r>
            <a:endParaRPr lang="en-GB" altLang="en-US" sz="200" dirty="0">
              <a:ea typeface="ＭＳ Ｐゴシック" pitchFamily="-105" charset="-128"/>
            </a:endParaRPr>
          </a:p>
          <a:p>
            <a:pPr marL="0" lvl="1" indent="0">
              <a:spcAft>
                <a:spcPts val="1000"/>
              </a:spcAft>
              <a:buNone/>
            </a:pPr>
            <a:r>
              <a:rPr lang="en-GB" altLang="en-US" dirty="0">
                <a:ea typeface="ＭＳ Ｐゴシック" pitchFamily="-105" charset="-128"/>
              </a:rPr>
              <a:t>As an engineer, you must assess the risk to yourself and others when work is being carried out. This is at the heart of working safely.</a:t>
            </a:r>
          </a:p>
          <a:p>
            <a:pPr eaLnBrk="1" hangingPunct="1">
              <a:spcBef>
                <a:spcPct val="0"/>
              </a:spcBef>
            </a:pPr>
            <a:r>
              <a:rPr lang="en-GB" altLang="en-US" dirty="0">
                <a:ea typeface="ＭＳ Ｐゴシック"/>
              </a:rPr>
              <a:t>After a risk assessment has been completed it will, as a minimum, result in the use of p</a:t>
            </a:r>
            <a:r>
              <a:rPr lang="en-GB" dirty="0"/>
              <a:t>ersonal protective equipment (</a:t>
            </a:r>
            <a:r>
              <a:rPr lang="en-GB" altLang="en-US" dirty="0">
                <a:ea typeface="ＭＳ Ｐゴシック"/>
              </a:rPr>
              <a:t>PPE) as required, and the presence of a first-aid kit. However, the more risk that is identified in the risk assessment, the more mitigation processes need to be put in place to protect the operative and anyone else who may be affected by the work being completed.</a:t>
            </a:r>
          </a:p>
          <a:p>
            <a:endParaRPr lang="en-US" dirty="0"/>
          </a:p>
        </p:txBody>
      </p:sp>
    </p:spTree>
    <p:extLst>
      <p:ext uri="{BB962C8B-B14F-4D97-AF65-F5344CB8AC3E}">
        <p14:creationId xmlns:p14="http://schemas.microsoft.com/office/powerpoint/2010/main" val="10234421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Risk assessment</a:t>
            </a:r>
          </a:p>
        </p:txBody>
      </p:sp>
      <p:sp>
        <p:nvSpPr>
          <p:cNvPr id="7" name="Content Placeholder 2">
            <a:extLst>
              <a:ext uri="{FF2B5EF4-FFF2-40B4-BE49-F238E27FC236}">
                <a16:creationId xmlns:a16="http://schemas.microsoft.com/office/drawing/2014/main" id="{E020F812-2BBB-426D-8ACD-1B229B92E028}"/>
              </a:ext>
            </a:extLst>
          </p:cNvPr>
          <p:cNvSpPr txBox="1">
            <a:spLocks/>
          </p:cNvSpPr>
          <p:nvPr/>
        </p:nvSpPr>
        <p:spPr bwMode="auto">
          <a:xfrm>
            <a:off x="457200" y="1602000"/>
            <a:ext cx="8119241"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eaLnBrk="1" hangingPunct="1">
              <a:lnSpc>
                <a:spcPct val="100000"/>
              </a:lnSpc>
              <a:spcBef>
                <a:spcPct val="0"/>
              </a:spcBef>
              <a:spcAft>
                <a:spcPct val="0"/>
              </a:spcAft>
              <a:defRPr/>
            </a:pPr>
            <a:r>
              <a:rPr lang="en-GB" altLang="en-US" b="1" kern="1200" dirty="0">
                <a:solidFill>
                  <a:srgbClr val="000000"/>
                </a:solidFill>
                <a:latin typeface="Arial" panose="020B0604020202020204" pitchFamily="34" charset="0"/>
                <a:ea typeface="MS PGothic" panose="020B0600070205080204" pitchFamily="34" charset="-128"/>
              </a:rPr>
              <a:t>Key definitions  </a:t>
            </a:r>
            <a:r>
              <a:rPr lang="en-GB" altLang="en-US" kern="1200" dirty="0">
                <a:solidFill>
                  <a:srgbClr val="000000"/>
                </a:solidFill>
                <a:latin typeface="Arial" panose="020B0604020202020204" pitchFamily="34" charset="0"/>
                <a:ea typeface="MS PGothic" panose="020B0600070205080204" pitchFamily="34" charset="-128"/>
              </a:rPr>
              <a:t>    </a:t>
            </a:r>
          </a:p>
          <a:p>
            <a:pPr eaLnBrk="1" hangingPunct="1">
              <a:lnSpc>
                <a:spcPct val="100000"/>
              </a:lnSpc>
              <a:spcBef>
                <a:spcPct val="0"/>
              </a:spcBef>
              <a:spcAft>
                <a:spcPct val="0"/>
              </a:spcAft>
              <a:defRPr/>
            </a:pPr>
            <a:r>
              <a:rPr lang="en-GB" altLang="en-US" b="1" kern="1200" dirty="0">
                <a:solidFill>
                  <a:srgbClr val="000000"/>
                </a:solidFill>
                <a:latin typeface="Arial" panose="020B0604020202020204" pitchFamily="34" charset="0"/>
                <a:ea typeface="MS PGothic" panose="020B0600070205080204" pitchFamily="34" charset="-128"/>
              </a:rPr>
              <a:t>                                                                                                                        </a:t>
            </a:r>
            <a:endParaRPr lang="en-GB" altLang="en-US" kern="1200" dirty="0">
              <a:solidFill>
                <a:srgbClr val="000000"/>
              </a:solidFill>
              <a:latin typeface="Arial" panose="020B0604020202020204" pitchFamily="34" charset="0"/>
              <a:ea typeface="MS PGothic" panose="020B0600070205080204" pitchFamily="34" charset="-128"/>
            </a:endParaRPr>
          </a:p>
          <a:p>
            <a:pPr eaLnBrk="1" hangingPunct="1">
              <a:lnSpc>
                <a:spcPct val="100000"/>
              </a:lnSpc>
              <a:spcBef>
                <a:spcPct val="0"/>
              </a:spcBef>
              <a:spcAft>
                <a:spcPct val="0"/>
              </a:spcAft>
              <a:defRPr/>
            </a:pPr>
            <a:r>
              <a:rPr lang="en-GB" altLang="en-US" b="1" kern="1200" dirty="0">
                <a:solidFill>
                  <a:srgbClr val="000000"/>
                </a:solidFill>
                <a:latin typeface="Arial" panose="020B0604020202020204" pitchFamily="34" charset="0"/>
                <a:ea typeface="MS PGothic" panose="020B0600070205080204" pitchFamily="34" charset="-128"/>
              </a:rPr>
              <a:t>Accident</a:t>
            </a:r>
            <a:r>
              <a:rPr lang="en-GB" altLang="en-US" kern="1200" dirty="0">
                <a:solidFill>
                  <a:srgbClr val="000000"/>
                </a:solidFill>
                <a:latin typeface="Arial" panose="020B0604020202020204" pitchFamily="34" charset="0"/>
                <a:ea typeface="MS PGothic" panose="020B0600070205080204" pitchFamily="34" charset="-128"/>
              </a:rPr>
              <a:t>: an unplanned, undesired occurrence which may result in harm or loss.</a:t>
            </a:r>
          </a:p>
          <a:p>
            <a:pPr eaLnBrk="1" hangingPunct="1">
              <a:lnSpc>
                <a:spcPct val="100000"/>
              </a:lnSpc>
              <a:spcBef>
                <a:spcPct val="0"/>
              </a:spcBef>
              <a:spcAft>
                <a:spcPct val="0"/>
              </a:spcAft>
              <a:defRPr/>
            </a:pPr>
            <a:r>
              <a:rPr lang="en-GB" altLang="en-US" b="1" kern="1200" dirty="0">
                <a:solidFill>
                  <a:srgbClr val="000000"/>
                </a:solidFill>
                <a:latin typeface="Arial" panose="020B0604020202020204" pitchFamily="34" charset="0"/>
                <a:ea typeface="MS PGothic" panose="020B0600070205080204" pitchFamily="34" charset="-128"/>
              </a:rPr>
              <a:t> </a:t>
            </a:r>
            <a:endParaRPr lang="en-GB" altLang="en-US" kern="1200" dirty="0">
              <a:solidFill>
                <a:srgbClr val="000000"/>
              </a:solidFill>
              <a:latin typeface="Arial" panose="020B0604020202020204" pitchFamily="34" charset="0"/>
              <a:ea typeface="MS PGothic" panose="020B0600070205080204" pitchFamily="34" charset="-128"/>
            </a:endParaRPr>
          </a:p>
          <a:p>
            <a:pPr eaLnBrk="1" hangingPunct="1">
              <a:lnSpc>
                <a:spcPct val="100000"/>
              </a:lnSpc>
              <a:spcBef>
                <a:spcPct val="0"/>
              </a:spcBef>
              <a:spcAft>
                <a:spcPct val="0"/>
              </a:spcAft>
              <a:defRPr/>
            </a:pPr>
            <a:r>
              <a:rPr lang="en-GB" altLang="en-US" b="1" kern="1200" dirty="0">
                <a:solidFill>
                  <a:srgbClr val="000000"/>
                </a:solidFill>
                <a:latin typeface="Arial" panose="020B0604020202020204" pitchFamily="34" charset="0"/>
                <a:ea typeface="MS PGothic" panose="020B0600070205080204" pitchFamily="34" charset="-128"/>
              </a:rPr>
              <a:t>Hazard</a:t>
            </a:r>
            <a:r>
              <a:rPr lang="en-GB" altLang="en-US" kern="1200" dirty="0">
                <a:solidFill>
                  <a:srgbClr val="000000"/>
                </a:solidFill>
                <a:latin typeface="Arial" panose="020B0604020202020204" pitchFamily="34" charset="0"/>
                <a:ea typeface="MS PGothic" panose="020B0600070205080204" pitchFamily="34" charset="-128"/>
              </a:rPr>
              <a:t>: anything that has the potential to cause loss or harm.</a:t>
            </a:r>
          </a:p>
          <a:p>
            <a:pPr eaLnBrk="1" hangingPunct="1">
              <a:lnSpc>
                <a:spcPct val="100000"/>
              </a:lnSpc>
              <a:spcBef>
                <a:spcPct val="0"/>
              </a:spcBef>
              <a:spcAft>
                <a:spcPct val="0"/>
              </a:spcAft>
              <a:defRPr/>
            </a:pPr>
            <a:r>
              <a:rPr lang="en-GB" altLang="en-US" b="1" kern="1200" dirty="0">
                <a:solidFill>
                  <a:srgbClr val="000000"/>
                </a:solidFill>
                <a:latin typeface="Arial" panose="020B0604020202020204" pitchFamily="34" charset="0"/>
                <a:ea typeface="MS PGothic" panose="020B0600070205080204" pitchFamily="34" charset="-128"/>
              </a:rPr>
              <a:t>   </a:t>
            </a:r>
          </a:p>
          <a:p>
            <a:pPr eaLnBrk="1" hangingPunct="1">
              <a:lnSpc>
                <a:spcPct val="100000"/>
              </a:lnSpc>
              <a:spcBef>
                <a:spcPct val="0"/>
              </a:spcBef>
              <a:spcAft>
                <a:spcPct val="0"/>
              </a:spcAft>
              <a:defRPr/>
            </a:pPr>
            <a:r>
              <a:rPr lang="en-GB" altLang="en-US" b="1" kern="1200" dirty="0">
                <a:solidFill>
                  <a:srgbClr val="000000"/>
                </a:solidFill>
                <a:latin typeface="Arial" panose="020B0604020202020204" pitchFamily="34" charset="0"/>
                <a:ea typeface="MS PGothic" panose="020B0600070205080204" pitchFamily="34" charset="-128"/>
              </a:rPr>
              <a:t>Risk</a:t>
            </a:r>
            <a:r>
              <a:rPr lang="en-GB" altLang="en-US" kern="1200" dirty="0">
                <a:solidFill>
                  <a:srgbClr val="000000"/>
                </a:solidFill>
                <a:latin typeface="Arial" panose="020B0604020202020204" pitchFamily="34" charset="0"/>
                <a:ea typeface="MS PGothic" panose="020B0600070205080204" pitchFamily="34" charset="-128"/>
              </a:rPr>
              <a:t>: how likely it is that a hazard will actually cause harm or loss.</a:t>
            </a:r>
          </a:p>
          <a:p>
            <a:pPr eaLnBrk="1" hangingPunct="1">
              <a:lnSpc>
                <a:spcPct val="100000"/>
              </a:lnSpc>
              <a:spcBef>
                <a:spcPct val="0"/>
              </a:spcBef>
              <a:spcAft>
                <a:spcPct val="0"/>
              </a:spcAft>
              <a:defRPr/>
            </a:pPr>
            <a:endParaRPr lang="en-GB" altLang="en-US" kern="1200" dirty="0">
              <a:solidFill>
                <a:srgbClr val="000000"/>
              </a:solidFill>
              <a:latin typeface="Arial" panose="020B0604020202020204" pitchFamily="34" charset="0"/>
              <a:ea typeface="MS PGothic" panose="020B0600070205080204" pitchFamily="34" charset="-128"/>
              <a:cs typeface="Arial" panose="020B0604020202020204" pitchFamily="34" charset="0"/>
            </a:endParaRPr>
          </a:p>
          <a:p>
            <a:pPr eaLnBrk="1" hangingPunct="1">
              <a:lnSpc>
                <a:spcPct val="100000"/>
              </a:lnSpc>
              <a:spcBef>
                <a:spcPct val="0"/>
              </a:spcBef>
              <a:spcAft>
                <a:spcPct val="0"/>
              </a:spcAft>
              <a:defRPr/>
            </a:pPr>
            <a:r>
              <a:rPr lang="en-GB" altLang="en-US" kern="1200" dirty="0">
                <a:solidFill>
                  <a:srgbClr val="000000"/>
                </a:solidFill>
                <a:latin typeface="Arial" panose="020B0604020202020204" pitchFamily="34" charset="0"/>
                <a:ea typeface="MS PGothic" panose="020B0600070205080204" pitchFamily="34" charset="-128"/>
                <a:cs typeface="Arial" panose="020B0604020202020204" pitchFamily="34" charset="0"/>
              </a:rPr>
              <a:t>When a risk assessment is put together, you have to identify the work hazard and calculate the likelihood of an accident happening. Therefore, identifying the </a:t>
            </a:r>
            <a:r>
              <a:rPr lang="en-GB" altLang="en-US" b="1" kern="1200" dirty="0">
                <a:solidFill>
                  <a:srgbClr val="000000"/>
                </a:solidFill>
                <a:latin typeface="Arial" panose="020B0604020202020204" pitchFamily="34" charset="0"/>
                <a:ea typeface="MS PGothic" panose="020B0600070205080204" pitchFamily="34" charset="-128"/>
                <a:cs typeface="Arial" panose="020B0604020202020204" pitchFamily="34" charset="0"/>
              </a:rPr>
              <a:t>risk rating</a:t>
            </a:r>
            <a:r>
              <a:rPr lang="en-GB" altLang="en-US" kern="1200" dirty="0">
                <a:solidFill>
                  <a:srgbClr val="000000"/>
                </a:solidFill>
                <a:latin typeface="Arial" panose="020B0604020202020204" pitchFamily="34" charset="0"/>
                <a:ea typeface="MS PGothic" panose="020B0600070205080204" pitchFamily="34" charset="-128"/>
                <a:cs typeface="Arial" panose="020B0604020202020204" pitchFamily="34" charset="0"/>
              </a:rPr>
              <a:t> is important.</a:t>
            </a:r>
          </a:p>
          <a:p>
            <a:pPr marL="273050" eaLnBrk="1" hangingPunct="1">
              <a:lnSpc>
                <a:spcPct val="100000"/>
              </a:lnSpc>
              <a:spcBef>
                <a:spcPts val="0"/>
              </a:spcBef>
              <a:spcAft>
                <a:spcPct val="0"/>
              </a:spcAft>
              <a:defRPr/>
            </a:pPr>
            <a:endParaRPr lang="en-GB" sz="1600" kern="1200" dirty="0">
              <a:solidFill>
                <a:srgbClr val="000000"/>
              </a:solidFill>
              <a:latin typeface="Arial" charset="0"/>
              <a:ea typeface="ＭＳ Ｐゴシック" pitchFamily="-1" charset="-128"/>
            </a:endParaRPr>
          </a:p>
          <a:p>
            <a:endParaRPr lang="en-GB" kern="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41046874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Stages of risk assessment</a:t>
            </a:r>
          </a:p>
        </p:txBody>
      </p:sp>
      <p:sp>
        <p:nvSpPr>
          <p:cNvPr id="3" name="Content Placeholder 2">
            <a:extLst>
              <a:ext uri="{FF2B5EF4-FFF2-40B4-BE49-F238E27FC236}">
                <a16:creationId xmlns:a16="http://schemas.microsoft.com/office/drawing/2014/main" id="{96EE0B91-C129-4027-957D-9F6D57D5299C}"/>
              </a:ext>
            </a:extLst>
          </p:cNvPr>
          <p:cNvSpPr>
            <a:spLocks noGrp="1"/>
          </p:cNvSpPr>
          <p:nvPr>
            <p:ph sz="quarter" idx="10"/>
          </p:nvPr>
        </p:nvSpPr>
        <p:spPr>
          <a:xfrm>
            <a:off x="457200" y="2846814"/>
            <a:ext cx="5544206" cy="4248000"/>
          </a:xfrm>
        </p:spPr>
        <p:txBody>
          <a:bodyPr/>
          <a:lstStyle/>
          <a:p>
            <a:pPr marL="216000" indent="-216000" eaLnBrk="1" hangingPunct="1">
              <a:spcBef>
                <a:spcPct val="0"/>
              </a:spcBef>
              <a:buClr>
                <a:srgbClr val="0077E3"/>
              </a:buClr>
              <a:buFont typeface="Arial" panose="020B0604020202020204" pitchFamily="34" charset="0"/>
              <a:buChar char="•"/>
            </a:pPr>
            <a:r>
              <a:rPr lang="en-GB" sz="1800" b="1" dirty="0">
                <a:ea typeface="ＭＳ Ｐゴシック" pitchFamily="-105" charset="-128"/>
              </a:rPr>
              <a:t>hazard identification </a:t>
            </a:r>
            <a:r>
              <a:rPr lang="en-GB" sz="1800" dirty="0">
                <a:ea typeface="ＭＳ Ｐゴシック" pitchFamily="-105" charset="-128"/>
              </a:rPr>
              <a:t>(HAZID)</a:t>
            </a:r>
          </a:p>
          <a:p>
            <a:pPr marL="216000" indent="-216000" eaLnBrk="1" hangingPunct="1">
              <a:spcBef>
                <a:spcPct val="0"/>
              </a:spcBef>
              <a:buClr>
                <a:srgbClr val="0077E3"/>
              </a:buClr>
              <a:buFont typeface="Arial" panose="020B0604020202020204" pitchFamily="34" charset="0"/>
              <a:buChar char="•"/>
            </a:pPr>
            <a:r>
              <a:rPr lang="en-GB" sz="1800" b="1" dirty="0">
                <a:ea typeface="ＭＳ Ｐゴシック" pitchFamily="-105" charset="-128"/>
              </a:rPr>
              <a:t>hazard and operability study</a:t>
            </a:r>
            <a:r>
              <a:rPr lang="en-GB" sz="1800" dirty="0">
                <a:ea typeface="ＭＳ Ｐゴシック" pitchFamily="-105" charset="-128"/>
              </a:rPr>
              <a:t> (HAZOP)</a:t>
            </a:r>
          </a:p>
          <a:p>
            <a:pPr marL="216000" indent="-216000" eaLnBrk="1" hangingPunct="1">
              <a:spcBef>
                <a:spcPct val="0"/>
              </a:spcBef>
              <a:buClr>
                <a:srgbClr val="0077E3"/>
              </a:buClr>
              <a:buFont typeface="Arial" panose="020B0604020202020204" pitchFamily="34" charset="0"/>
              <a:buChar char="•"/>
            </a:pPr>
            <a:r>
              <a:rPr lang="en-GB" sz="1800" b="1" dirty="0">
                <a:ea typeface="ＭＳ Ｐゴシック" pitchFamily="-105" charset="-128"/>
              </a:rPr>
              <a:t>evaluation of risks </a:t>
            </a:r>
            <a:r>
              <a:rPr lang="en-GB" sz="1800" dirty="0">
                <a:ea typeface="ＭＳ Ｐゴシック" pitchFamily="-105" charset="-128"/>
              </a:rPr>
              <a:t>(likelihood, severity, number of people affected)</a:t>
            </a:r>
          </a:p>
          <a:p>
            <a:pPr marL="216000" indent="-216000" eaLnBrk="1" hangingPunct="1">
              <a:spcBef>
                <a:spcPct val="0"/>
              </a:spcBef>
              <a:buClr>
                <a:srgbClr val="0077E3"/>
              </a:buClr>
              <a:buFont typeface="Arial" panose="020B0604020202020204" pitchFamily="34" charset="0"/>
              <a:buChar char="•"/>
            </a:pPr>
            <a:r>
              <a:rPr lang="en-GB" sz="1800" b="1" dirty="0">
                <a:ea typeface="ＭＳ Ｐゴシック" pitchFamily="-105" charset="-128"/>
              </a:rPr>
              <a:t>implementation of control measures </a:t>
            </a:r>
            <a:r>
              <a:rPr lang="en-GB" sz="1800" dirty="0">
                <a:ea typeface="ＭＳ Ｐゴシック" pitchFamily="-105" charset="-128"/>
              </a:rPr>
              <a:t>(hierarchy of controls)</a:t>
            </a:r>
          </a:p>
          <a:p>
            <a:pPr marL="216000" indent="-216000" eaLnBrk="1" hangingPunct="1">
              <a:spcBef>
                <a:spcPct val="0"/>
              </a:spcBef>
              <a:buClr>
                <a:srgbClr val="0077E3"/>
              </a:buClr>
              <a:buFont typeface="Arial" panose="020B0604020202020204" pitchFamily="34" charset="0"/>
              <a:buChar char="•"/>
            </a:pPr>
            <a:r>
              <a:rPr lang="en-GB" sz="1800" b="1" dirty="0">
                <a:ea typeface="ＭＳ Ｐゴシック" pitchFamily="-105" charset="-128"/>
              </a:rPr>
              <a:t>recording</a:t>
            </a:r>
            <a:r>
              <a:rPr lang="en-GB" sz="1800" dirty="0">
                <a:ea typeface="ＭＳ Ｐゴシック" pitchFamily="-105" charset="-128"/>
              </a:rPr>
              <a:t> the findings</a:t>
            </a:r>
          </a:p>
          <a:p>
            <a:pPr marL="216000" indent="-216000" eaLnBrk="1" hangingPunct="1">
              <a:spcBef>
                <a:spcPct val="0"/>
              </a:spcBef>
              <a:buClr>
                <a:srgbClr val="0077E3"/>
              </a:buClr>
              <a:buFont typeface="Arial" panose="020B0604020202020204" pitchFamily="34" charset="0"/>
              <a:buChar char="•"/>
            </a:pPr>
            <a:r>
              <a:rPr lang="en-GB" sz="1800" b="1" dirty="0">
                <a:ea typeface="ＭＳ Ｐゴシック" pitchFamily="-105" charset="-128"/>
              </a:rPr>
              <a:t>reviewing and revising</a:t>
            </a:r>
            <a:r>
              <a:rPr lang="en-GB" sz="1800" dirty="0">
                <a:ea typeface="ＭＳ Ｐゴシック" pitchFamily="-105" charset="-128"/>
              </a:rPr>
              <a:t> as necessary.</a:t>
            </a:r>
          </a:p>
          <a:p>
            <a:pPr eaLnBrk="1" hangingPunct="1">
              <a:spcBef>
                <a:spcPct val="0"/>
              </a:spcBef>
              <a:buClr>
                <a:srgbClr val="0077E3"/>
              </a:buClr>
            </a:pPr>
            <a:endParaRPr lang="en-GB" dirty="0">
              <a:ea typeface="ＭＳ Ｐゴシック" pitchFamily="-105" charset="-128"/>
            </a:endParaRPr>
          </a:p>
          <a:p>
            <a:pPr marL="609600" indent="-609600" eaLnBrk="1" hangingPunct="1">
              <a:spcBef>
                <a:spcPct val="0"/>
              </a:spcBef>
              <a:buFont typeface="Arial" panose="020B0604020202020204" pitchFamily="34" charset="0"/>
              <a:buChar char="•"/>
            </a:pPr>
            <a:endParaRPr lang="en-US" dirty="0"/>
          </a:p>
        </p:txBody>
      </p:sp>
      <p:sp>
        <p:nvSpPr>
          <p:cNvPr id="7" name="TextBox 6">
            <a:extLst>
              <a:ext uri="{FF2B5EF4-FFF2-40B4-BE49-F238E27FC236}">
                <a16:creationId xmlns:a16="http://schemas.microsoft.com/office/drawing/2014/main" id="{DC6B92D9-D163-4A75-85A4-309BBA08DA23}"/>
              </a:ext>
            </a:extLst>
          </p:cNvPr>
          <p:cNvSpPr txBox="1"/>
          <p:nvPr/>
        </p:nvSpPr>
        <p:spPr>
          <a:xfrm>
            <a:off x="365288" y="1468962"/>
            <a:ext cx="8413423" cy="1477328"/>
          </a:xfrm>
          <a:prstGeom prst="rect">
            <a:avLst/>
          </a:prstGeom>
          <a:noFill/>
        </p:spPr>
        <p:txBody>
          <a:bodyPr wrap="square">
            <a:spAutoFit/>
          </a:bodyPr>
          <a:lstStyle/>
          <a:p>
            <a:pPr>
              <a:spcBef>
                <a:spcPts val="0"/>
              </a:spcBef>
              <a:defRPr/>
            </a:pPr>
            <a:r>
              <a:rPr lang="en-GB" sz="1800" dirty="0"/>
              <a:t>The Management of Health and Safety at Work Regulations </a:t>
            </a:r>
            <a:r>
              <a:rPr lang="en-GB" dirty="0"/>
              <a:t>(MHSWR)</a:t>
            </a:r>
            <a:r>
              <a:rPr lang="en-GB" sz="1800" dirty="0"/>
              <a:t> legally require employers to make decisions about the hazards, significant or not, faced in the workplace. The stages of risk assessment are </a:t>
            </a:r>
            <a:r>
              <a:rPr lang="en-GB" sz="1800" b="1" dirty="0"/>
              <a:t>hazard</a:t>
            </a:r>
            <a:r>
              <a:rPr lang="en-GB" sz="1800" dirty="0"/>
              <a:t>,</a:t>
            </a:r>
            <a:r>
              <a:rPr lang="en-GB" sz="1800" b="1" dirty="0"/>
              <a:t> risk</a:t>
            </a:r>
            <a:r>
              <a:rPr lang="en-GB" sz="1800" dirty="0"/>
              <a:t> and </a:t>
            </a:r>
            <a:r>
              <a:rPr lang="en-GB" sz="1800" b="1" dirty="0"/>
              <a:t>control</a:t>
            </a:r>
            <a:r>
              <a:rPr lang="en-GB" sz="1800" dirty="0"/>
              <a:t>, and comprise:</a:t>
            </a:r>
          </a:p>
          <a:p>
            <a:pPr marL="0" marR="0" lvl="0" indent="0" algn="l" defTabSz="914400" rtl="0" eaLnBrk="1" fontAlgn="base" latinLnBrk="0" hangingPunct="1">
              <a:lnSpc>
                <a:spcPct val="100000"/>
              </a:lnSpc>
              <a:spcBef>
                <a:spcPts val="0"/>
              </a:spcBef>
              <a:spcAft>
                <a:spcPct val="0"/>
              </a:spcAft>
              <a:buClrTx/>
              <a:buSzTx/>
              <a:buFontTx/>
              <a:buNone/>
              <a:tabLst/>
              <a:defRPr/>
            </a:pPr>
            <a:endParaRPr lang="en-US" sz="1600" dirty="0"/>
          </a:p>
        </p:txBody>
      </p:sp>
      <p:pic>
        <p:nvPicPr>
          <p:cNvPr id="6" name="Picture 5" descr="Logo&#10;&#10;Description automatically generated">
            <a:extLst>
              <a:ext uri="{FF2B5EF4-FFF2-40B4-BE49-F238E27FC236}">
                <a16:creationId xmlns:a16="http://schemas.microsoft.com/office/drawing/2014/main" id="{ECB0E3AA-1BEB-1759-9D8D-FDDB9552BBCC}"/>
              </a:ext>
            </a:extLst>
          </p:cNvPr>
          <p:cNvPicPr>
            <a:picLocks noChangeAspect="1"/>
          </p:cNvPicPr>
          <p:nvPr/>
        </p:nvPicPr>
        <p:blipFill>
          <a:blip r:embed="rId3"/>
          <a:stretch>
            <a:fillRect/>
          </a:stretch>
        </p:blipFill>
        <p:spPr>
          <a:xfrm>
            <a:off x="6358759" y="2750135"/>
            <a:ext cx="2277494" cy="1281090"/>
          </a:xfrm>
          <a:prstGeom prst="rect">
            <a:avLst/>
          </a:prstGeom>
        </p:spPr>
      </p:pic>
    </p:spTree>
    <p:extLst>
      <p:ext uri="{BB962C8B-B14F-4D97-AF65-F5344CB8AC3E}">
        <p14:creationId xmlns:p14="http://schemas.microsoft.com/office/powerpoint/2010/main" val="40887604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Hazard identification (HAZID)</a:t>
            </a:r>
          </a:p>
        </p:txBody>
      </p:sp>
      <p:sp>
        <p:nvSpPr>
          <p:cNvPr id="3" name="Content Placeholder 2">
            <a:extLst>
              <a:ext uri="{FF2B5EF4-FFF2-40B4-BE49-F238E27FC236}">
                <a16:creationId xmlns:a16="http://schemas.microsoft.com/office/drawing/2014/main" id="{96EE0B91-C129-4027-957D-9F6D57D5299C}"/>
              </a:ext>
            </a:extLst>
          </p:cNvPr>
          <p:cNvSpPr>
            <a:spLocks noGrp="1"/>
          </p:cNvSpPr>
          <p:nvPr>
            <p:ph sz="quarter" idx="10"/>
          </p:nvPr>
        </p:nvSpPr>
        <p:spPr>
          <a:xfrm>
            <a:off x="457199" y="1511999"/>
            <a:ext cx="8229601" cy="872981"/>
          </a:xfrm>
        </p:spPr>
        <p:txBody>
          <a:bodyPr/>
          <a:lstStyle/>
          <a:p>
            <a:pPr eaLnBrk="1" hangingPunct="1">
              <a:spcBef>
                <a:spcPct val="0"/>
              </a:spcBef>
            </a:pPr>
            <a:r>
              <a:rPr lang="en-GB" dirty="0">
                <a:ea typeface="ＭＳ Ｐゴシック" pitchFamily="-105" charset="-128"/>
              </a:rPr>
              <a:t>HAZID is the first stage in risk analysis used to identify potential causes of harm. </a:t>
            </a:r>
            <a:endParaRPr lang="en-GB" dirty="0"/>
          </a:p>
          <a:p>
            <a:pPr eaLnBrk="1" hangingPunct="1">
              <a:spcBef>
                <a:spcPct val="0"/>
              </a:spcBef>
              <a:buFontTx/>
              <a:buNone/>
            </a:pPr>
            <a:endParaRPr lang="en-US" dirty="0"/>
          </a:p>
        </p:txBody>
      </p:sp>
      <p:sp>
        <p:nvSpPr>
          <p:cNvPr id="6" name="Content Placeholder 2">
            <a:extLst>
              <a:ext uri="{FF2B5EF4-FFF2-40B4-BE49-F238E27FC236}">
                <a16:creationId xmlns:a16="http://schemas.microsoft.com/office/drawing/2014/main" id="{D0D64C86-EA68-4992-AC9C-1E20F61F53F4}"/>
              </a:ext>
            </a:extLst>
          </p:cNvPr>
          <p:cNvSpPr txBox="1">
            <a:spLocks/>
          </p:cNvSpPr>
          <p:nvPr/>
        </p:nvSpPr>
        <p:spPr bwMode="auto">
          <a:xfrm>
            <a:off x="457199" y="2363091"/>
            <a:ext cx="8150773" cy="362965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216000" indent="-216000">
              <a:spcBef>
                <a:spcPts val="500"/>
              </a:spcBef>
              <a:spcAft>
                <a:spcPts val="500"/>
              </a:spcAft>
              <a:buClr>
                <a:srgbClr val="0077E3"/>
              </a:buClr>
              <a:buFont typeface="Arial" panose="020B0604020202020204" pitchFamily="34" charset="0"/>
              <a:buChar char="•"/>
            </a:pPr>
            <a:r>
              <a:rPr lang="en-GB" b="1" kern="0" dirty="0"/>
              <a:t>Equipment and tools</a:t>
            </a:r>
            <a:r>
              <a:rPr lang="en-GB" kern="0" dirty="0"/>
              <a:t>: manual handling, machinery safeguarding, noise, vibration.</a:t>
            </a:r>
          </a:p>
          <a:p>
            <a:pPr marL="216000" indent="-216000">
              <a:spcBef>
                <a:spcPts val="500"/>
              </a:spcBef>
              <a:spcAft>
                <a:spcPts val="500"/>
              </a:spcAft>
              <a:buClr>
                <a:srgbClr val="0077E3"/>
              </a:buClr>
              <a:buFont typeface="Arial" panose="020B0604020202020204" pitchFamily="34" charset="0"/>
              <a:buChar char="•"/>
            </a:pPr>
            <a:r>
              <a:rPr lang="en-GB" b="1" kern="0" dirty="0"/>
              <a:t>Stored energy</a:t>
            </a:r>
            <a:r>
              <a:rPr lang="en-GB" kern="0" dirty="0"/>
              <a:t>: risk of electrical shock through non-isolated equipment.</a:t>
            </a:r>
          </a:p>
          <a:p>
            <a:pPr marL="216000" indent="-216000">
              <a:spcBef>
                <a:spcPts val="500"/>
              </a:spcBef>
              <a:spcAft>
                <a:spcPts val="500"/>
              </a:spcAft>
              <a:buClr>
                <a:srgbClr val="0077E3"/>
              </a:buClr>
              <a:buFont typeface="Arial" panose="020B0604020202020204" pitchFamily="34" charset="0"/>
              <a:buChar char="•"/>
            </a:pPr>
            <a:r>
              <a:rPr lang="en-GB" b="1" kern="0" dirty="0"/>
              <a:t>Electricity</a:t>
            </a:r>
            <a:r>
              <a:rPr lang="en-GB" kern="0" dirty="0"/>
              <a:t>: risk of electrocution. </a:t>
            </a:r>
            <a:endParaRPr lang="en-GB" b="1" kern="0" dirty="0"/>
          </a:p>
          <a:p>
            <a:pPr marL="216000" indent="-216000">
              <a:spcBef>
                <a:spcPts val="500"/>
              </a:spcBef>
              <a:spcAft>
                <a:spcPts val="500"/>
              </a:spcAft>
              <a:buClr>
                <a:srgbClr val="0077E3"/>
              </a:buClr>
              <a:buFont typeface="Arial" panose="020B0604020202020204" pitchFamily="34" charset="0"/>
              <a:buChar char="•"/>
            </a:pPr>
            <a:r>
              <a:rPr lang="en-GB" b="1" dirty="0"/>
              <a:t>Harmful substances</a:t>
            </a:r>
            <a:r>
              <a:rPr lang="en-GB" dirty="0"/>
              <a:t>,</a:t>
            </a:r>
            <a:r>
              <a:rPr lang="en-GB" b="1" dirty="0"/>
              <a:t> including gases</a:t>
            </a:r>
            <a:r>
              <a:rPr lang="en-GB" dirty="0"/>
              <a:t>: m</a:t>
            </a:r>
            <a:r>
              <a:rPr lang="en-GB" b="0" i="0" u="none" strike="noStrike" baseline="0" dirty="0">
                <a:solidFill>
                  <a:srgbClr val="000000"/>
                </a:solidFill>
              </a:rPr>
              <a:t>etalworking fluids, degreasing solvents, dust or fumes from welding, brazing, soldering, coating and painting.</a:t>
            </a:r>
          </a:p>
          <a:p>
            <a:pPr marL="216000" indent="-216000">
              <a:spcBef>
                <a:spcPts val="500"/>
              </a:spcBef>
              <a:spcAft>
                <a:spcPts val="500"/>
              </a:spcAft>
              <a:buClr>
                <a:srgbClr val="0077E3"/>
              </a:buClr>
              <a:buFont typeface="Arial" panose="020B0604020202020204" pitchFamily="34" charset="0"/>
              <a:buChar char="•"/>
            </a:pPr>
            <a:r>
              <a:rPr lang="en-GB" b="1" dirty="0"/>
              <a:t>Environment</a:t>
            </a:r>
            <a:r>
              <a:rPr lang="en-GB" dirty="0"/>
              <a:t>: </a:t>
            </a:r>
            <a:r>
              <a:rPr lang="en-GB" dirty="0">
                <a:solidFill>
                  <a:srgbClr val="000000"/>
                </a:solidFill>
              </a:rPr>
              <a:t>working and storage areas, workplace order and cleanliness.</a:t>
            </a:r>
            <a:endParaRPr lang="en-GB" dirty="0"/>
          </a:p>
        </p:txBody>
      </p:sp>
    </p:spTree>
    <p:extLst>
      <p:ext uri="{BB962C8B-B14F-4D97-AF65-F5344CB8AC3E}">
        <p14:creationId xmlns:p14="http://schemas.microsoft.com/office/powerpoint/2010/main" val="21038997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Hazard and operability study (HAZOP)</a:t>
            </a:r>
          </a:p>
        </p:txBody>
      </p:sp>
      <p:sp>
        <p:nvSpPr>
          <p:cNvPr id="3" name="Content Placeholder 2">
            <a:extLst>
              <a:ext uri="{FF2B5EF4-FFF2-40B4-BE49-F238E27FC236}">
                <a16:creationId xmlns:a16="http://schemas.microsoft.com/office/drawing/2014/main" id="{96EE0B91-C129-4027-957D-9F6D57D5299C}"/>
              </a:ext>
            </a:extLst>
          </p:cNvPr>
          <p:cNvSpPr>
            <a:spLocks noGrp="1"/>
          </p:cNvSpPr>
          <p:nvPr>
            <p:ph sz="quarter" idx="10"/>
          </p:nvPr>
        </p:nvSpPr>
        <p:spPr>
          <a:xfrm>
            <a:off x="457199" y="1512000"/>
            <a:ext cx="8087711" cy="4248000"/>
          </a:xfrm>
        </p:spPr>
        <p:txBody>
          <a:bodyPr/>
          <a:lstStyle/>
          <a:p>
            <a:pPr eaLnBrk="1" hangingPunct="1">
              <a:spcBef>
                <a:spcPct val="0"/>
              </a:spcBef>
              <a:buFontTx/>
              <a:buNone/>
            </a:pPr>
            <a:r>
              <a:rPr lang="en-GB" dirty="0">
                <a:ea typeface="ＭＳ Ｐゴシック" pitchFamily="-105" charset="-128"/>
              </a:rPr>
              <a:t>HAZOP is a structured and systematic technique for risk management. It is used to identify and evaluate potential safety hazards in an organisation.</a:t>
            </a:r>
          </a:p>
          <a:p>
            <a:pPr eaLnBrk="1" hangingPunct="1">
              <a:spcBef>
                <a:spcPct val="0"/>
              </a:spcBef>
              <a:buFontTx/>
              <a:buNone/>
            </a:pPr>
            <a:r>
              <a:rPr lang="en-GB" dirty="0">
                <a:ea typeface="ＭＳ Ｐゴシック" pitchFamily="-105" charset="-128"/>
              </a:rPr>
              <a:t> </a:t>
            </a:r>
            <a:endParaRPr lang="en-US" dirty="0"/>
          </a:p>
        </p:txBody>
      </p:sp>
      <p:graphicFrame>
        <p:nvGraphicFramePr>
          <p:cNvPr id="5" name="Diagram 4">
            <a:extLst>
              <a:ext uri="{FF2B5EF4-FFF2-40B4-BE49-F238E27FC236}">
                <a16:creationId xmlns:a16="http://schemas.microsoft.com/office/drawing/2014/main" id="{24916784-84D7-4BEB-9E6B-A95971F0583D}"/>
              </a:ext>
            </a:extLst>
          </p:cNvPr>
          <p:cNvGraphicFramePr/>
          <p:nvPr>
            <p:extLst>
              <p:ext uri="{D42A27DB-BD31-4B8C-83A1-F6EECF244321}">
                <p14:modId xmlns:p14="http://schemas.microsoft.com/office/powerpoint/2010/main" val="998180868"/>
              </p:ext>
            </p:extLst>
          </p:nvPr>
        </p:nvGraphicFramePr>
        <p:xfrm>
          <a:off x="2638097" y="2932386"/>
          <a:ext cx="4158629" cy="28276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616368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Likelihood</a:t>
            </a:r>
          </a:p>
        </p:txBody>
      </p:sp>
      <p:sp>
        <p:nvSpPr>
          <p:cNvPr id="3" name="Content Placeholder 2">
            <a:extLst>
              <a:ext uri="{FF2B5EF4-FFF2-40B4-BE49-F238E27FC236}">
                <a16:creationId xmlns:a16="http://schemas.microsoft.com/office/drawing/2014/main" id="{96EE0B91-C129-4027-957D-9F6D57D5299C}"/>
              </a:ext>
            </a:extLst>
          </p:cNvPr>
          <p:cNvSpPr>
            <a:spLocks noGrp="1"/>
          </p:cNvSpPr>
          <p:nvPr>
            <p:ph sz="quarter" idx="10"/>
          </p:nvPr>
        </p:nvSpPr>
        <p:spPr>
          <a:xfrm>
            <a:off x="457199" y="1506202"/>
            <a:ext cx="8441703" cy="872981"/>
          </a:xfrm>
        </p:spPr>
        <p:txBody>
          <a:bodyPr/>
          <a:lstStyle/>
          <a:p>
            <a:pPr eaLnBrk="1" hangingPunct="1">
              <a:spcBef>
                <a:spcPct val="0"/>
              </a:spcBef>
            </a:pPr>
            <a:r>
              <a:rPr lang="en-GB" dirty="0">
                <a:ea typeface="ＭＳ Ｐゴシック" pitchFamily="-105" charset="-128"/>
              </a:rPr>
              <a:t>By analysing the consequence and likelihood of a hazard, a rating score can be produced. The scores for the likelihood and consequences are multiplied to produce a total risk score. This is then read on a </a:t>
            </a:r>
            <a:r>
              <a:rPr lang="en-GB" b="1" dirty="0">
                <a:ea typeface="ＭＳ Ｐゴシック" pitchFamily="-105" charset="-128"/>
              </a:rPr>
              <a:t>risk matrix</a:t>
            </a:r>
            <a:r>
              <a:rPr lang="en-GB" dirty="0">
                <a:ea typeface="ＭＳ Ｐゴシック" pitchFamily="-105" charset="-128"/>
              </a:rPr>
              <a:t>.</a:t>
            </a:r>
          </a:p>
          <a:p>
            <a:pPr eaLnBrk="1" hangingPunct="1">
              <a:spcBef>
                <a:spcPct val="0"/>
              </a:spcBef>
            </a:pPr>
            <a:r>
              <a:rPr lang="en-GB" dirty="0">
                <a:ea typeface="ＭＳ Ｐゴシック" pitchFamily="-105" charset="-128"/>
              </a:rPr>
              <a:t>Likelihood is scored as follows.</a:t>
            </a:r>
          </a:p>
          <a:p>
            <a:pPr eaLnBrk="1" hangingPunct="1">
              <a:spcBef>
                <a:spcPct val="0"/>
              </a:spcBef>
              <a:buFontTx/>
              <a:buNone/>
            </a:pPr>
            <a:r>
              <a:rPr lang="en-GB" dirty="0">
                <a:ea typeface="ＭＳ Ｐゴシック" pitchFamily="-105" charset="-128"/>
              </a:rPr>
              <a:t> </a:t>
            </a:r>
            <a:endParaRPr lang="en-US" dirty="0"/>
          </a:p>
        </p:txBody>
      </p:sp>
      <p:graphicFrame>
        <p:nvGraphicFramePr>
          <p:cNvPr id="2" name="Table 1">
            <a:extLst>
              <a:ext uri="{FF2B5EF4-FFF2-40B4-BE49-F238E27FC236}">
                <a16:creationId xmlns:a16="http://schemas.microsoft.com/office/drawing/2014/main" id="{CFBA1104-B431-422F-93D6-F077ACA5267C}"/>
              </a:ext>
            </a:extLst>
          </p:cNvPr>
          <p:cNvGraphicFramePr>
            <a:graphicFrameLocks noGrp="1"/>
          </p:cNvGraphicFramePr>
          <p:nvPr>
            <p:extLst>
              <p:ext uri="{D42A27DB-BD31-4B8C-83A1-F6EECF244321}">
                <p14:modId xmlns:p14="http://schemas.microsoft.com/office/powerpoint/2010/main" val="2204211268"/>
              </p:ext>
            </p:extLst>
          </p:nvPr>
        </p:nvGraphicFramePr>
        <p:xfrm>
          <a:off x="457199" y="3221322"/>
          <a:ext cx="8128002" cy="1320800"/>
        </p:xfrm>
        <a:graphic>
          <a:graphicData uri="http://schemas.openxmlformats.org/drawingml/2006/table">
            <a:tbl>
              <a:tblPr firstRow="1" bandRow="1">
                <a:tableStyleId>{21E4AEA4-8DFA-4A89-87EB-49C32662AFE0}</a:tableStyleId>
              </a:tblPr>
              <a:tblGrid>
                <a:gridCol w="1602829">
                  <a:extLst>
                    <a:ext uri="{9D8B030D-6E8A-4147-A177-3AD203B41FA5}">
                      <a16:colId xmlns:a16="http://schemas.microsoft.com/office/drawing/2014/main" val="4078293435"/>
                    </a:ext>
                  </a:extLst>
                </a:gridCol>
                <a:gridCol w="1106505">
                  <a:extLst>
                    <a:ext uri="{9D8B030D-6E8A-4147-A177-3AD203B41FA5}">
                      <a16:colId xmlns:a16="http://schemas.microsoft.com/office/drawing/2014/main" val="2306019232"/>
                    </a:ext>
                  </a:extLst>
                </a:gridCol>
                <a:gridCol w="1354667">
                  <a:extLst>
                    <a:ext uri="{9D8B030D-6E8A-4147-A177-3AD203B41FA5}">
                      <a16:colId xmlns:a16="http://schemas.microsoft.com/office/drawing/2014/main" val="1338941181"/>
                    </a:ext>
                  </a:extLst>
                </a:gridCol>
                <a:gridCol w="1354667">
                  <a:extLst>
                    <a:ext uri="{9D8B030D-6E8A-4147-A177-3AD203B41FA5}">
                      <a16:colId xmlns:a16="http://schemas.microsoft.com/office/drawing/2014/main" val="3551012436"/>
                    </a:ext>
                  </a:extLst>
                </a:gridCol>
                <a:gridCol w="1354667">
                  <a:extLst>
                    <a:ext uri="{9D8B030D-6E8A-4147-A177-3AD203B41FA5}">
                      <a16:colId xmlns:a16="http://schemas.microsoft.com/office/drawing/2014/main" val="2241509894"/>
                    </a:ext>
                  </a:extLst>
                </a:gridCol>
                <a:gridCol w="1354667">
                  <a:extLst>
                    <a:ext uri="{9D8B030D-6E8A-4147-A177-3AD203B41FA5}">
                      <a16:colId xmlns:a16="http://schemas.microsoft.com/office/drawing/2014/main" val="3176809919"/>
                    </a:ext>
                  </a:extLst>
                </a:gridCol>
              </a:tblGrid>
              <a:tr h="370840">
                <a:tc gridSpan="6">
                  <a:txBody>
                    <a:bodyPr/>
                    <a:lstStyle/>
                    <a:p>
                      <a:r>
                        <a:rPr lang="en-GB" sz="1800" dirty="0"/>
                        <a:t>Likelihood</a:t>
                      </a:r>
                    </a:p>
                  </a:txBody>
                  <a:tcPr/>
                </a:tc>
                <a:tc hMerge="1">
                  <a:txBody>
                    <a:bodyPr/>
                    <a:lstStyle/>
                    <a:p>
                      <a:endParaRPr lang="en-GB" sz="1600" dirty="0"/>
                    </a:p>
                  </a:txBody>
                  <a:tcPr/>
                </a:tc>
                <a:tc hMerge="1">
                  <a:txBody>
                    <a:bodyPr/>
                    <a:lstStyle/>
                    <a:p>
                      <a:endParaRPr lang="en-GB" sz="1600" dirty="0"/>
                    </a:p>
                  </a:txBody>
                  <a:tcPr/>
                </a:tc>
                <a:tc hMerge="1">
                  <a:txBody>
                    <a:bodyPr/>
                    <a:lstStyle/>
                    <a:p>
                      <a:endParaRPr lang="en-GB" sz="1600" dirty="0"/>
                    </a:p>
                  </a:txBody>
                  <a:tcPr/>
                </a:tc>
                <a:tc hMerge="1">
                  <a:txBody>
                    <a:bodyPr/>
                    <a:lstStyle/>
                    <a:p>
                      <a:endParaRPr lang="en-GB" sz="1600" dirty="0"/>
                    </a:p>
                  </a:txBody>
                  <a:tcPr/>
                </a:tc>
                <a:tc hMerge="1">
                  <a:txBody>
                    <a:bodyPr/>
                    <a:lstStyle/>
                    <a:p>
                      <a:endParaRPr lang="en-GB" sz="1600" dirty="0"/>
                    </a:p>
                  </a:txBody>
                  <a:tcPr/>
                </a:tc>
                <a:extLst>
                  <a:ext uri="{0D108BD9-81ED-4DB2-BD59-A6C34878D82A}">
                    <a16:rowId xmlns:a16="http://schemas.microsoft.com/office/drawing/2014/main" val="3107701371"/>
                  </a:ext>
                </a:extLst>
              </a:tr>
              <a:tr h="370840">
                <a:tc>
                  <a:txBody>
                    <a:bodyPr/>
                    <a:lstStyle/>
                    <a:p>
                      <a:r>
                        <a:rPr lang="en-GB" sz="1600" b="1" dirty="0"/>
                        <a:t>Score</a:t>
                      </a:r>
                    </a:p>
                  </a:txBody>
                  <a:tcPr/>
                </a:tc>
                <a:tc>
                  <a:txBody>
                    <a:bodyPr/>
                    <a:lstStyle/>
                    <a:p>
                      <a:r>
                        <a:rPr lang="en-GB" sz="1600" dirty="0"/>
                        <a:t>1</a:t>
                      </a:r>
                    </a:p>
                  </a:txBody>
                  <a:tcPr/>
                </a:tc>
                <a:tc>
                  <a:txBody>
                    <a:bodyPr/>
                    <a:lstStyle/>
                    <a:p>
                      <a:r>
                        <a:rPr lang="en-GB" sz="1600" dirty="0"/>
                        <a:t>2</a:t>
                      </a:r>
                    </a:p>
                  </a:txBody>
                  <a:tcPr/>
                </a:tc>
                <a:tc>
                  <a:txBody>
                    <a:bodyPr/>
                    <a:lstStyle/>
                    <a:p>
                      <a:r>
                        <a:rPr lang="en-GB" sz="1600" dirty="0"/>
                        <a:t>3</a:t>
                      </a:r>
                    </a:p>
                  </a:txBody>
                  <a:tcPr/>
                </a:tc>
                <a:tc>
                  <a:txBody>
                    <a:bodyPr/>
                    <a:lstStyle/>
                    <a:p>
                      <a:r>
                        <a:rPr lang="en-GB" sz="1600" dirty="0"/>
                        <a:t>4</a:t>
                      </a:r>
                    </a:p>
                  </a:txBody>
                  <a:tcPr/>
                </a:tc>
                <a:tc>
                  <a:txBody>
                    <a:bodyPr/>
                    <a:lstStyle/>
                    <a:p>
                      <a:r>
                        <a:rPr lang="en-GB" sz="1600" dirty="0"/>
                        <a:t>5</a:t>
                      </a:r>
                    </a:p>
                  </a:txBody>
                  <a:tcPr/>
                </a:tc>
                <a:extLst>
                  <a:ext uri="{0D108BD9-81ED-4DB2-BD59-A6C34878D82A}">
                    <a16:rowId xmlns:a16="http://schemas.microsoft.com/office/drawing/2014/main" val="3979041192"/>
                  </a:ext>
                </a:extLst>
              </a:tr>
              <a:tr h="370840">
                <a:tc>
                  <a:txBody>
                    <a:bodyPr/>
                    <a:lstStyle/>
                    <a:p>
                      <a:r>
                        <a:rPr lang="en-GB" sz="1600" b="1" dirty="0"/>
                        <a:t>Description</a:t>
                      </a:r>
                    </a:p>
                  </a:txBody>
                  <a:tcPr/>
                </a:tc>
                <a:tc>
                  <a:txBody>
                    <a:bodyPr/>
                    <a:lstStyle/>
                    <a:p>
                      <a:r>
                        <a:rPr lang="en-GB" sz="1600" dirty="0"/>
                        <a:t>Rare</a:t>
                      </a:r>
                    </a:p>
                  </a:txBody>
                  <a:tcPr/>
                </a:tc>
                <a:tc>
                  <a:txBody>
                    <a:bodyPr/>
                    <a:lstStyle/>
                    <a:p>
                      <a:r>
                        <a:rPr lang="en-GB" sz="1600" dirty="0"/>
                        <a:t>Unlikely</a:t>
                      </a:r>
                    </a:p>
                  </a:txBody>
                  <a:tcPr/>
                </a:tc>
                <a:tc>
                  <a:txBody>
                    <a:bodyPr/>
                    <a:lstStyle/>
                    <a:p>
                      <a:r>
                        <a:rPr lang="en-GB" sz="1600" dirty="0"/>
                        <a:t>Possible</a:t>
                      </a:r>
                    </a:p>
                  </a:txBody>
                  <a:tcPr/>
                </a:tc>
                <a:tc>
                  <a:txBody>
                    <a:bodyPr/>
                    <a:lstStyle/>
                    <a:p>
                      <a:r>
                        <a:rPr lang="en-GB" sz="1600" dirty="0"/>
                        <a:t>Likely</a:t>
                      </a:r>
                    </a:p>
                  </a:txBody>
                  <a:tcPr/>
                </a:tc>
                <a:tc>
                  <a:txBody>
                    <a:bodyPr/>
                    <a:lstStyle/>
                    <a:p>
                      <a:r>
                        <a:rPr lang="en-GB" sz="1600" dirty="0"/>
                        <a:t>Almost certain</a:t>
                      </a:r>
                    </a:p>
                  </a:txBody>
                  <a:tcPr/>
                </a:tc>
                <a:extLst>
                  <a:ext uri="{0D108BD9-81ED-4DB2-BD59-A6C34878D82A}">
                    <a16:rowId xmlns:a16="http://schemas.microsoft.com/office/drawing/2014/main" val="2712106013"/>
                  </a:ext>
                </a:extLst>
              </a:tr>
            </a:tbl>
          </a:graphicData>
        </a:graphic>
      </p:graphicFrame>
    </p:spTree>
    <p:extLst>
      <p:ext uri="{BB962C8B-B14F-4D97-AF65-F5344CB8AC3E}">
        <p14:creationId xmlns:p14="http://schemas.microsoft.com/office/powerpoint/2010/main" val="2784503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Consequence</a:t>
            </a:r>
          </a:p>
        </p:txBody>
      </p:sp>
      <p:sp>
        <p:nvSpPr>
          <p:cNvPr id="3" name="Content Placeholder 2">
            <a:extLst>
              <a:ext uri="{FF2B5EF4-FFF2-40B4-BE49-F238E27FC236}">
                <a16:creationId xmlns:a16="http://schemas.microsoft.com/office/drawing/2014/main" id="{96EE0B91-C129-4027-957D-9F6D57D5299C}"/>
              </a:ext>
            </a:extLst>
          </p:cNvPr>
          <p:cNvSpPr>
            <a:spLocks noGrp="1"/>
          </p:cNvSpPr>
          <p:nvPr>
            <p:ph sz="quarter" idx="10"/>
          </p:nvPr>
        </p:nvSpPr>
        <p:spPr>
          <a:xfrm>
            <a:off x="457198" y="1530422"/>
            <a:ext cx="8441703" cy="872981"/>
          </a:xfrm>
        </p:spPr>
        <p:txBody>
          <a:bodyPr/>
          <a:lstStyle/>
          <a:p>
            <a:pPr eaLnBrk="1" hangingPunct="1">
              <a:spcBef>
                <a:spcPct val="0"/>
              </a:spcBef>
            </a:pPr>
            <a:r>
              <a:rPr lang="en-GB" dirty="0">
                <a:ea typeface="ＭＳ Ｐゴシック" pitchFamily="-105" charset="-128"/>
              </a:rPr>
              <a:t>Consequence is scored as follows.</a:t>
            </a:r>
          </a:p>
          <a:p>
            <a:pPr eaLnBrk="1" hangingPunct="1">
              <a:spcBef>
                <a:spcPct val="0"/>
              </a:spcBef>
              <a:buFontTx/>
              <a:buNone/>
            </a:pPr>
            <a:r>
              <a:rPr lang="en-GB" dirty="0">
                <a:ea typeface="ＭＳ Ｐゴシック" pitchFamily="-105" charset="-128"/>
              </a:rPr>
              <a:t> </a:t>
            </a:r>
            <a:endParaRPr lang="en-US" dirty="0"/>
          </a:p>
        </p:txBody>
      </p:sp>
      <p:graphicFrame>
        <p:nvGraphicFramePr>
          <p:cNvPr id="6" name="Table 6">
            <a:extLst>
              <a:ext uri="{FF2B5EF4-FFF2-40B4-BE49-F238E27FC236}">
                <a16:creationId xmlns:a16="http://schemas.microsoft.com/office/drawing/2014/main" id="{F1C01A9F-6F71-4A3E-AEDD-640D30345A3D}"/>
              </a:ext>
            </a:extLst>
          </p:cNvPr>
          <p:cNvGraphicFramePr>
            <a:graphicFrameLocks noGrp="1"/>
          </p:cNvGraphicFramePr>
          <p:nvPr>
            <p:extLst>
              <p:ext uri="{D42A27DB-BD31-4B8C-83A1-F6EECF244321}">
                <p14:modId xmlns:p14="http://schemas.microsoft.com/office/powerpoint/2010/main" val="45757254"/>
              </p:ext>
            </p:extLst>
          </p:nvPr>
        </p:nvGraphicFramePr>
        <p:xfrm>
          <a:off x="457198" y="2198140"/>
          <a:ext cx="8229600" cy="2910840"/>
        </p:xfrm>
        <a:graphic>
          <a:graphicData uri="http://schemas.openxmlformats.org/drawingml/2006/table">
            <a:tbl>
              <a:tblPr firstRow="1" bandRow="1">
                <a:tableStyleId>{21E4AEA4-8DFA-4A89-87EB-49C32662AFE0}</a:tableStyleId>
              </a:tblPr>
              <a:tblGrid>
                <a:gridCol w="1413643">
                  <a:extLst>
                    <a:ext uri="{9D8B030D-6E8A-4147-A177-3AD203B41FA5}">
                      <a16:colId xmlns:a16="http://schemas.microsoft.com/office/drawing/2014/main" val="192714060"/>
                    </a:ext>
                  </a:extLst>
                </a:gridCol>
                <a:gridCol w="1329557">
                  <a:extLst>
                    <a:ext uri="{9D8B030D-6E8A-4147-A177-3AD203B41FA5}">
                      <a16:colId xmlns:a16="http://schemas.microsoft.com/office/drawing/2014/main" val="1783168908"/>
                    </a:ext>
                  </a:extLst>
                </a:gridCol>
                <a:gridCol w="1371600">
                  <a:extLst>
                    <a:ext uri="{9D8B030D-6E8A-4147-A177-3AD203B41FA5}">
                      <a16:colId xmlns:a16="http://schemas.microsoft.com/office/drawing/2014/main" val="2265092311"/>
                    </a:ext>
                  </a:extLst>
                </a:gridCol>
                <a:gridCol w="1371600">
                  <a:extLst>
                    <a:ext uri="{9D8B030D-6E8A-4147-A177-3AD203B41FA5}">
                      <a16:colId xmlns:a16="http://schemas.microsoft.com/office/drawing/2014/main" val="441472929"/>
                    </a:ext>
                  </a:extLst>
                </a:gridCol>
                <a:gridCol w="1371600">
                  <a:extLst>
                    <a:ext uri="{9D8B030D-6E8A-4147-A177-3AD203B41FA5}">
                      <a16:colId xmlns:a16="http://schemas.microsoft.com/office/drawing/2014/main" val="125117766"/>
                    </a:ext>
                  </a:extLst>
                </a:gridCol>
                <a:gridCol w="1371600">
                  <a:extLst>
                    <a:ext uri="{9D8B030D-6E8A-4147-A177-3AD203B41FA5}">
                      <a16:colId xmlns:a16="http://schemas.microsoft.com/office/drawing/2014/main" val="3964499543"/>
                    </a:ext>
                  </a:extLst>
                </a:gridCol>
              </a:tblGrid>
              <a:tr h="370840">
                <a:tc gridSpan="6">
                  <a:txBody>
                    <a:bodyPr/>
                    <a:lstStyle/>
                    <a:p>
                      <a:r>
                        <a:rPr lang="en-GB" sz="1800" dirty="0"/>
                        <a:t>Consequence</a:t>
                      </a:r>
                    </a:p>
                  </a:txBody>
                  <a:tcPr/>
                </a:tc>
                <a:tc hMerge="1">
                  <a:txBody>
                    <a:bodyPr/>
                    <a:lstStyle/>
                    <a:p>
                      <a:endParaRPr lang="en-GB" sz="1600" dirty="0"/>
                    </a:p>
                  </a:txBody>
                  <a:tcPr/>
                </a:tc>
                <a:tc hMerge="1">
                  <a:txBody>
                    <a:bodyPr/>
                    <a:lstStyle/>
                    <a:p>
                      <a:endParaRPr lang="en-GB" sz="1600" dirty="0"/>
                    </a:p>
                  </a:txBody>
                  <a:tcPr/>
                </a:tc>
                <a:tc hMerge="1">
                  <a:txBody>
                    <a:bodyPr/>
                    <a:lstStyle/>
                    <a:p>
                      <a:endParaRPr lang="en-GB" sz="1600" dirty="0"/>
                    </a:p>
                  </a:txBody>
                  <a:tcPr/>
                </a:tc>
                <a:tc hMerge="1">
                  <a:txBody>
                    <a:bodyPr/>
                    <a:lstStyle/>
                    <a:p>
                      <a:endParaRPr lang="en-GB" sz="1600" dirty="0"/>
                    </a:p>
                  </a:txBody>
                  <a:tcPr/>
                </a:tc>
                <a:tc hMerge="1">
                  <a:txBody>
                    <a:bodyPr/>
                    <a:lstStyle/>
                    <a:p>
                      <a:endParaRPr lang="en-GB" sz="1600" dirty="0"/>
                    </a:p>
                  </a:txBody>
                  <a:tcPr/>
                </a:tc>
                <a:extLst>
                  <a:ext uri="{0D108BD9-81ED-4DB2-BD59-A6C34878D82A}">
                    <a16:rowId xmlns:a16="http://schemas.microsoft.com/office/drawing/2014/main" val="898373188"/>
                  </a:ext>
                </a:extLst>
              </a:tr>
              <a:tr h="370840">
                <a:tc>
                  <a:txBody>
                    <a:bodyPr/>
                    <a:lstStyle/>
                    <a:p>
                      <a:r>
                        <a:rPr lang="en-GB" sz="1600" b="1" dirty="0"/>
                        <a:t>Score</a:t>
                      </a:r>
                    </a:p>
                  </a:txBody>
                  <a:tcPr/>
                </a:tc>
                <a:tc>
                  <a:txBody>
                    <a:bodyPr/>
                    <a:lstStyle/>
                    <a:p>
                      <a:r>
                        <a:rPr lang="en-GB" sz="1600" dirty="0"/>
                        <a:t>1</a:t>
                      </a:r>
                    </a:p>
                  </a:txBody>
                  <a:tcPr/>
                </a:tc>
                <a:tc>
                  <a:txBody>
                    <a:bodyPr/>
                    <a:lstStyle/>
                    <a:p>
                      <a:r>
                        <a:rPr lang="en-GB" sz="1600" dirty="0"/>
                        <a:t>2</a:t>
                      </a:r>
                    </a:p>
                  </a:txBody>
                  <a:tcPr/>
                </a:tc>
                <a:tc>
                  <a:txBody>
                    <a:bodyPr/>
                    <a:lstStyle/>
                    <a:p>
                      <a:r>
                        <a:rPr lang="en-GB" sz="1600" dirty="0"/>
                        <a:t>3</a:t>
                      </a:r>
                    </a:p>
                  </a:txBody>
                  <a:tcPr/>
                </a:tc>
                <a:tc>
                  <a:txBody>
                    <a:bodyPr/>
                    <a:lstStyle/>
                    <a:p>
                      <a:r>
                        <a:rPr lang="en-GB" sz="1600" dirty="0"/>
                        <a:t>4</a:t>
                      </a:r>
                    </a:p>
                  </a:txBody>
                  <a:tcPr/>
                </a:tc>
                <a:tc>
                  <a:txBody>
                    <a:bodyPr/>
                    <a:lstStyle/>
                    <a:p>
                      <a:r>
                        <a:rPr lang="en-GB" sz="1600" dirty="0"/>
                        <a:t>5</a:t>
                      </a:r>
                    </a:p>
                  </a:txBody>
                  <a:tcPr/>
                </a:tc>
                <a:extLst>
                  <a:ext uri="{0D108BD9-81ED-4DB2-BD59-A6C34878D82A}">
                    <a16:rowId xmlns:a16="http://schemas.microsoft.com/office/drawing/2014/main" val="245948128"/>
                  </a:ext>
                </a:extLst>
              </a:tr>
              <a:tr h="370840">
                <a:tc>
                  <a:txBody>
                    <a:bodyPr/>
                    <a:lstStyle/>
                    <a:p>
                      <a:r>
                        <a:rPr lang="en-GB" sz="1600" b="1" dirty="0"/>
                        <a:t>Description</a:t>
                      </a:r>
                    </a:p>
                  </a:txBody>
                  <a:tcPr/>
                </a:tc>
                <a:tc>
                  <a:txBody>
                    <a:bodyPr/>
                    <a:lstStyle/>
                    <a:p>
                      <a:r>
                        <a:rPr lang="en-GB" sz="1600" dirty="0"/>
                        <a:t>Insignificant</a:t>
                      </a:r>
                    </a:p>
                  </a:txBody>
                  <a:tcPr/>
                </a:tc>
                <a:tc>
                  <a:txBody>
                    <a:bodyPr/>
                    <a:lstStyle/>
                    <a:p>
                      <a:r>
                        <a:rPr lang="en-GB" sz="1600" dirty="0"/>
                        <a:t>Minor</a:t>
                      </a:r>
                    </a:p>
                  </a:txBody>
                  <a:tcPr/>
                </a:tc>
                <a:tc>
                  <a:txBody>
                    <a:bodyPr/>
                    <a:lstStyle/>
                    <a:p>
                      <a:r>
                        <a:rPr lang="en-GB" sz="1600" dirty="0"/>
                        <a:t>Moderate</a:t>
                      </a:r>
                    </a:p>
                  </a:txBody>
                  <a:tcPr/>
                </a:tc>
                <a:tc>
                  <a:txBody>
                    <a:bodyPr/>
                    <a:lstStyle/>
                    <a:p>
                      <a:r>
                        <a:rPr lang="en-GB" sz="1600" dirty="0"/>
                        <a:t>Major</a:t>
                      </a:r>
                    </a:p>
                  </a:txBody>
                  <a:tcPr/>
                </a:tc>
                <a:tc>
                  <a:txBody>
                    <a:bodyPr/>
                    <a:lstStyle/>
                    <a:p>
                      <a:r>
                        <a:rPr lang="en-GB" sz="1600" dirty="0"/>
                        <a:t>Catastrophic</a:t>
                      </a:r>
                    </a:p>
                  </a:txBody>
                  <a:tcPr/>
                </a:tc>
                <a:extLst>
                  <a:ext uri="{0D108BD9-81ED-4DB2-BD59-A6C34878D82A}">
                    <a16:rowId xmlns:a16="http://schemas.microsoft.com/office/drawing/2014/main" val="261926108"/>
                  </a:ext>
                </a:extLst>
              </a:tr>
              <a:tr h="370840">
                <a:tc>
                  <a:txBody>
                    <a:bodyPr/>
                    <a:lstStyle/>
                    <a:p>
                      <a:r>
                        <a:rPr lang="en-GB" sz="1600" b="1" dirty="0"/>
                        <a:t>Example</a:t>
                      </a:r>
                    </a:p>
                  </a:txBody>
                  <a:tcPr/>
                </a:tc>
                <a:tc>
                  <a:txBody>
                    <a:bodyPr/>
                    <a:lstStyle/>
                    <a:p>
                      <a:r>
                        <a:rPr lang="en-GB" sz="1600" dirty="0"/>
                        <a:t>Minor injury, no first aid</a:t>
                      </a:r>
                    </a:p>
                  </a:txBody>
                  <a:tcPr/>
                </a:tc>
                <a:tc>
                  <a:txBody>
                    <a:bodyPr/>
                    <a:lstStyle/>
                    <a:p>
                      <a:r>
                        <a:rPr lang="en-GB" sz="1600" dirty="0"/>
                        <a:t>Harmful injury, first aid required, up to 3 days off work</a:t>
                      </a:r>
                    </a:p>
                  </a:txBody>
                  <a:tcPr/>
                </a:tc>
                <a:tc>
                  <a:txBody>
                    <a:bodyPr/>
                    <a:lstStyle/>
                    <a:p>
                      <a:r>
                        <a:rPr lang="en-GB" sz="1600" dirty="0"/>
                        <a:t>Serious injury, medical assistance required. Injury must be reported</a:t>
                      </a:r>
                    </a:p>
                  </a:txBody>
                  <a:tcPr/>
                </a:tc>
                <a:tc>
                  <a:txBody>
                    <a:bodyPr/>
                    <a:lstStyle/>
                    <a:p>
                      <a:r>
                        <a:rPr lang="en-GB" sz="1600" dirty="0"/>
                        <a:t>Major injury, urgent medical assistance required</a:t>
                      </a:r>
                    </a:p>
                  </a:txBody>
                  <a:tcPr/>
                </a:tc>
                <a:tc>
                  <a:txBody>
                    <a:bodyPr/>
                    <a:lstStyle/>
                    <a:p>
                      <a:r>
                        <a:rPr lang="en-GB" sz="1600" dirty="0"/>
                        <a:t>Fatality</a:t>
                      </a:r>
                    </a:p>
                  </a:txBody>
                  <a:tcPr/>
                </a:tc>
                <a:extLst>
                  <a:ext uri="{0D108BD9-81ED-4DB2-BD59-A6C34878D82A}">
                    <a16:rowId xmlns:a16="http://schemas.microsoft.com/office/drawing/2014/main" val="2452847278"/>
                  </a:ext>
                </a:extLst>
              </a:tr>
            </a:tbl>
          </a:graphicData>
        </a:graphic>
      </p:graphicFrame>
    </p:spTree>
    <p:extLst>
      <p:ext uri="{BB962C8B-B14F-4D97-AF65-F5344CB8AC3E}">
        <p14:creationId xmlns:p14="http://schemas.microsoft.com/office/powerpoint/2010/main" val="153309094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 ds:uri="b461a341-6040-4841-94a8-bc3e8908b04d"/>
    <ds:schemaRef ds:uri="http://purl.org/dc/dcmitype/"/>
    <ds:schemaRef ds:uri="http://schemas.openxmlformats.org/package/2006/metadata/core-properties"/>
    <ds:schemaRef ds:uri="http://schemas.microsoft.com/office/2006/documentManagement/types"/>
    <ds:schemaRef ds:uri="http://www.w3.org/XML/1998/namespace"/>
    <ds:schemaRef ds:uri="http://purl.org/dc/terms/"/>
    <ds:schemaRef ds:uri="http://purl.org/dc/elements/1.1/"/>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537</TotalTime>
  <Words>1126</Words>
  <Application>Microsoft Office PowerPoint</Application>
  <PresentationFormat>On-screen Show (4:3)</PresentationFormat>
  <Paragraphs>237</Paragraphs>
  <Slides>16</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Lucida Grande</vt:lpstr>
      <vt:lpstr>Times New Roman</vt:lpstr>
      <vt:lpstr>Default Design</vt:lpstr>
      <vt:lpstr>PowerPoint 5: Risk assessment</vt:lpstr>
      <vt:lpstr>Objectives</vt:lpstr>
      <vt:lpstr>Risk assessment</vt:lpstr>
      <vt:lpstr>Risk assessment</vt:lpstr>
      <vt:lpstr>Stages of risk assessment</vt:lpstr>
      <vt:lpstr>Hazard identification (HAZID)</vt:lpstr>
      <vt:lpstr>Hazard and operability study (HAZOP)</vt:lpstr>
      <vt:lpstr>Likelihood</vt:lpstr>
      <vt:lpstr>Consequence</vt:lpstr>
      <vt:lpstr>Risk matrix</vt:lpstr>
      <vt:lpstr>Document example</vt:lpstr>
      <vt:lpstr>Control measures in engineering</vt:lpstr>
      <vt:lpstr>Hierarchy of controls</vt:lpstr>
      <vt:lpstr>Controls in detail</vt:lpstr>
      <vt:lpstr>Pause to discuss: control measures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232</cp:revision>
  <cp:lastPrinted>2022-02-11T13:58:58Z</cp:lastPrinted>
  <dcterms:created xsi:type="dcterms:W3CDTF">2013-05-28T00:38:54Z</dcterms:created>
  <dcterms:modified xsi:type="dcterms:W3CDTF">2022-07-01T09:55:02Z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