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342" r:id="rId5"/>
    <p:sldId id="354" r:id="rId6"/>
    <p:sldId id="355" r:id="rId7"/>
    <p:sldId id="359" r:id="rId8"/>
    <p:sldId id="367" r:id="rId9"/>
    <p:sldId id="360" r:id="rId10"/>
    <p:sldId id="368" r:id="rId11"/>
    <p:sldId id="361" r:id="rId12"/>
    <p:sldId id="364" r:id="rId13"/>
    <p:sldId id="369" r:id="rId14"/>
    <p:sldId id="362" r:id="rId15"/>
    <p:sldId id="363" r:id="rId16"/>
    <p:sldId id="365" r:id="rId17"/>
    <p:sldId id="366" r:id="rId18"/>
    <p:sldId id="335" r:id="rId19"/>
  </p:sldIdLst>
  <p:sldSz cx="9144000" cy="6858000" type="screen4x3"/>
  <p:notesSz cx="6797675" cy="9926638"/>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D5EA"/>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56"/>
    <p:restoredTop sz="94694"/>
  </p:normalViewPr>
  <p:slideViewPr>
    <p:cSldViewPr snapToGrid="0">
      <p:cViewPr varScale="1">
        <p:scale>
          <a:sx n="62" d="100"/>
          <a:sy n="62" d="100"/>
        </p:scale>
        <p:origin x="1236" y="56"/>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0F95FE5-C4D5-46B1-BF78-1C78CBEF5D50}"/>
    <pc:docChg chg="modSld">
      <pc:chgData name="Caroline Prodger" userId="e4ef2e75-b60b-401b-8ebe-291bdcf405f4" providerId="ADAL" clId="{F0F95FE5-C4D5-46B1-BF78-1C78CBEF5D50}" dt="2022-06-29T16:35:51.159" v="34" actId="14100"/>
      <pc:docMkLst>
        <pc:docMk/>
      </pc:docMkLst>
      <pc:sldChg chg="modSp mod">
        <pc:chgData name="Caroline Prodger" userId="e4ef2e75-b60b-401b-8ebe-291bdcf405f4" providerId="ADAL" clId="{F0F95FE5-C4D5-46B1-BF78-1C78CBEF5D50}" dt="2022-06-29T16:34:49.040" v="26" actId="20577"/>
        <pc:sldMkLst>
          <pc:docMk/>
          <pc:sldMk cId="2001919856" sldId="359"/>
        </pc:sldMkLst>
        <pc:spChg chg="mod">
          <ac:chgData name="Caroline Prodger" userId="e4ef2e75-b60b-401b-8ebe-291bdcf405f4" providerId="ADAL" clId="{F0F95FE5-C4D5-46B1-BF78-1C78CBEF5D50}" dt="2022-06-29T16:34:49.040" v="26" actId="20577"/>
          <ac:spMkLst>
            <pc:docMk/>
            <pc:sldMk cId="2001919856" sldId="359"/>
            <ac:spMk id="7" creationId="{D4D9D79B-68BB-4A97-9ED5-57DCAB440B8F}"/>
          </ac:spMkLst>
        </pc:spChg>
        <pc:graphicFrameChg chg="modGraphic">
          <ac:chgData name="Caroline Prodger" userId="e4ef2e75-b60b-401b-8ebe-291bdcf405f4" providerId="ADAL" clId="{F0F95FE5-C4D5-46B1-BF78-1C78CBEF5D50}" dt="2022-06-29T16:34:28.015" v="0" actId="14100"/>
          <ac:graphicFrameMkLst>
            <pc:docMk/>
            <pc:sldMk cId="2001919856" sldId="359"/>
            <ac:graphicFrameMk id="8" creationId="{EC3B410B-5FBC-4060-8806-7EA5DB43BAFC}"/>
          </ac:graphicFrameMkLst>
        </pc:graphicFrameChg>
      </pc:sldChg>
      <pc:sldChg chg="modSp mod">
        <pc:chgData name="Caroline Prodger" userId="e4ef2e75-b60b-401b-8ebe-291bdcf405f4" providerId="ADAL" clId="{F0F95FE5-C4D5-46B1-BF78-1C78CBEF5D50}" dt="2022-06-29T16:35:13.239" v="29" actId="14100"/>
        <pc:sldMkLst>
          <pc:docMk/>
          <pc:sldMk cId="1100641052" sldId="360"/>
        </pc:sldMkLst>
        <pc:graphicFrameChg chg="mod modGraphic">
          <ac:chgData name="Caroline Prodger" userId="e4ef2e75-b60b-401b-8ebe-291bdcf405f4" providerId="ADAL" clId="{F0F95FE5-C4D5-46B1-BF78-1C78CBEF5D50}" dt="2022-06-29T16:35:13.239" v="29" actId="14100"/>
          <ac:graphicFrameMkLst>
            <pc:docMk/>
            <pc:sldMk cId="1100641052" sldId="360"/>
            <ac:graphicFrameMk id="4" creationId="{66D0F6B0-E3E2-4577-8A19-2CA6A5637F88}"/>
          </ac:graphicFrameMkLst>
        </pc:graphicFrameChg>
      </pc:sldChg>
      <pc:sldChg chg="modSp mod">
        <pc:chgData name="Caroline Prodger" userId="e4ef2e75-b60b-401b-8ebe-291bdcf405f4" providerId="ADAL" clId="{F0F95FE5-C4D5-46B1-BF78-1C78CBEF5D50}" dt="2022-06-29T16:35:34.502" v="32" actId="14100"/>
        <pc:sldMkLst>
          <pc:docMk/>
          <pc:sldMk cId="2144939419" sldId="361"/>
        </pc:sldMkLst>
        <pc:graphicFrameChg chg="modGraphic">
          <ac:chgData name="Caroline Prodger" userId="e4ef2e75-b60b-401b-8ebe-291bdcf405f4" providerId="ADAL" clId="{F0F95FE5-C4D5-46B1-BF78-1C78CBEF5D50}" dt="2022-06-29T16:35:34.502" v="32" actId="14100"/>
          <ac:graphicFrameMkLst>
            <pc:docMk/>
            <pc:sldMk cId="2144939419" sldId="361"/>
            <ac:graphicFrameMk id="6" creationId="{C4195C86-0E91-4CD1-BFDE-843CDEE68CF0}"/>
          </ac:graphicFrameMkLst>
        </pc:graphicFrameChg>
      </pc:sldChg>
      <pc:sldChg chg="modSp mod">
        <pc:chgData name="Caroline Prodger" userId="e4ef2e75-b60b-401b-8ebe-291bdcf405f4" providerId="ADAL" clId="{F0F95FE5-C4D5-46B1-BF78-1C78CBEF5D50}" dt="2022-06-29T16:35:42.210" v="33" actId="14100"/>
        <pc:sldMkLst>
          <pc:docMk/>
          <pc:sldMk cId="4113157790" sldId="364"/>
        </pc:sldMkLst>
        <pc:graphicFrameChg chg="modGraphic">
          <ac:chgData name="Caroline Prodger" userId="e4ef2e75-b60b-401b-8ebe-291bdcf405f4" providerId="ADAL" clId="{F0F95FE5-C4D5-46B1-BF78-1C78CBEF5D50}" dt="2022-06-29T16:35:42.210" v="33" actId="14100"/>
          <ac:graphicFrameMkLst>
            <pc:docMk/>
            <pc:sldMk cId="4113157790" sldId="364"/>
            <ac:graphicFrameMk id="6" creationId="{C4195C86-0E91-4CD1-BFDE-843CDEE68CF0}"/>
          </ac:graphicFrameMkLst>
        </pc:graphicFrameChg>
      </pc:sldChg>
      <pc:sldChg chg="modSp mod">
        <pc:chgData name="Caroline Prodger" userId="e4ef2e75-b60b-401b-8ebe-291bdcf405f4" providerId="ADAL" clId="{F0F95FE5-C4D5-46B1-BF78-1C78CBEF5D50}" dt="2022-06-29T16:34:59.073" v="28" actId="14100"/>
        <pc:sldMkLst>
          <pc:docMk/>
          <pc:sldMk cId="2130126293" sldId="367"/>
        </pc:sldMkLst>
        <pc:graphicFrameChg chg="mod modGraphic">
          <ac:chgData name="Caroline Prodger" userId="e4ef2e75-b60b-401b-8ebe-291bdcf405f4" providerId="ADAL" clId="{F0F95FE5-C4D5-46B1-BF78-1C78CBEF5D50}" dt="2022-06-29T16:34:59.073" v="28" actId="14100"/>
          <ac:graphicFrameMkLst>
            <pc:docMk/>
            <pc:sldMk cId="2130126293" sldId="367"/>
            <ac:graphicFrameMk id="8" creationId="{EC3B410B-5FBC-4060-8806-7EA5DB43BAFC}"/>
          </ac:graphicFrameMkLst>
        </pc:graphicFrameChg>
      </pc:sldChg>
      <pc:sldChg chg="modSp mod">
        <pc:chgData name="Caroline Prodger" userId="e4ef2e75-b60b-401b-8ebe-291bdcf405f4" providerId="ADAL" clId="{F0F95FE5-C4D5-46B1-BF78-1C78CBEF5D50}" dt="2022-06-29T16:35:22.991" v="30" actId="14100"/>
        <pc:sldMkLst>
          <pc:docMk/>
          <pc:sldMk cId="848475059" sldId="368"/>
        </pc:sldMkLst>
        <pc:graphicFrameChg chg="modGraphic">
          <ac:chgData name="Caroline Prodger" userId="e4ef2e75-b60b-401b-8ebe-291bdcf405f4" providerId="ADAL" clId="{F0F95FE5-C4D5-46B1-BF78-1C78CBEF5D50}" dt="2022-06-29T16:35:22.991" v="30" actId="14100"/>
          <ac:graphicFrameMkLst>
            <pc:docMk/>
            <pc:sldMk cId="848475059" sldId="368"/>
            <ac:graphicFrameMk id="4" creationId="{66D0F6B0-E3E2-4577-8A19-2CA6A5637F88}"/>
          </ac:graphicFrameMkLst>
        </pc:graphicFrameChg>
      </pc:sldChg>
      <pc:sldChg chg="modSp mod">
        <pc:chgData name="Caroline Prodger" userId="e4ef2e75-b60b-401b-8ebe-291bdcf405f4" providerId="ADAL" clId="{F0F95FE5-C4D5-46B1-BF78-1C78CBEF5D50}" dt="2022-06-29T16:35:51.159" v="34" actId="14100"/>
        <pc:sldMkLst>
          <pc:docMk/>
          <pc:sldMk cId="3499236999" sldId="369"/>
        </pc:sldMkLst>
        <pc:graphicFrameChg chg="modGraphic">
          <ac:chgData name="Caroline Prodger" userId="e4ef2e75-b60b-401b-8ebe-291bdcf405f4" providerId="ADAL" clId="{F0F95FE5-C4D5-46B1-BF78-1C78CBEF5D50}" dt="2022-06-29T16:35:51.159" v="34" actId="14100"/>
          <ac:graphicFrameMkLst>
            <pc:docMk/>
            <pc:sldMk cId="3499236999" sldId="369"/>
            <ac:graphicFrameMk id="6" creationId="{C4195C86-0E91-4CD1-BFDE-843CDEE68CF0}"/>
          </ac:graphicFrameMkLst>
        </pc:graphicFrameChg>
      </pc:sldChg>
    </pc:docChg>
  </pc:docChgLst>
  <pc:docChgLst>
    <pc:chgData name="Caroline Prodger" userId="e4ef2e75-b60b-401b-8ebe-291bdcf405f4" providerId="ADAL" clId="{AC8BB513-5546-4588-9EAB-674746C46166}"/>
    <pc:docChg chg="custSel modSld">
      <pc:chgData name="Caroline Prodger" userId="e4ef2e75-b60b-401b-8ebe-291bdcf405f4" providerId="ADAL" clId="{AC8BB513-5546-4588-9EAB-674746C46166}" dt="2022-06-15T12:53:52.337" v="41"/>
      <pc:docMkLst>
        <pc:docMk/>
      </pc:docMkLst>
      <pc:sldChg chg="addSp modSp mod">
        <pc:chgData name="Caroline Prodger" userId="e4ef2e75-b60b-401b-8ebe-291bdcf405f4" providerId="ADAL" clId="{AC8BB513-5546-4588-9EAB-674746C46166}" dt="2022-06-15T12:53:10.221" v="38" actId="1076"/>
        <pc:sldMkLst>
          <pc:docMk/>
          <pc:sldMk cId="246462870" sldId="354"/>
        </pc:sldMkLst>
        <pc:picChg chg="add mod">
          <ac:chgData name="Caroline Prodger" userId="e4ef2e75-b60b-401b-8ebe-291bdcf405f4" providerId="ADAL" clId="{AC8BB513-5546-4588-9EAB-674746C46166}" dt="2022-06-15T12:53:10.221" v="38" actId="1076"/>
          <ac:picMkLst>
            <pc:docMk/>
            <pc:sldMk cId="246462870" sldId="354"/>
            <ac:picMk id="3" creationId="{66FF5F43-D548-F7C6-264D-EB110417D62B}"/>
          </ac:picMkLst>
        </pc:picChg>
      </pc:sldChg>
      <pc:sldChg chg="modNotesTx">
        <pc:chgData name="Caroline Prodger" userId="e4ef2e75-b60b-401b-8ebe-291bdcf405f4" providerId="ADAL" clId="{AC8BB513-5546-4588-9EAB-674746C46166}" dt="2022-06-15T12:53:23.167" v="39" actId="20577"/>
        <pc:sldMkLst>
          <pc:docMk/>
          <pc:sldMk cId="218503344" sldId="355"/>
        </pc:sldMkLst>
      </pc:sldChg>
      <pc:sldChg chg="delCm">
        <pc:chgData name="Caroline Prodger" userId="e4ef2e75-b60b-401b-8ebe-291bdcf405f4" providerId="ADAL" clId="{AC8BB513-5546-4588-9EAB-674746C46166}" dt="2022-06-15T12:53:52.337" v="41"/>
        <pc:sldMkLst>
          <pc:docMk/>
          <pc:sldMk cId="2144939419" sldId="361"/>
        </pc:sldMkLst>
      </pc:sldChg>
      <pc:sldChg chg="modNotesTx">
        <pc:chgData name="Caroline Prodger" userId="e4ef2e75-b60b-401b-8ebe-291bdcf405f4" providerId="ADAL" clId="{AC8BB513-5546-4588-9EAB-674746C46166}" dt="2022-06-15T12:53:27.717" v="40" actId="20577"/>
        <pc:sldMkLst>
          <pc:docMk/>
          <pc:sldMk cId="343227987" sldId="362"/>
        </pc:sldMkLst>
      </pc:sldChg>
      <pc:sldChg chg="addSp delSp modSp mod modNotesTx">
        <pc:chgData name="Caroline Prodger" userId="e4ef2e75-b60b-401b-8ebe-291bdcf405f4" providerId="ADAL" clId="{AC8BB513-5546-4588-9EAB-674746C46166}" dt="2022-06-15T12:51:13.631" v="33" actId="20577"/>
        <pc:sldMkLst>
          <pc:docMk/>
          <pc:sldMk cId="3140512983" sldId="363"/>
        </pc:sldMkLst>
        <pc:picChg chg="del">
          <ac:chgData name="Caroline Prodger" userId="e4ef2e75-b60b-401b-8ebe-291bdcf405f4" providerId="ADAL" clId="{AC8BB513-5546-4588-9EAB-674746C46166}" dt="2022-06-15T12:50:57.287" v="29" actId="478"/>
          <ac:picMkLst>
            <pc:docMk/>
            <pc:sldMk cId="3140512983" sldId="363"/>
            <ac:picMk id="3" creationId="{4124C7DD-78E1-4910-84DC-DA4248AD3061}"/>
          </ac:picMkLst>
        </pc:picChg>
        <pc:picChg chg="add mod">
          <ac:chgData name="Caroline Prodger" userId="e4ef2e75-b60b-401b-8ebe-291bdcf405f4" providerId="ADAL" clId="{AC8BB513-5546-4588-9EAB-674746C46166}" dt="2022-06-15T12:51:10.178" v="32" actId="14100"/>
          <ac:picMkLst>
            <pc:docMk/>
            <pc:sldMk cId="3140512983" sldId="363"/>
            <ac:picMk id="4" creationId="{925D8DEA-595E-0735-A738-93AD7865EA8D}"/>
          </ac:picMkLst>
        </pc:picChg>
      </pc:sldChg>
      <pc:sldChg chg="addSp delSp modSp mod delCm modNotesTx">
        <pc:chgData name="Caroline Prodger" userId="e4ef2e75-b60b-401b-8ebe-291bdcf405f4" providerId="ADAL" clId="{AC8BB513-5546-4588-9EAB-674746C46166}" dt="2022-06-15T12:49:10.423" v="28" actId="1076"/>
        <pc:sldMkLst>
          <pc:docMk/>
          <pc:sldMk cId="3146050396" sldId="365"/>
        </pc:sldMkLst>
        <pc:spChg chg="mod">
          <ac:chgData name="Caroline Prodger" userId="e4ef2e75-b60b-401b-8ebe-291bdcf405f4" providerId="ADAL" clId="{AC8BB513-5546-4588-9EAB-674746C46166}" dt="2022-06-15T12:49:03.585" v="26" actId="14100"/>
          <ac:spMkLst>
            <pc:docMk/>
            <pc:sldMk cId="3146050396" sldId="365"/>
            <ac:spMk id="3" creationId="{5BDA130E-44F3-4989-BA57-C9E2A3249C07}"/>
          </ac:spMkLst>
        </pc:spChg>
        <pc:spChg chg="mod">
          <ac:chgData name="Caroline Prodger" userId="e4ef2e75-b60b-401b-8ebe-291bdcf405f4" providerId="ADAL" clId="{AC8BB513-5546-4588-9EAB-674746C46166}" dt="2022-06-15T12:49:08.254" v="27" actId="1076"/>
          <ac:spMkLst>
            <pc:docMk/>
            <pc:sldMk cId="3146050396" sldId="365"/>
            <ac:spMk id="7" creationId="{6ABDC001-1CCF-41AF-A0AC-32DC3613F2E0}"/>
          </ac:spMkLst>
        </pc:spChg>
        <pc:picChg chg="del">
          <ac:chgData name="Caroline Prodger" userId="e4ef2e75-b60b-401b-8ebe-291bdcf405f4" providerId="ADAL" clId="{AC8BB513-5546-4588-9EAB-674746C46166}" dt="2022-06-15T12:48:26.443" v="14" actId="478"/>
          <ac:picMkLst>
            <pc:docMk/>
            <pc:sldMk cId="3146050396" sldId="365"/>
            <ac:picMk id="5" creationId="{88735BC6-892C-4E54-BBC5-66B483B54786}"/>
          </ac:picMkLst>
        </pc:picChg>
        <pc:picChg chg="add mod modCrop">
          <ac:chgData name="Caroline Prodger" userId="e4ef2e75-b60b-401b-8ebe-291bdcf405f4" providerId="ADAL" clId="{AC8BB513-5546-4588-9EAB-674746C46166}" dt="2022-06-15T12:49:10.423" v="28" actId="1076"/>
          <ac:picMkLst>
            <pc:docMk/>
            <pc:sldMk cId="3146050396" sldId="365"/>
            <ac:picMk id="6" creationId="{E60AE428-EE5E-C557-8C7B-C1E91AA67F8B}"/>
          </ac:picMkLst>
        </pc:picChg>
      </pc:sldChg>
      <pc:sldChg chg="addSp delSp modSp mod addCm">
        <pc:chgData name="Caroline Prodger" userId="e4ef2e75-b60b-401b-8ebe-291bdcf405f4" providerId="ADAL" clId="{AC8BB513-5546-4588-9EAB-674746C46166}" dt="2022-06-15T12:47:00.438" v="11"/>
        <pc:sldMkLst>
          <pc:docMk/>
          <pc:sldMk cId="1987323705" sldId="366"/>
        </pc:sldMkLst>
        <pc:picChg chg="add mod modCrop">
          <ac:chgData name="Caroline Prodger" userId="e4ef2e75-b60b-401b-8ebe-291bdcf405f4" providerId="ADAL" clId="{AC8BB513-5546-4588-9EAB-674746C46166}" dt="2022-06-15T12:44:56.351" v="10" actId="1076"/>
          <ac:picMkLst>
            <pc:docMk/>
            <pc:sldMk cId="1987323705" sldId="366"/>
            <ac:picMk id="3" creationId="{614B66F7-531C-2366-037F-850C29960BB4}"/>
          </ac:picMkLst>
        </pc:picChg>
        <pc:picChg chg="del">
          <ac:chgData name="Caroline Prodger" userId="e4ef2e75-b60b-401b-8ebe-291bdcf405f4" providerId="ADAL" clId="{AC8BB513-5546-4588-9EAB-674746C46166}" dt="2022-06-15T12:07:45.435" v="0" actId="478"/>
          <ac:picMkLst>
            <pc:docMk/>
            <pc:sldMk cId="1987323705" sldId="366"/>
            <ac:picMk id="4" creationId="{64FDEBCE-7EBF-6B2E-7A07-F0FC77F3FE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568764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04407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758122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090383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Shutterstock</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971933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787738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698148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30927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92683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517732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48052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93558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hse.gov.uk/coshh/basics/permits.htm"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505164"/>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12.5 </a:t>
            </a:r>
            <a:r>
              <a:rPr lang="en-GB" sz="2400" b="1" dirty="0">
                <a:ea typeface="ＭＳ Ｐゴシック" pitchFamily="-105" charset="-128"/>
                <a:cs typeface="ＭＳ Ｐゴシック" pitchFamily="-105" charset="-128"/>
              </a:rPr>
              <a:t>Health and safety considerations in specific engineering contexts</a:t>
            </a:r>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6: Safe systems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6" name="Table 4">
            <a:extLst>
              <a:ext uri="{FF2B5EF4-FFF2-40B4-BE49-F238E27FC236}">
                <a16:creationId xmlns:a16="http://schemas.microsoft.com/office/drawing/2014/main" id="{C4195C86-0E91-4CD1-BFDE-843CDEE68CF0}"/>
              </a:ext>
            </a:extLst>
          </p:cNvPr>
          <p:cNvGraphicFramePr>
            <a:graphicFrameLocks noGrp="1"/>
          </p:cNvGraphicFramePr>
          <p:nvPr>
            <p:extLst>
              <p:ext uri="{D42A27DB-BD31-4B8C-83A1-F6EECF244321}">
                <p14:modId xmlns:p14="http://schemas.microsoft.com/office/powerpoint/2010/main" val="20638865"/>
              </p:ext>
            </p:extLst>
          </p:nvPr>
        </p:nvGraphicFramePr>
        <p:xfrm>
          <a:off x="457200" y="1684900"/>
          <a:ext cx="8229600" cy="3577736"/>
        </p:xfrm>
        <a:graphic>
          <a:graphicData uri="http://schemas.openxmlformats.org/drawingml/2006/table">
            <a:tbl>
              <a:tblPr firstRow="1" bandRow="1"/>
              <a:tblGrid>
                <a:gridCol w="1753849">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6">
                  <a:extLst>
                    <a:ext uri="{9D8B030D-6E8A-4147-A177-3AD203B41FA5}">
                      <a16:colId xmlns:a16="http://schemas.microsoft.com/office/drawing/2014/main" val="4167388947"/>
                    </a:ext>
                  </a:extLst>
                </a:gridCol>
              </a:tblGrid>
              <a:tr h="27072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626028">
                <a:tc>
                  <a:txBody>
                    <a:bodyPr/>
                    <a:lstStyle/>
                    <a:p>
                      <a:r>
                        <a:rPr lang="en-GB" sz="1600" b="1" dirty="0">
                          <a:latin typeface="Arial" panose="020B0604020202020204" pitchFamily="34" charset="0"/>
                          <a:cs typeface="Arial" panose="020B0604020202020204" pitchFamily="34" charset="0"/>
                        </a:rPr>
                        <a:t>Confined spaces</a:t>
                      </a: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Asphyxiation due to toxic gas fumes or vapour</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Excessive heat</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Flammable substances and oxygen enrichment</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Becoming trapped</a:t>
                      </a: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Adequate ventilation, purge gas from confined space</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PPE (welding mask or helmet with filtered lens, fire resistant gloves, leather apron, overalls, boots)</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Respiratory protective equipment</a:t>
                      </a:r>
                      <a:r>
                        <a:rPr lang="en-GB" sz="1600" dirty="0">
                          <a:effectLst/>
                        </a:rPr>
                        <a:t> (</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RPE)</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cooling air to reduce excessive heat</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Remove all flammable substances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Establish safe working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training and supervision</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397414845"/>
                  </a:ext>
                </a:extLst>
              </a:tr>
            </a:tbl>
          </a:graphicData>
        </a:graphic>
      </p:graphicFrame>
    </p:spTree>
    <p:extLst>
      <p:ext uri="{BB962C8B-B14F-4D97-AF65-F5344CB8AC3E}">
        <p14:creationId xmlns:p14="http://schemas.microsoft.com/office/powerpoint/2010/main" val="3499236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Permit to work</a:t>
            </a:r>
            <a:endParaRPr lang="en-US"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2759CD1F-A0A9-4B30-83A0-897083D9ABB6}"/>
              </a:ext>
            </a:extLst>
          </p:cNvPr>
          <p:cNvSpPr txBox="1">
            <a:spLocks/>
          </p:cNvSpPr>
          <p:nvPr/>
        </p:nvSpPr>
        <p:spPr bwMode="auto">
          <a:xfrm>
            <a:off x="457200" y="1516712"/>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111111"/>
                </a:solidFill>
                <a:latin typeface="Arial" panose="020B0604020202020204" pitchFamily="34" charset="0"/>
              </a:rPr>
              <a:t>A </a:t>
            </a:r>
            <a:r>
              <a:rPr lang="en-GB" b="1" kern="0" dirty="0">
                <a:solidFill>
                  <a:srgbClr val="111111"/>
                </a:solidFill>
                <a:latin typeface="Arial" panose="020B0604020202020204" pitchFamily="34" charset="0"/>
              </a:rPr>
              <a:t>permit to work (PTW)</a:t>
            </a:r>
            <a:r>
              <a:rPr lang="en-GB" kern="0" dirty="0">
                <a:solidFill>
                  <a:srgbClr val="111111"/>
                </a:solidFill>
                <a:latin typeface="Arial" panose="020B0604020202020204" pitchFamily="34" charset="0"/>
              </a:rPr>
              <a:t> will sometimes be required in certain specialised, high-risk situations, examples of which are given on the next slide. In such circumstances, safety procedures are agreed in advance, and the permit authorises key people to carry out specific work within an agreed time frame. </a:t>
            </a:r>
          </a:p>
          <a:p>
            <a:r>
              <a:rPr lang="en-GB" kern="0" dirty="0">
                <a:solidFill>
                  <a:srgbClr val="111111"/>
                </a:solidFill>
                <a:latin typeface="Arial" panose="020B0604020202020204" pitchFamily="34" charset="0"/>
              </a:rPr>
              <a:t>The PTW should set out all the precautions needed, based on a risk assessment.</a:t>
            </a:r>
          </a:p>
          <a:p>
            <a:endParaRPr lang="en-GB" sz="1800" kern="0" dirty="0">
              <a:solidFill>
                <a:srgbClr val="111111"/>
              </a:solidFill>
              <a:latin typeface="Arial" panose="020B0604020202020204" pitchFamily="34" charset="0"/>
            </a:endParaRPr>
          </a:p>
          <a:p>
            <a:r>
              <a:rPr lang="en-GB" sz="1800" kern="0" dirty="0">
                <a:hlinkClick r:id="rId3"/>
              </a:rPr>
              <a:t>Permits to work - COSHH (hse.gov.uk)</a:t>
            </a:r>
            <a:endParaRPr lang="en-GB" altLang="en-US" sz="1800" kern="0" dirty="0"/>
          </a:p>
          <a:p>
            <a:endParaRPr lang="en-GB" kern="0" dirty="0">
              <a:solidFill>
                <a:srgbClr val="111111"/>
              </a:solidFill>
              <a:latin typeface="Arial" panose="020B0604020202020204" pitchFamily="34" charset="0"/>
            </a:endParaRPr>
          </a:p>
        </p:txBody>
      </p:sp>
    </p:spTree>
    <p:extLst>
      <p:ext uri="{BB962C8B-B14F-4D97-AF65-F5344CB8AC3E}">
        <p14:creationId xmlns:p14="http://schemas.microsoft.com/office/powerpoint/2010/main" val="343227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Permit to work</a:t>
            </a:r>
            <a:endParaRPr lang="en-US"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19593E9-AC5D-4AD1-8A7D-73C2AB7AB415}"/>
              </a:ext>
            </a:extLst>
          </p:cNvPr>
          <p:cNvSpPr>
            <a:spLocks noGrp="1"/>
          </p:cNvSpPr>
          <p:nvPr>
            <p:ph sz="quarter" idx="10"/>
          </p:nvPr>
        </p:nvSpPr>
        <p:spPr>
          <a:xfrm>
            <a:off x="457200" y="1624881"/>
            <a:ext cx="4190214" cy="4248000"/>
          </a:xfrm>
        </p:spPr>
        <p:txBody>
          <a:bodyPr/>
          <a:lstStyle/>
          <a:p>
            <a:pPr algn="l" fontAlgn="base"/>
            <a:r>
              <a:rPr lang="en-GB" b="0" i="0" dirty="0">
                <a:solidFill>
                  <a:srgbClr val="111111"/>
                </a:solidFill>
                <a:effectLst/>
                <a:latin typeface="Arial" panose="020B0604020202020204" pitchFamily="34" charset="0"/>
              </a:rPr>
              <a:t>Examples of where a permit to work is required are:</a:t>
            </a:r>
          </a:p>
          <a:p>
            <a:pPr lvl="1"/>
            <a:r>
              <a:rPr lang="en-GB" altLang="en-US" dirty="0"/>
              <a:t>completing ‘h</a:t>
            </a:r>
            <a:r>
              <a:rPr lang="en-GB" altLang="en-US" sz="2000" dirty="0"/>
              <a:t>ot works’, eg welding/plasma cutting</a:t>
            </a:r>
          </a:p>
          <a:p>
            <a:pPr lvl="1"/>
            <a:r>
              <a:rPr lang="en-GB" altLang="en-US" dirty="0"/>
              <a:t>w</a:t>
            </a:r>
            <a:r>
              <a:rPr lang="en-GB" altLang="en-US" sz="2000" dirty="0"/>
              <a:t>orking in confined spaces, eg, in a </a:t>
            </a:r>
            <a:r>
              <a:rPr lang="en-GB" altLang="en-US" dirty="0"/>
              <a:t>tank</a:t>
            </a:r>
            <a:endParaRPr lang="en-GB" altLang="en-US" sz="2000" dirty="0"/>
          </a:p>
          <a:p>
            <a:pPr lvl="1"/>
            <a:r>
              <a:rPr lang="en-GB" altLang="en-US" dirty="0"/>
              <a:t>l</a:t>
            </a:r>
            <a:r>
              <a:rPr lang="en-GB" altLang="en-US" sz="2000" dirty="0"/>
              <a:t>one working, eg, in a sewer/tank</a:t>
            </a:r>
          </a:p>
          <a:p>
            <a:pPr lvl="1"/>
            <a:r>
              <a:rPr lang="en-GB" altLang="en-US" sz="2000" dirty="0"/>
              <a:t>maintaining machinery and equipment, eg maintenance of a disc cutter etc.</a:t>
            </a:r>
          </a:p>
        </p:txBody>
      </p:sp>
      <p:pic>
        <p:nvPicPr>
          <p:cNvPr id="4" name="Picture 3">
            <a:extLst>
              <a:ext uri="{FF2B5EF4-FFF2-40B4-BE49-F238E27FC236}">
                <a16:creationId xmlns:a16="http://schemas.microsoft.com/office/drawing/2014/main" id="{925D8DEA-595E-0735-A738-93AD7865EA8D}"/>
              </a:ext>
            </a:extLst>
          </p:cNvPr>
          <p:cNvPicPr>
            <a:picLocks noChangeAspect="1"/>
          </p:cNvPicPr>
          <p:nvPr/>
        </p:nvPicPr>
        <p:blipFill>
          <a:blip r:embed="rId3"/>
          <a:stretch>
            <a:fillRect/>
          </a:stretch>
        </p:blipFill>
        <p:spPr>
          <a:xfrm>
            <a:off x="5092535" y="1994049"/>
            <a:ext cx="3594266" cy="2400970"/>
          </a:xfrm>
          <a:prstGeom prst="rect">
            <a:avLst/>
          </a:prstGeom>
        </p:spPr>
      </p:pic>
    </p:spTree>
    <p:extLst>
      <p:ext uri="{BB962C8B-B14F-4D97-AF65-F5344CB8AC3E}">
        <p14:creationId xmlns:p14="http://schemas.microsoft.com/office/powerpoint/2010/main" val="3140512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11788-DDE1-45E5-81B6-46FDB9D0FA4A}"/>
              </a:ext>
            </a:extLst>
          </p:cNvPr>
          <p:cNvSpPr>
            <a:spLocks noGrp="1"/>
          </p:cNvSpPr>
          <p:nvPr>
            <p:ph type="title"/>
          </p:nvPr>
        </p:nvSpPr>
        <p:spPr/>
        <p:txBody>
          <a:bodyPr/>
          <a:lstStyle/>
          <a:p>
            <a:r>
              <a:rPr lang="en-US" dirty="0"/>
              <a:t>Lock out, tag out (LOTO)</a:t>
            </a:r>
            <a:endParaRPr lang="en-GB" dirty="0"/>
          </a:p>
        </p:txBody>
      </p:sp>
      <p:sp>
        <p:nvSpPr>
          <p:cNvPr id="3" name="Content Placeholder 2">
            <a:extLst>
              <a:ext uri="{FF2B5EF4-FFF2-40B4-BE49-F238E27FC236}">
                <a16:creationId xmlns:a16="http://schemas.microsoft.com/office/drawing/2014/main" id="{5BDA130E-44F3-4989-BA57-C9E2A3249C07}"/>
              </a:ext>
            </a:extLst>
          </p:cNvPr>
          <p:cNvSpPr>
            <a:spLocks noGrp="1"/>
          </p:cNvSpPr>
          <p:nvPr>
            <p:ph sz="quarter" idx="10"/>
          </p:nvPr>
        </p:nvSpPr>
        <p:spPr>
          <a:xfrm>
            <a:off x="457200" y="1512000"/>
            <a:ext cx="4841631" cy="2774865"/>
          </a:xfrm>
        </p:spPr>
        <p:txBody>
          <a:bodyPr/>
          <a:lstStyle/>
          <a:p>
            <a:r>
              <a:rPr lang="en-US" b="1" i="0" dirty="0">
                <a:solidFill>
                  <a:srgbClr val="202122"/>
                </a:solidFill>
                <a:effectLst/>
                <a:latin typeface="Arial" panose="020B0604020202020204" pitchFamily="34" charset="0"/>
              </a:rPr>
              <a:t>Lock out, tag out</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(LOTO)</a:t>
            </a:r>
            <a:r>
              <a:rPr lang="en-US" b="0" i="0" dirty="0">
                <a:solidFill>
                  <a:srgbClr val="202122"/>
                </a:solidFill>
                <a:effectLst/>
                <a:latin typeface="Arial" panose="020B0604020202020204" pitchFamily="34" charset="0"/>
              </a:rPr>
              <a:t> is a safety procedure used to ensure that dangerous machines are properly shut off and cannot be started again prior to the completion of maintenance or repair work. </a:t>
            </a:r>
          </a:p>
          <a:p>
            <a:r>
              <a:rPr lang="en-US" b="0" i="0" dirty="0">
                <a:solidFill>
                  <a:srgbClr val="202122"/>
                </a:solidFill>
                <a:effectLst/>
                <a:latin typeface="Arial" panose="020B0604020202020204" pitchFamily="34" charset="0"/>
              </a:rPr>
              <a:t>The equipment is isolated and locked, and a tag is placed on the lock, identifying the worker who placed it. </a:t>
            </a:r>
          </a:p>
        </p:txBody>
      </p:sp>
      <p:sp>
        <p:nvSpPr>
          <p:cNvPr id="7" name="TextBox 6">
            <a:extLst>
              <a:ext uri="{FF2B5EF4-FFF2-40B4-BE49-F238E27FC236}">
                <a16:creationId xmlns:a16="http://schemas.microsoft.com/office/drawing/2014/main" id="{6ABDC001-1CCF-41AF-A0AC-32DC3613F2E0}"/>
              </a:ext>
            </a:extLst>
          </p:cNvPr>
          <p:cNvSpPr txBox="1"/>
          <p:nvPr/>
        </p:nvSpPr>
        <p:spPr>
          <a:xfrm>
            <a:off x="322006" y="4408277"/>
            <a:ext cx="8499987" cy="1015663"/>
          </a:xfrm>
          <a:prstGeom prst="rect">
            <a:avLst/>
          </a:prstGeom>
          <a:noFill/>
        </p:spPr>
        <p:txBody>
          <a:bodyPr wrap="square">
            <a:spAutoFit/>
          </a:bodyPr>
          <a:lstStyle/>
          <a:p>
            <a:r>
              <a:rPr lang="en-US" b="0" i="0" dirty="0">
                <a:solidFill>
                  <a:srgbClr val="202122"/>
                </a:solidFill>
                <a:effectLst/>
                <a:latin typeface="Arial" panose="020B0604020202020204" pitchFamily="34" charset="0"/>
              </a:rPr>
              <a:t>The worker holds the key for the lock, ensuring that only they can remove the lock and start the machine. This prevents accidental startup of a machine which could be hazardous.</a:t>
            </a:r>
            <a:endParaRPr lang="en-GB" dirty="0"/>
          </a:p>
        </p:txBody>
      </p:sp>
      <p:pic>
        <p:nvPicPr>
          <p:cNvPr id="6" name="Picture 5" descr="A picture containing text, indoor&#10;&#10;Description automatically generated">
            <a:extLst>
              <a:ext uri="{FF2B5EF4-FFF2-40B4-BE49-F238E27FC236}">
                <a16:creationId xmlns:a16="http://schemas.microsoft.com/office/drawing/2014/main" id="{E60AE428-EE5E-C557-8C7B-C1E91AA67F8B}"/>
              </a:ext>
            </a:extLst>
          </p:cNvPr>
          <p:cNvPicPr>
            <a:picLocks noChangeAspect="1"/>
          </p:cNvPicPr>
          <p:nvPr/>
        </p:nvPicPr>
        <p:blipFill rotWithShape="1">
          <a:blip r:embed="rId3"/>
          <a:srcRect r="15102"/>
          <a:stretch/>
        </p:blipFill>
        <p:spPr>
          <a:xfrm>
            <a:off x="6080368" y="2198835"/>
            <a:ext cx="2508109" cy="1955717"/>
          </a:xfrm>
          <a:prstGeom prst="rect">
            <a:avLst/>
          </a:prstGeom>
        </p:spPr>
      </p:pic>
    </p:spTree>
    <p:extLst>
      <p:ext uri="{BB962C8B-B14F-4D97-AF65-F5344CB8AC3E}">
        <p14:creationId xmlns:p14="http://schemas.microsoft.com/office/powerpoint/2010/main" val="3146050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dirty="0"/>
              <a:t>Your turn</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199" y="1512000"/>
            <a:ext cx="5519965" cy="3738730"/>
          </a:xfrm>
        </p:spPr>
        <p:txBody>
          <a:bodyPr/>
          <a:lstStyle/>
          <a:p>
            <a:pPr indent="0">
              <a:spcBef>
                <a:spcPts val="0"/>
              </a:spcBef>
              <a:spcAft>
                <a:spcPts val="0"/>
              </a:spcAft>
              <a:buFontTx/>
              <a:buNone/>
            </a:pPr>
            <a:r>
              <a:rPr lang="en-GB" dirty="0"/>
              <a:t>Consider the use of chemicals in your own workplace or place of study. This doesn’t have to be engineering related – for example, chemicals are used in many cleaning products, swimming pools and washrooms.</a:t>
            </a:r>
          </a:p>
          <a:p>
            <a:pPr indent="0">
              <a:spcBef>
                <a:spcPts val="0"/>
              </a:spcBef>
              <a:spcAft>
                <a:spcPts val="0"/>
              </a:spcAft>
              <a:buFontTx/>
              <a:buNone/>
            </a:pPr>
            <a:endParaRPr lang="en-GB" dirty="0"/>
          </a:p>
          <a:p>
            <a:pPr indent="0">
              <a:spcBef>
                <a:spcPts val="0"/>
              </a:spcBef>
              <a:spcAft>
                <a:spcPts val="0"/>
              </a:spcAft>
              <a:buFontTx/>
              <a:buNone/>
            </a:pPr>
            <a:r>
              <a:rPr lang="en-GB" dirty="0"/>
              <a:t>What procedures, if any, are in place for their use? Where are these chemicals stored when not in use? What PPE is worn, if any? What paperwork is associated with the chemicals used?</a:t>
            </a:r>
          </a:p>
          <a:p>
            <a:pPr indent="0">
              <a:spcBef>
                <a:spcPts val="0"/>
              </a:spcBef>
              <a:spcAft>
                <a:spcPts val="0"/>
              </a:spcAft>
              <a:buFontTx/>
              <a:buNone/>
            </a:pPr>
            <a:endParaRPr lang="en-GB" sz="1800" dirty="0"/>
          </a:p>
          <a:p>
            <a:pPr indent="0">
              <a:spcBef>
                <a:spcPts val="0"/>
              </a:spcBef>
              <a:spcAft>
                <a:spcPts val="0"/>
              </a:spcAft>
              <a:buFontTx/>
              <a:buNone/>
            </a:pPr>
            <a:endParaRPr lang="en-GB" sz="1800" dirty="0"/>
          </a:p>
        </p:txBody>
      </p:sp>
      <p:pic>
        <p:nvPicPr>
          <p:cNvPr id="3" name="Picture 2" descr="A group of people sitting at a table with laptops&#10;&#10;Description automatically generated with medium confidence">
            <a:extLst>
              <a:ext uri="{FF2B5EF4-FFF2-40B4-BE49-F238E27FC236}">
                <a16:creationId xmlns:a16="http://schemas.microsoft.com/office/drawing/2014/main" id="{614B66F7-531C-2366-037F-850C29960BB4}"/>
              </a:ext>
            </a:extLst>
          </p:cNvPr>
          <p:cNvPicPr>
            <a:picLocks noChangeAspect="1"/>
          </p:cNvPicPr>
          <p:nvPr/>
        </p:nvPicPr>
        <p:blipFill rotWithShape="1">
          <a:blip r:embed="rId3"/>
          <a:srcRect r="28457"/>
          <a:stretch/>
        </p:blipFill>
        <p:spPr>
          <a:xfrm>
            <a:off x="6154615" y="1512000"/>
            <a:ext cx="2532185" cy="2364306"/>
          </a:xfrm>
          <a:prstGeom prst="rect">
            <a:avLst/>
          </a:prstGeom>
        </p:spPr>
      </p:pic>
    </p:spTree>
    <p:extLst>
      <p:ext uri="{BB962C8B-B14F-4D97-AF65-F5344CB8AC3E}">
        <p14:creationId xmlns:p14="http://schemas.microsoft.com/office/powerpoint/2010/main" val="1987323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95819" y="599536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199" y="1464866"/>
            <a:ext cx="7338767"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375285" marR="119380" indent="-285750">
              <a:lnSpc>
                <a:spcPct val="107000"/>
              </a:lnSpc>
              <a:spcBef>
                <a:spcPts val="195"/>
              </a:spcBef>
              <a:spcAft>
                <a:spcPts val="800"/>
              </a:spcAft>
              <a:buClr>
                <a:srgbClr val="0077E3"/>
              </a:buClr>
              <a:buFont typeface="Arial" panose="020B0604020202020204" pitchFamily="34" charset="0"/>
              <a:buChar char="•"/>
            </a:pPr>
            <a:r>
              <a:rPr lang="en-GB" dirty="0">
                <a:solidFill>
                  <a:srgbClr val="000000"/>
                </a:solidFill>
                <a:ea typeface="ＭＳ Ｐゴシック" pitchFamily="-105" charset="-128"/>
                <a:cs typeface="Arial" panose="020B0604020202020204" pitchFamily="34" charset="0"/>
              </a:rPr>
              <a:t>describe different health and safety hazards and risks, along with their associated safe systems, as appropriate to a range of engineering contexts.</a:t>
            </a:r>
            <a:endParaRPr lang="en-US" dirty="0">
              <a:ea typeface="ＭＳ Ｐゴシック" pitchFamily="-105" charset="-128"/>
              <a:cs typeface="ＭＳ Ｐゴシック" pitchFamily="-105" charset="-128"/>
            </a:endParaRPr>
          </a:p>
        </p:txBody>
      </p:sp>
      <p:pic>
        <p:nvPicPr>
          <p:cNvPr id="3" name="Picture 2" descr="A picture containing text, person, indoor, cluttered&#10;&#10;Description automatically generated">
            <a:extLst>
              <a:ext uri="{FF2B5EF4-FFF2-40B4-BE49-F238E27FC236}">
                <a16:creationId xmlns:a16="http://schemas.microsoft.com/office/drawing/2014/main" id="{66FF5F43-D548-F7C6-264D-EB110417D62B}"/>
              </a:ext>
            </a:extLst>
          </p:cNvPr>
          <p:cNvPicPr>
            <a:picLocks noChangeAspect="1"/>
          </p:cNvPicPr>
          <p:nvPr/>
        </p:nvPicPr>
        <p:blipFill>
          <a:blip r:embed="rId3"/>
          <a:stretch>
            <a:fillRect/>
          </a:stretch>
        </p:blipFill>
        <p:spPr>
          <a:xfrm>
            <a:off x="2274147" y="3093905"/>
            <a:ext cx="3704869" cy="2474853"/>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9CF88131-A464-42CC-AF8C-38E963C69192}"/>
              </a:ext>
            </a:extLst>
          </p:cNvPr>
          <p:cNvSpPr>
            <a:spLocks noGrp="1"/>
          </p:cNvSpPr>
          <p:nvPr>
            <p:ph sz="quarter" idx="10"/>
          </p:nvPr>
        </p:nvSpPr>
        <p:spPr>
          <a:xfrm>
            <a:off x="457200" y="1512000"/>
            <a:ext cx="7866993" cy="4248000"/>
          </a:xfrm>
        </p:spPr>
        <p:txBody>
          <a:bodyPr/>
          <a:lstStyle/>
          <a:p>
            <a:r>
              <a:rPr lang="en-GB" dirty="0"/>
              <a:t>A safe system of work is a procedure to eliminate the risks that are involved in a specific operation. The priority of a safe system of work is to eliminate any risks involved. </a:t>
            </a:r>
          </a:p>
          <a:p>
            <a:r>
              <a:rPr lang="en-GB" dirty="0"/>
              <a:t>Following a </a:t>
            </a:r>
            <a:r>
              <a:rPr lang="en-GB" b="1" dirty="0"/>
              <a:t>risk assessment process</a:t>
            </a:r>
            <a:r>
              <a:rPr lang="en-GB" dirty="0"/>
              <a:t> can reduce risks on site and ensure safe systems of work.</a:t>
            </a:r>
          </a:p>
          <a:p>
            <a:r>
              <a:rPr lang="en-GB" dirty="0"/>
              <a:t>It is vital that safe systems and practices are adhered to so that everyone is working to the same high safety standards at all times. </a:t>
            </a:r>
          </a:p>
          <a:p>
            <a:r>
              <a:rPr lang="en-GB" dirty="0"/>
              <a:t>Without these systems in place, accidents might occur that could cause injury or death.</a:t>
            </a:r>
          </a:p>
        </p:txBody>
      </p:sp>
    </p:spTree>
    <p:extLst>
      <p:ext uri="{BB962C8B-B14F-4D97-AF65-F5344CB8AC3E}">
        <p14:creationId xmlns:p14="http://schemas.microsoft.com/office/powerpoint/2010/main" val="218503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8" name="Table 4">
            <a:extLst>
              <a:ext uri="{FF2B5EF4-FFF2-40B4-BE49-F238E27FC236}">
                <a16:creationId xmlns:a16="http://schemas.microsoft.com/office/drawing/2014/main" id="{EC3B410B-5FBC-4060-8806-7EA5DB43BAFC}"/>
              </a:ext>
            </a:extLst>
          </p:cNvPr>
          <p:cNvGraphicFramePr>
            <a:graphicFrameLocks noGrp="1"/>
          </p:cNvGraphicFramePr>
          <p:nvPr>
            <p:extLst>
              <p:ext uri="{D42A27DB-BD31-4B8C-83A1-F6EECF244321}">
                <p14:modId xmlns:p14="http://schemas.microsoft.com/office/powerpoint/2010/main" val="2029512028"/>
              </p:ext>
            </p:extLst>
          </p:nvPr>
        </p:nvGraphicFramePr>
        <p:xfrm>
          <a:off x="457200" y="1549437"/>
          <a:ext cx="8229601" cy="3809544"/>
        </p:xfrm>
        <a:graphic>
          <a:graphicData uri="http://schemas.openxmlformats.org/drawingml/2006/table">
            <a:tbl>
              <a:tblPr firstRow="1" bandRow="1"/>
              <a:tblGrid>
                <a:gridCol w="1357302">
                  <a:extLst>
                    <a:ext uri="{9D8B030D-6E8A-4147-A177-3AD203B41FA5}">
                      <a16:colId xmlns:a16="http://schemas.microsoft.com/office/drawing/2014/main" val="1890245088"/>
                    </a:ext>
                  </a:extLst>
                </a:gridCol>
                <a:gridCol w="2768892">
                  <a:extLst>
                    <a:ext uri="{9D8B030D-6E8A-4147-A177-3AD203B41FA5}">
                      <a16:colId xmlns:a16="http://schemas.microsoft.com/office/drawing/2014/main" val="2425021916"/>
                    </a:ext>
                  </a:extLst>
                </a:gridCol>
                <a:gridCol w="4103407">
                  <a:extLst>
                    <a:ext uri="{9D8B030D-6E8A-4147-A177-3AD203B41FA5}">
                      <a16:colId xmlns:a16="http://schemas.microsoft.com/office/drawing/2014/main" val="4167388947"/>
                    </a:ext>
                  </a:extLst>
                </a:gridCol>
              </a:tblGrid>
              <a:tr h="286139">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349316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dirty="0">
                          <a:latin typeface="Arial" panose="020B0604020202020204" pitchFamily="34" charset="0"/>
                          <a:cs typeface="Arial" panose="020B0604020202020204" pitchFamily="34" charset="0"/>
                        </a:rPr>
                        <a:t>Mechanical equipment</a:t>
                      </a:r>
                      <a:r>
                        <a:rPr lang="en-GB" sz="1600" dirty="0">
                          <a:latin typeface="Arial" panose="020B0604020202020204" pitchFamily="34" charset="0"/>
                          <a:cs typeface="Arial" panose="020B0604020202020204" pitchFamily="34" charset="0"/>
                        </a:rPr>
                        <a:t> (such as metal guillotines, power presses, angle grinders) </a:t>
                      </a:r>
                    </a:p>
                  </a:txBody>
                  <a:tcPr marL="72535" marR="72535" marT="36268" marB="3626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ClrTx/>
                        <a:buFont typeface="Arial" panose="020B0604020202020204" pitchFamily="34" charset="0"/>
                        <a:buChar char="•"/>
                      </a:pPr>
                      <a:r>
                        <a:rPr lang="en-GB" sz="1600" dirty="0">
                          <a:latin typeface="Arial" panose="020B0604020202020204" pitchFamily="34" charset="0"/>
                          <a:cs typeface="Arial" panose="020B0604020202020204" pitchFamily="34" charset="0"/>
                        </a:rPr>
                        <a:t>Hands and fingers may be cut, sprained, dislocated, broken, crushed or severed </a:t>
                      </a:r>
                    </a:p>
                    <a:p>
                      <a:pPr marL="285750" indent="-285750">
                        <a:buClrTx/>
                        <a:buFont typeface="Arial" panose="020B0604020202020204" pitchFamily="34" charset="0"/>
                        <a:buChar char="•"/>
                      </a:pPr>
                      <a:r>
                        <a:rPr lang="en-GB" sz="1600" dirty="0">
                          <a:latin typeface="Arial" panose="020B0604020202020204" pitchFamily="34" charset="0"/>
                          <a:cs typeface="Arial" panose="020B0604020202020204" pitchFamily="34" charset="0"/>
                        </a:rPr>
                        <a:t>Eye injuries can occur from flying metal fragments or shattered metal-grinding discs</a:t>
                      </a:r>
                    </a:p>
                    <a:p>
                      <a:pPr marL="285750" indent="-285750">
                        <a:buClrTx/>
                        <a:buFont typeface="Arial" panose="020B0604020202020204" pitchFamily="34" charset="0"/>
                        <a:buChar char="•"/>
                      </a:pPr>
                      <a:r>
                        <a:rPr lang="en-GB" sz="1600" dirty="0">
                          <a:latin typeface="Arial" panose="020B0604020202020204" pitchFamily="34" charset="0"/>
                          <a:cs typeface="Arial" panose="020B0604020202020204" pitchFamily="34" charset="0"/>
                        </a:rPr>
                        <a:t>These injuries can result in permanent disability </a:t>
                      </a:r>
                    </a:p>
                  </a:txBody>
                  <a:tcPr marL="72535" marR="72535" marT="36268" marB="3626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Establish a maintenance programme to make sure all equipment is in safe working order </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Control mechanical hazards (eg </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by installing machine guarding)</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Train employees in safe operation of mechanical equipment</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supervision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personal protective</a:t>
                      </a:r>
                    </a:p>
                    <a:p>
                      <a:pPr marL="266700" indent="0">
                        <a:buFont typeface="Arial" panose="020B0604020202020204" pitchFamily="34" charset="0"/>
                        <a:buNone/>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equipment (PPE) such as safety glasses and hearing protection where needed</a:t>
                      </a:r>
                      <a:endParaRPr lang="en-GB" sz="1600" dirty="0">
                        <a:latin typeface="Arial" panose="020B0604020202020204" pitchFamily="34" charset="0"/>
                        <a:cs typeface="Arial" panose="020B0604020202020204" pitchFamily="34" charset="0"/>
                      </a:endParaRPr>
                    </a:p>
                  </a:txBody>
                  <a:tcPr marL="72535" marR="72535" marT="36268" marB="3626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810475099"/>
                  </a:ext>
                </a:extLst>
              </a:tr>
            </a:tbl>
          </a:graphicData>
        </a:graphic>
      </p:graphicFrame>
    </p:spTree>
    <p:extLst>
      <p:ext uri="{BB962C8B-B14F-4D97-AF65-F5344CB8AC3E}">
        <p14:creationId xmlns:p14="http://schemas.microsoft.com/office/powerpoint/2010/main" val="2001919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8" name="Table 4">
            <a:extLst>
              <a:ext uri="{FF2B5EF4-FFF2-40B4-BE49-F238E27FC236}">
                <a16:creationId xmlns:a16="http://schemas.microsoft.com/office/drawing/2014/main" id="{EC3B410B-5FBC-4060-8806-7EA5DB43BAFC}"/>
              </a:ext>
            </a:extLst>
          </p:cNvPr>
          <p:cNvGraphicFramePr>
            <a:graphicFrameLocks noGrp="1"/>
          </p:cNvGraphicFramePr>
          <p:nvPr>
            <p:extLst>
              <p:ext uri="{D42A27DB-BD31-4B8C-83A1-F6EECF244321}">
                <p14:modId xmlns:p14="http://schemas.microsoft.com/office/powerpoint/2010/main" val="1469239242"/>
              </p:ext>
            </p:extLst>
          </p:nvPr>
        </p:nvGraphicFramePr>
        <p:xfrm>
          <a:off x="457200" y="1733197"/>
          <a:ext cx="8229600" cy="2096492"/>
        </p:xfrm>
        <a:graphic>
          <a:graphicData uri="http://schemas.openxmlformats.org/drawingml/2006/table">
            <a:tbl>
              <a:tblPr firstRow="1" bandRow="1"/>
              <a:tblGrid>
                <a:gridCol w="1357302">
                  <a:extLst>
                    <a:ext uri="{9D8B030D-6E8A-4147-A177-3AD203B41FA5}">
                      <a16:colId xmlns:a16="http://schemas.microsoft.com/office/drawing/2014/main" val="1890245088"/>
                    </a:ext>
                  </a:extLst>
                </a:gridCol>
                <a:gridCol w="2768891">
                  <a:extLst>
                    <a:ext uri="{9D8B030D-6E8A-4147-A177-3AD203B41FA5}">
                      <a16:colId xmlns:a16="http://schemas.microsoft.com/office/drawing/2014/main" val="2425021916"/>
                    </a:ext>
                  </a:extLst>
                </a:gridCol>
                <a:gridCol w="4103407">
                  <a:extLst>
                    <a:ext uri="{9D8B030D-6E8A-4147-A177-3AD203B41FA5}">
                      <a16:colId xmlns:a16="http://schemas.microsoft.com/office/drawing/2014/main" val="4167388947"/>
                    </a:ext>
                  </a:extLst>
                </a:gridCol>
              </a:tblGrid>
              <a:tr h="28600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1780116">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Welding</a:t>
                      </a:r>
                      <a:endParaRPr lang="en-GB" sz="1600" b="1" dirty="0">
                        <a:latin typeface="Arial" panose="020B0604020202020204" pitchFamily="34" charset="0"/>
                        <a:cs typeface="Arial" panose="020B0604020202020204" pitchFamily="34" charset="0"/>
                      </a:endParaRP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Electric shock, burns to eyes or body from the welding arc or hot metal surfaces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Inhalation of fumes can result in nausea or serious illness</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adequate ventilation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PPE (welding mask or helmet with filtered lens, fire resistant gloves, leather apron, overalls, boots)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Establish safe working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training and supervision</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790503077"/>
                  </a:ext>
                </a:extLst>
              </a:tr>
            </a:tbl>
          </a:graphicData>
        </a:graphic>
      </p:graphicFrame>
    </p:spTree>
    <p:extLst>
      <p:ext uri="{BB962C8B-B14F-4D97-AF65-F5344CB8AC3E}">
        <p14:creationId xmlns:p14="http://schemas.microsoft.com/office/powerpoint/2010/main" val="2130126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66D0F6B0-E3E2-4577-8A19-2CA6A5637F88}"/>
              </a:ext>
            </a:extLst>
          </p:cNvPr>
          <p:cNvGraphicFramePr>
            <a:graphicFrameLocks noGrp="1"/>
          </p:cNvGraphicFramePr>
          <p:nvPr>
            <p:extLst>
              <p:ext uri="{D42A27DB-BD31-4B8C-83A1-F6EECF244321}">
                <p14:modId xmlns:p14="http://schemas.microsoft.com/office/powerpoint/2010/main" val="4264868322"/>
              </p:ext>
            </p:extLst>
          </p:nvPr>
        </p:nvGraphicFramePr>
        <p:xfrm>
          <a:off x="457199" y="1490029"/>
          <a:ext cx="8229598" cy="4208023"/>
        </p:xfrm>
        <a:graphic>
          <a:graphicData uri="http://schemas.openxmlformats.org/drawingml/2006/table">
            <a:tbl>
              <a:tblPr firstRow="1" bandRow="1"/>
              <a:tblGrid>
                <a:gridCol w="1753848">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5">
                  <a:extLst>
                    <a:ext uri="{9D8B030D-6E8A-4147-A177-3AD203B41FA5}">
                      <a16:colId xmlns:a16="http://schemas.microsoft.com/office/drawing/2014/main" val="4167388947"/>
                    </a:ext>
                  </a:extLst>
                </a:gridCol>
              </a:tblGrid>
              <a:tr h="365985">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253139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Hazardous</a:t>
                      </a:r>
                    </a:p>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substances</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(chemicals): paint,</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glue, solvents, gases for welding, cleaning liquids and powders</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Irritation or burning of skin, or if fumes are breathed in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Some chemicals, metal fumes and gases are flammable and exposure to a naked flame can result in a fire or explosion</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material safety data sheets (MSDS)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Train workers in safety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PPE: gloves, overalls, respirator, safety glasses and boots</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810475099"/>
                  </a:ext>
                </a:extLst>
              </a:tr>
              <a:tr h="1067457">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Manual handling</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(bending, reaching,</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pulling, lifting)</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Musculoskeletal disorders, including sprains and strains</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Use mechanical aids to handle heavier items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Use team lifts where required</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790503077"/>
                  </a:ext>
                </a:extLst>
              </a:tr>
            </a:tbl>
          </a:graphicData>
        </a:graphic>
      </p:graphicFrame>
    </p:spTree>
    <p:extLst>
      <p:ext uri="{BB962C8B-B14F-4D97-AF65-F5344CB8AC3E}">
        <p14:creationId xmlns:p14="http://schemas.microsoft.com/office/powerpoint/2010/main" val="1100641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66D0F6B0-E3E2-4577-8A19-2CA6A5637F88}"/>
              </a:ext>
            </a:extLst>
          </p:cNvPr>
          <p:cNvGraphicFramePr>
            <a:graphicFrameLocks noGrp="1"/>
          </p:cNvGraphicFramePr>
          <p:nvPr>
            <p:extLst>
              <p:ext uri="{D42A27DB-BD31-4B8C-83A1-F6EECF244321}">
                <p14:modId xmlns:p14="http://schemas.microsoft.com/office/powerpoint/2010/main" val="2257073526"/>
              </p:ext>
            </p:extLst>
          </p:nvPr>
        </p:nvGraphicFramePr>
        <p:xfrm>
          <a:off x="457200" y="1553091"/>
          <a:ext cx="8229600" cy="3931920"/>
        </p:xfrm>
        <a:graphic>
          <a:graphicData uri="http://schemas.openxmlformats.org/drawingml/2006/table">
            <a:tbl>
              <a:tblPr firstRow="1" bandRow="1"/>
              <a:tblGrid>
                <a:gridCol w="1753849">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6">
                  <a:extLst>
                    <a:ext uri="{9D8B030D-6E8A-4147-A177-3AD203B41FA5}">
                      <a16:colId xmlns:a16="http://schemas.microsoft.com/office/drawing/2014/main" val="4167388947"/>
                    </a:ext>
                  </a:extLst>
                </a:gridCol>
              </a:tblGrid>
              <a:tr h="313014">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1387213">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dirty="0">
                          <a:latin typeface="Arial" panose="020B0604020202020204" pitchFamily="34" charset="0"/>
                          <a:cs typeface="Arial" panose="020B0604020202020204" pitchFamily="34" charset="0"/>
                        </a:rPr>
                        <a:t>Foundries</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Burns caused by hot metal surfaces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Inhalation of fumes can result in nausea or serious illness</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adequate ventilation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PPE (welding mask or helmet with filtered lens, fire resistant gloves, leather apron, overalls, boots)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Establish safe working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training and supervision</a:t>
                      </a: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983902352"/>
                  </a:ext>
                </a:extLst>
              </a:tr>
              <a:tr h="13563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Forklifts</a:t>
                      </a:r>
                      <a:endParaRPr lang="en-GB" sz="1600" b="1"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Falls from height where people have been raised by forklifts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Collisions with pedestrians</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Ensure that all forklift operators have a current forklift licence</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Separate forklift pathways from pedestrian traffic</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71147839"/>
                  </a:ext>
                </a:extLst>
              </a:tr>
            </a:tbl>
          </a:graphicData>
        </a:graphic>
      </p:graphicFrame>
    </p:spTree>
    <p:extLst>
      <p:ext uri="{BB962C8B-B14F-4D97-AF65-F5344CB8AC3E}">
        <p14:creationId xmlns:p14="http://schemas.microsoft.com/office/powerpoint/2010/main" val="848475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6" name="Table 4">
            <a:extLst>
              <a:ext uri="{FF2B5EF4-FFF2-40B4-BE49-F238E27FC236}">
                <a16:creationId xmlns:a16="http://schemas.microsoft.com/office/drawing/2014/main" id="{C4195C86-0E91-4CD1-BFDE-843CDEE68CF0}"/>
              </a:ext>
            </a:extLst>
          </p:cNvPr>
          <p:cNvGraphicFramePr>
            <a:graphicFrameLocks noGrp="1"/>
          </p:cNvGraphicFramePr>
          <p:nvPr>
            <p:extLst>
              <p:ext uri="{D42A27DB-BD31-4B8C-83A1-F6EECF244321}">
                <p14:modId xmlns:p14="http://schemas.microsoft.com/office/powerpoint/2010/main" val="2277290223"/>
              </p:ext>
            </p:extLst>
          </p:nvPr>
        </p:nvGraphicFramePr>
        <p:xfrm>
          <a:off x="457200" y="1551526"/>
          <a:ext cx="8229600" cy="3406432"/>
        </p:xfrm>
        <a:graphic>
          <a:graphicData uri="http://schemas.openxmlformats.org/drawingml/2006/table">
            <a:tbl>
              <a:tblPr firstRow="1" bandRow="1"/>
              <a:tblGrid>
                <a:gridCol w="1617456">
                  <a:extLst>
                    <a:ext uri="{9D8B030D-6E8A-4147-A177-3AD203B41FA5}">
                      <a16:colId xmlns:a16="http://schemas.microsoft.com/office/drawing/2014/main" val="1890245088"/>
                    </a:ext>
                  </a:extLst>
                </a:gridCol>
                <a:gridCol w="2184726">
                  <a:extLst>
                    <a:ext uri="{9D8B030D-6E8A-4147-A177-3AD203B41FA5}">
                      <a16:colId xmlns:a16="http://schemas.microsoft.com/office/drawing/2014/main" val="2425021916"/>
                    </a:ext>
                  </a:extLst>
                </a:gridCol>
                <a:gridCol w="4427418">
                  <a:extLst>
                    <a:ext uri="{9D8B030D-6E8A-4147-A177-3AD203B41FA5}">
                      <a16:colId xmlns:a16="http://schemas.microsoft.com/office/drawing/2014/main" val="4167388947"/>
                    </a:ext>
                  </a:extLst>
                </a:gridCol>
              </a:tblGrid>
              <a:tr h="27072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62602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Electricity and high voltage</a:t>
                      </a:r>
                      <a:endParaRPr lang="en-GB" sz="1600" b="1" dirty="0">
                        <a:latin typeface="Arial" panose="020B0604020202020204" pitchFamily="34" charset="0"/>
                        <a:cs typeface="Arial" panose="020B0604020202020204" pitchFamily="34" charset="0"/>
                      </a:endParaRP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Electric shock, electrocution</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Ensure equipment is regularly inspected, tested and tagged</a:t>
                      </a:r>
                    </a:p>
                    <a:p>
                      <a:pPr marL="285750" indent="-285750">
                        <a:buFont typeface="Arial" panose="020B0604020202020204" pitchFamily="34" charset="0"/>
                        <a:buChar char="•"/>
                      </a:pPr>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Lock out</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a:t>
                      </a:r>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 tag out</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 faulty equipment: eg</a:t>
                      </a:r>
                      <a:r>
                        <a:rPr lang="en-GB" sz="1600" b="0" i="1" u="none" strike="noStrike" kern="1200" baseline="0" dirty="0">
                          <a:solidFill>
                            <a:schemeClr val="dk1"/>
                          </a:solidFill>
                          <a:latin typeface="Arial" panose="020B0604020202020204" pitchFamily="34" charset="0"/>
                          <a:ea typeface="+mn-ea"/>
                          <a:cs typeface="Arial" panose="020B0604020202020204" pitchFamily="34" charset="0"/>
                        </a:rPr>
                        <a:t> </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DANGER – DO NOT USE</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extLst>
                  <a:ext uri="{0D108BD9-81ED-4DB2-BD59-A6C34878D82A}">
                    <a16:rowId xmlns:a16="http://schemas.microsoft.com/office/drawing/2014/main" val="3384393077"/>
                  </a:ext>
                </a:extLst>
              </a:tr>
              <a:tr h="626028">
                <a:tc>
                  <a:txBody>
                    <a:body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Fire</a:t>
                      </a: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Sources of ignition include: lighting, naked flames, electrical equipment, anything that causes sparks or gets very hot</a:t>
                      </a: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Identify fire hazards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Identify people at risk</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Ensure all workers are trained to use equipment that uses heat or creates sparks</a:t>
                      </a: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extLst>
                  <a:ext uri="{0D108BD9-81ED-4DB2-BD59-A6C34878D82A}">
                    <a16:rowId xmlns:a16="http://schemas.microsoft.com/office/drawing/2014/main" val="3097110973"/>
                  </a:ext>
                </a:extLst>
              </a:tr>
            </a:tbl>
          </a:graphicData>
        </a:graphic>
      </p:graphicFrame>
    </p:spTree>
    <p:extLst>
      <p:ext uri="{BB962C8B-B14F-4D97-AF65-F5344CB8AC3E}">
        <p14:creationId xmlns:p14="http://schemas.microsoft.com/office/powerpoint/2010/main" val="2144939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6" name="Table 4">
            <a:extLst>
              <a:ext uri="{FF2B5EF4-FFF2-40B4-BE49-F238E27FC236}">
                <a16:creationId xmlns:a16="http://schemas.microsoft.com/office/drawing/2014/main" id="{C4195C86-0E91-4CD1-BFDE-843CDEE68CF0}"/>
              </a:ext>
            </a:extLst>
          </p:cNvPr>
          <p:cNvGraphicFramePr>
            <a:graphicFrameLocks noGrp="1"/>
          </p:cNvGraphicFramePr>
          <p:nvPr>
            <p:extLst>
              <p:ext uri="{D42A27DB-BD31-4B8C-83A1-F6EECF244321}">
                <p14:modId xmlns:p14="http://schemas.microsoft.com/office/powerpoint/2010/main" val="2490907986"/>
              </p:ext>
            </p:extLst>
          </p:nvPr>
        </p:nvGraphicFramePr>
        <p:xfrm>
          <a:off x="457200" y="1684900"/>
          <a:ext cx="8229601" cy="3333896"/>
        </p:xfrm>
        <a:graphic>
          <a:graphicData uri="http://schemas.openxmlformats.org/drawingml/2006/table">
            <a:tbl>
              <a:tblPr firstRow="1" bandRow="1"/>
              <a:tblGrid>
                <a:gridCol w="1753849">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7">
                  <a:extLst>
                    <a:ext uri="{9D8B030D-6E8A-4147-A177-3AD203B41FA5}">
                      <a16:colId xmlns:a16="http://schemas.microsoft.com/office/drawing/2014/main" val="4167388947"/>
                    </a:ext>
                  </a:extLst>
                </a:gridCol>
              </a:tblGrid>
              <a:tr h="27072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626028">
                <a:tc>
                  <a:txBody>
                    <a:bodyPr/>
                    <a:lstStyle/>
                    <a:p>
                      <a:r>
                        <a:rPr lang="en-GB" sz="1600" b="1" dirty="0">
                          <a:latin typeface="Arial" panose="020B0604020202020204" pitchFamily="34" charset="0"/>
                          <a:cs typeface="Arial" panose="020B0604020202020204" pitchFamily="34" charset="0"/>
                        </a:rPr>
                        <a:t>Oxygen</a:t>
                      </a: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Spontaneous fire from oxygen enrichment (where oxygen levels are greater than in the air)</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Use of materials not compatible with oxygen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Leaking valves and hoses in poorly ventilated room</a:t>
                      </a: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Keep oxygen equipment in good condition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Ensure good ventilation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Take great care when using oxygen</a:t>
                      </a: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2360123178"/>
                  </a:ext>
                </a:extLst>
              </a:tr>
            </a:tbl>
          </a:graphicData>
        </a:graphic>
      </p:graphicFrame>
    </p:spTree>
    <p:extLst>
      <p:ext uri="{BB962C8B-B14F-4D97-AF65-F5344CB8AC3E}">
        <p14:creationId xmlns:p14="http://schemas.microsoft.com/office/powerpoint/2010/main" val="41131577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TotalTime>
  <Words>1150</Words>
  <Application>Microsoft Office PowerPoint</Application>
  <PresentationFormat>On-screen Show (4:3)</PresentationFormat>
  <Paragraphs>164</Paragraphs>
  <Slides>15</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Lucida Grande</vt:lpstr>
      <vt:lpstr>Times New Roman</vt:lpstr>
      <vt:lpstr>Default Design</vt:lpstr>
      <vt:lpstr>PowerPoint 6: Safe systems</vt:lpstr>
      <vt:lpstr>Objectives</vt:lpstr>
      <vt:lpstr>Safe systems</vt:lpstr>
      <vt:lpstr>Safe systems</vt:lpstr>
      <vt:lpstr>Safe systems</vt:lpstr>
      <vt:lpstr>Safe systems</vt:lpstr>
      <vt:lpstr>Safe systems</vt:lpstr>
      <vt:lpstr>Safe systems</vt:lpstr>
      <vt:lpstr>Safe systems</vt:lpstr>
      <vt:lpstr>Safe systems</vt:lpstr>
      <vt:lpstr>Permit to work</vt:lpstr>
      <vt:lpstr>Permit to work</vt:lpstr>
      <vt:lpstr>Lock out, tag out (LOTO)</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229</cp:revision>
  <cp:lastPrinted>2022-02-11T13:58:58Z</cp:lastPrinted>
  <dcterms:created xsi:type="dcterms:W3CDTF">2013-05-28T00:38:54Z</dcterms:created>
  <dcterms:modified xsi:type="dcterms:W3CDTF">2022-07-01T09:56:27Z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