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256" r:id="rId5"/>
    <p:sldId id="324" r:id="rId6"/>
    <p:sldId id="309" r:id="rId7"/>
    <p:sldId id="323" r:id="rId8"/>
    <p:sldId id="322" r:id="rId9"/>
    <p:sldId id="310" r:id="rId10"/>
    <p:sldId id="317" r:id="rId11"/>
    <p:sldId id="318" r:id="rId12"/>
    <p:sldId id="311" r:id="rId13"/>
    <p:sldId id="319" r:id="rId14"/>
    <p:sldId id="320" r:id="rId15"/>
    <p:sldId id="321" r:id="rId16"/>
    <p:sldId id="313" r:id="rId17"/>
    <p:sldId id="315" r:id="rId18"/>
    <p:sldId id="314" r:id="rId19"/>
    <p:sldId id="316" r:id="rId20"/>
    <p:sldId id="289"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D0D035-671F-4FE0-87C3-0072FEA5F013}" v="143" dt="2022-08-23T11:15:18.0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172" autoAdjust="0"/>
    <p:restoredTop sz="93741" autoAdjust="0"/>
  </p:normalViewPr>
  <p:slideViewPr>
    <p:cSldViewPr snapToGrid="0">
      <p:cViewPr varScale="1">
        <p:scale>
          <a:sx n="62" d="100"/>
          <a:sy n="62" d="100"/>
        </p:scale>
        <p:origin x="1032"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70" d="100"/>
        <a:sy n="170" d="100"/>
      </p:scale>
      <p:origin x="0" y="6163"/>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8F0075-8D5F-4FF5-AAC3-BA99194D1753}" type="doc">
      <dgm:prSet loTypeId="urn:microsoft.com/office/officeart/2008/layout/RadialCluster" loCatId="cycle" qsTypeId="urn:microsoft.com/office/officeart/2005/8/quickstyle/simple1" qsCatId="simple" csTypeId="urn:microsoft.com/office/officeart/2005/8/colors/colorful5" csCatId="colorful" phldr="1"/>
      <dgm:spPr/>
      <dgm:t>
        <a:bodyPr/>
        <a:lstStyle/>
        <a:p>
          <a:endParaRPr lang="en-GB"/>
        </a:p>
      </dgm:t>
    </dgm:pt>
    <dgm:pt modelId="{B9EFEE46-6E0D-4BCA-BAB2-FE106C04015F}">
      <dgm:prSet phldrT="[Text]"/>
      <dgm:spPr/>
      <dgm:t>
        <a:bodyPr/>
        <a:lstStyle/>
        <a:p>
          <a:r>
            <a:rPr lang="en-US" dirty="0">
              <a:solidFill>
                <a:schemeClr val="tx1"/>
              </a:solidFill>
            </a:rPr>
            <a:t>JIT</a:t>
          </a:r>
          <a:endParaRPr lang="en-GB" dirty="0">
            <a:solidFill>
              <a:schemeClr val="tx1"/>
            </a:solidFill>
          </a:endParaRPr>
        </a:p>
      </dgm:t>
    </dgm:pt>
    <dgm:pt modelId="{4F9327B5-951C-43E7-B110-D53576E04EFE}" type="parTrans" cxnId="{45868027-F358-4061-9A6B-3240ED172960}">
      <dgm:prSet/>
      <dgm:spPr/>
      <dgm:t>
        <a:bodyPr/>
        <a:lstStyle/>
        <a:p>
          <a:endParaRPr lang="en-GB"/>
        </a:p>
      </dgm:t>
    </dgm:pt>
    <dgm:pt modelId="{2E76937E-B88E-48F4-A97E-A24A58076C16}" type="sibTrans" cxnId="{45868027-F358-4061-9A6B-3240ED172960}">
      <dgm:prSet/>
      <dgm:spPr/>
      <dgm:t>
        <a:bodyPr/>
        <a:lstStyle/>
        <a:p>
          <a:endParaRPr lang="en-GB"/>
        </a:p>
      </dgm:t>
    </dgm:pt>
    <dgm:pt modelId="{320B1DD9-3D4B-4A67-8267-B81CC6798832}">
      <dgm:prSet phldrT="[Text]"/>
      <dgm:spPr/>
      <dgm:t>
        <a:bodyPr/>
        <a:lstStyle/>
        <a:p>
          <a:r>
            <a:rPr lang="en-US" dirty="0"/>
            <a:t>Reduce idle time</a:t>
          </a:r>
          <a:endParaRPr lang="en-GB" dirty="0"/>
        </a:p>
      </dgm:t>
    </dgm:pt>
    <dgm:pt modelId="{16862183-5189-40CA-A92F-B71FD7B8D93E}" type="parTrans" cxnId="{52EF3226-03A1-429A-9694-DBACA75077B4}">
      <dgm:prSet/>
      <dgm:spPr/>
      <dgm:t>
        <a:bodyPr/>
        <a:lstStyle/>
        <a:p>
          <a:endParaRPr lang="en-GB"/>
        </a:p>
      </dgm:t>
    </dgm:pt>
    <dgm:pt modelId="{5C42A5EC-B302-4B96-AE93-40C53390B636}" type="sibTrans" cxnId="{52EF3226-03A1-429A-9694-DBACA75077B4}">
      <dgm:prSet/>
      <dgm:spPr/>
      <dgm:t>
        <a:bodyPr/>
        <a:lstStyle/>
        <a:p>
          <a:endParaRPr lang="en-GB"/>
        </a:p>
      </dgm:t>
    </dgm:pt>
    <dgm:pt modelId="{54D0386B-0521-4B0A-A72B-9F146769B642}">
      <dgm:prSet phldrT="[Text]"/>
      <dgm:spPr/>
      <dgm:t>
        <a:bodyPr/>
        <a:lstStyle/>
        <a:p>
          <a:r>
            <a:rPr lang="en-US" dirty="0"/>
            <a:t>Improve</a:t>
          </a:r>
        </a:p>
        <a:p>
          <a:r>
            <a:rPr lang="en-US" dirty="0"/>
            <a:t>accuracy</a:t>
          </a:r>
          <a:endParaRPr lang="en-GB" dirty="0"/>
        </a:p>
      </dgm:t>
    </dgm:pt>
    <dgm:pt modelId="{7187E617-5018-4120-86FB-F9FAD472BCA8}" type="parTrans" cxnId="{7F53F3E5-3D46-4116-B220-3FD52D9AC3DB}">
      <dgm:prSet/>
      <dgm:spPr/>
      <dgm:t>
        <a:bodyPr/>
        <a:lstStyle/>
        <a:p>
          <a:endParaRPr lang="en-GB"/>
        </a:p>
      </dgm:t>
    </dgm:pt>
    <dgm:pt modelId="{95074AD6-CEDE-4C3F-AF1D-BB7F216D97E8}" type="sibTrans" cxnId="{7F53F3E5-3D46-4116-B220-3FD52D9AC3DB}">
      <dgm:prSet/>
      <dgm:spPr/>
      <dgm:t>
        <a:bodyPr/>
        <a:lstStyle/>
        <a:p>
          <a:endParaRPr lang="en-GB"/>
        </a:p>
      </dgm:t>
    </dgm:pt>
    <dgm:pt modelId="{753E1E24-FB60-475B-90AC-14043278D725}">
      <dgm:prSet phldrT="[Text]"/>
      <dgm:spPr/>
      <dgm:t>
        <a:bodyPr/>
        <a:lstStyle/>
        <a:p>
          <a:r>
            <a:rPr lang="en-US" dirty="0"/>
            <a:t>Reduce waste</a:t>
          </a:r>
          <a:endParaRPr lang="en-GB" dirty="0"/>
        </a:p>
      </dgm:t>
    </dgm:pt>
    <dgm:pt modelId="{64A86935-B8C6-4187-91C4-71D9CE4262BB}" type="parTrans" cxnId="{8C133311-E82A-468B-A284-788DE66EF90B}">
      <dgm:prSet/>
      <dgm:spPr/>
      <dgm:t>
        <a:bodyPr/>
        <a:lstStyle/>
        <a:p>
          <a:endParaRPr lang="en-GB"/>
        </a:p>
      </dgm:t>
    </dgm:pt>
    <dgm:pt modelId="{769C346D-0C3E-4D37-BD28-3ABA9424C093}" type="sibTrans" cxnId="{8C133311-E82A-468B-A284-788DE66EF90B}">
      <dgm:prSet/>
      <dgm:spPr/>
      <dgm:t>
        <a:bodyPr/>
        <a:lstStyle/>
        <a:p>
          <a:endParaRPr lang="en-GB"/>
        </a:p>
      </dgm:t>
    </dgm:pt>
    <dgm:pt modelId="{546F1A45-FB83-44C8-A954-34AA044B062B}">
      <dgm:prSet phldrT="[Text]"/>
      <dgm:spPr/>
      <dgm:t>
        <a:bodyPr/>
        <a:lstStyle/>
        <a:p>
          <a:r>
            <a:rPr lang="en-US" dirty="0"/>
            <a:t>Improve</a:t>
          </a:r>
        </a:p>
        <a:p>
          <a:r>
            <a:rPr lang="en-US" dirty="0"/>
            <a:t>efficiency</a:t>
          </a:r>
          <a:endParaRPr lang="en-GB" dirty="0"/>
        </a:p>
      </dgm:t>
    </dgm:pt>
    <dgm:pt modelId="{9EB01B1F-8C9B-4CC1-8A90-17A8B9B7024B}" type="parTrans" cxnId="{EA67EA3C-CD53-4F75-B5B1-25D93CF6D42A}">
      <dgm:prSet/>
      <dgm:spPr/>
      <dgm:t>
        <a:bodyPr/>
        <a:lstStyle/>
        <a:p>
          <a:endParaRPr lang="en-GB"/>
        </a:p>
      </dgm:t>
    </dgm:pt>
    <dgm:pt modelId="{30582F34-1477-40F3-AC31-021BDBD694B8}" type="sibTrans" cxnId="{EA67EA3C-CD53-4F75-B5B1-25D93CF6D42A}">
      <dgm:prSet/>
      <dgm:spPr/>
      <dgm:t>
        <a:bodyPr/>
        <a:lstStyle/>
        <a:p>
          <a:endParaRPr lang="en-GB"/>
        </a:p>
      </dgm:t>
    </dgm:pt>
    <dgm:pt modelId="{4B832ED1-95B5-4D58-A1EC-C6166ED253BC}">
      <dgm:prSet phldrT="[Text]"/>
      <dgm:spPr/>
      <dgm:t>
        <a:bodyPr/>
        <a:lstStyle/>
        <a:p>
          <a:r>
            <a:rPr lang="en-US" dirty="0"/>
            <a:t>Improve cash flow</a:t>
          </a:r>
          <a:endParaRPr lang="en-GB" dirty="0"/>
        </a:p>
      </dgm:t>
    </dgm:pt>
    <dgm:pt modelId="{86411960-5DFD-44AE-897C-C130FFF74233}" type="parTrans" cxnId="{D77133D2-2CD0-4D57-B59F-F8A6359C0434}">
      <dgm:prSet/>
      <dgm:spPr/>
      <dgm:t>
        <a:bodyPr/>
        <a:lstStyle/>
        <a:p>
          <a:endParaRPr lang="en-GB"/>
        </a:p>
      </dgm:t>
    </dgm:pt>
    <dgm:pt modelId="{40B79BA7-F901-48BC-B6B1-6803784F7F67}" type="sibTrans" cxnId="{D77133D2-2CD0-4D57-B59F-F8A6359C0434}">
      <dgm:prSet/>
      <dgm:spPr/>
      <dgm:t>
        <a:bodyPr/>
        <a:lstStyle/>
        <a:p>
          <a:endParaRPr lang="en-GB"/>
        </a:p>
      </dgm:t>
    </dgm:pt>
    <dgm:pt modelId="{4B340A49-E257-4FBD-B52D-42162E9A2C10}">
      <dgm:prSet phldrT="[Text]"/>
      <dgm:spPr/>
      <dgm:t>
        <a:bodyPr/>
        <a:lstStyle/>
        <a:p>
          <a:endParaRPr lang="en-GB"/>
        </a:p>
      </dgm:t>
    </dgm:pt>
    <dgm:pt modelId="{C427735D-B9E4-4DC3-A489-D0F9517931F3}" type="parTrans" cxnId="{5045C372-32AE-4F4B-88EC-5EFD34DB1B86}">
      <dgm:prSet/>
      <dgm:spPr/>
      <dgm:t>
        <a:bodyPr/>
        <a:lstStyle/>
        <a:p>
          <a:endParaRPr lang="en-GB"/>
        </a:p>
      </dgm:t>
    </dgm:pt>
    <dgm:pt modelId="{8899C7A0-A85E-42CA-918D-CF6F1125AD6F}" type="sibTrans" cxnId="{5045C372-32AE-4F4B-88EC-5EFD34DB1B86}">
      <dgm:prSet/>
      <dgm:spPr/>
      <dgm:t>
        <a:bodyPr/>
        <a:lstStyle/>
        <a:p>
          <a:endParaRPr lang="en-GB"/>
        </a:p>
      </dgm:t>
    </dgm:pt>
    <dgm:pt modelId="{13517569-474B-4EF4-BC61-22796E1E49B5}" type="pres">
      <dgm:prSet presAssocID="{608F0075-8D5F-4FF5-AAC3-BA99194D1753}" presName="Name0" presStyleCnt="0">
        <dgm:presLayoutVars>
          <dgm:chMax val="1"/>
          <dgm:chPref val="1"/>
          <dgm:dir/>
          <dgm:animOne val="branch"/>
          <dgm:animLvl val="lvl"/>
        </dgm:presLayoutVars>
      </dgm:prSet>
      <dgm:spPr/>
    </dgm:pt>
    <dgm:pt modelId="{3E15456B-FFBD-40A1-878A-7915BCFAC36B}" type="pres">
      <dgm:prSet presAssocID="{B9EFEE46-6E0D-4BCA-BAB2-FE106C04015F}" presName="singleCycle" presStyleCnt="0"/>
      <dgm:spPr/>
    </dgm:pt>
    <dgm:pt modelId="{E77881DD-B127-42BA-B879-454AF56135AA}" type="pres">
      <dgm:prSet presAssocID="{B9EFEE46-6E0D-4BCA-BAB2-FE106C04015F}" presName="singleCenter" presStyleLbl="node1" presStyleIdx="0" presStyleCnt="6">
        <dgm:presLayoutVars>
          <dgm:chMax val="7"/>
          <dgm:chPref val="7"/>
        </dgm:presLayoutVars>
      </dgm:prSet>
      <dgm:spPr/>
    </dgm:pt>
    <dgm:pt modelId="{2B800803-3070-4504-920C-8F1E38AB3961}" type="pres">
      <dgm:prSet presAssocID="{16862183-5189-40CA-A92F-B71FD7B8D93E}" presName="Name56" presStyleLbl="parChTrans1D2" presStyleIdx="0" presStyleCnt="5"/>
      <dgm:spPr/>
    </dgm:pt>
    <dgm:pt modelId="{93F23CD6-5936-4206-B702-893ECD169DB1}" type="pres">
      <dgm:prSet presAssocID="{320B1DD9-3D4B-4A67-8267-B81CC6798832}" presName="text0" presStyleLbl="node1" presStyleIdx="1" presStyleCnt="6">
        <dgm:presLayoutVars>
          <dgm:bulletEnabled val="1"/>
        </dgm:presLayoutVars>
      </dgm:prSet>
      <dgm:spPr/>
    </dgm:pt>
    <dgm:pt modelId="{C789978B-0F94-4DBB-953A-807226FFFBE6}" type="pres">
      <dgm:prSet presAssocID="{7187E617-5018-4120-86FB-F9FAD472BCA8}" presName="Name56" presStyleLbl="parChTrans1D2" presStyleIdx="1" presStyleCnt="5"/>
      <dgm:spPr/>
    </dgm:pt>
    <dgm:pt modelId="{C46DB748-6D1A-4E65-9504-A7DDC1DC3120}" type="pres">
      <dgm:prSet presAssocID="{54D0386B-0521-4B0A-A72B-9F146769B642}" presName="text0" presStyleLbl="node1" presStyleIdx="2" presStyleCnt="6" custRadScaleRad="98938" custRadScaleInc="593">
        <dgm:presLayoutVars>
          <dgm:bulletEnabled val="1"/>
        </dgm:presLayoutVars>
      </dgm:prSet>
      <dgm:spPr/>
    </dgm:pt>
    <dgm:pt modelId="{D6346A19-AAF7-4A3E-BF5B-9E406AD26B4C}" type="pres">
      <dgm:prSet presAssocID="{9EB01B1F-8C9B-4CC1-8A90-17A8B9B7024B}" presName="Name56" presStyleLbl="parChTrans1D2" presStyleIdx="2" presStyleCnt="5"/>
      <dgm:spPr/>
    </dgm:pt>
    <dgm:pt modelId="{2FDF2C27-3F5B-40D1-9929-CDB6359E5AE0}" type="pres">
      <dgm:prSet presAssocID="{546F1A45-FB83-44C8-A954-34AA044B062B}" presName="text0" presStyleLbl="node1" presStyleIdx="3" presStyleCnt="6" custRadScaleRad="98938" custRadScaleInc="593">
        <dgm:presLayoutVars>
          <dgm:bulletEnabled val="1"/>
        </dgm:presLayoutVars>
      </dgm:prSet>
      <dgm:spPr/>
    </dgm:pt>
    <dgm:pt modelId="{89107218-0DDA-463C-B1E1-D17DD1506D02}" type="pres">
      <dgm:prSet presAssocID="{64A86935-B8C6-4187-91C4-71D9CE4262BB}" presName="Name56" presStyleLbl="parChTrans1D2" presStyleIdx="3" presStyleCnt="5"/>
      <dgm:spPr/>
    </dgm:pt>
    <dgm:pt modelId="{DBA3C445-FD93-4287-BFB9-6CC62EB02BF4}" type="pres">
      <dgm:prSet presAssocID="{753E1E24-FB60-475B-90AC-14043278D725}" presName="text0" presStyleLbl="node1" presStyleIdx="4" presStyleCnt="6">
        <dgm:presLayoutVars>
          <dgm:bulletEnabled val="1"/>
        </dgm:presLayoutVars>
      </dgm:prSet>
      <dgm:spPr/>
    </dgm:pt>
    <dgm:pt modelId="{5729C524-C554-4A68-AC78-D562390E5A3B}" type="pres">
      <dgm:prSet presAssocID="{86411960-5DFD-44AE-897C-C130FFF74233}" presName="Name56" presStyleLbl="parChTrans1D2" presStyleIdx="4" presStyleCnt="5"/>
      <dgm:spPr/>
    </dgm:pt>
    <dgm:pt modelId="{812D933D-38AA-4F46-AB20-7F1790F5A415}" type="pres">
      <dgm:prSet presAssocID="{4B832ED1-95B5-4D58-A1EC-C6166ED253BC}" presName="text0" presStyleLbl="node1" presStyleIdx="5" presStyleCnt="6">
        <dgm:presLayoutVars>
          <dgm:bulletEnabled val="1"/>
        </dgm:presLayoutVars>
      </dgm:prSet>
      <dgm:spPr/>
    </dgm:pt>
  </dgm:ptLst>
  <dgm:cxnLst>
    <dgm:cxn modelId="{8C133311-E82A-468B-A284-788DE66EF90B}" srcId="{B9EFEE46-6E0D-4BCA-BAB2-FE106C04015F}" destId="{753E1E24-FB60-475B-90AC-14043278D725}" srcOrd="3" destOrd="0" parTransId="{64A86935-B8C6-4187-91C4-71D9CE4262BB}" sibTransId="{769C346D-0C3E-4D37-BD28-3ABA9424C093}"/>
    <dgm:cxn modelId="{52EF3226-03A1-429A-9694-DBACA75077B4}" srcId="{B9EFEE46-6E0D-4BCA-BAB2-FE106C04015F}" destId="{320B1DD9-3D4B-4A67-8267-B81CC6798832}" srcOrd="0" destOrd="0" parTransId="{16862183-5189-40CA-A92F-B71FD7B8D93E}" sibTransId="{5C42A5EC-B302-4B96-AE93-40C53390B636}"/>
    <dgm:cxn modelId="{45868027-F358-4061-9A6B-3240ED172960}" srcId="{608F0075-8D5F-4FF5-AAC3-BA99194D1753}" destId="{B9EFEE46-6E0D-4BCA-BAB2-FE106C04015F}" srcOrd="0" destOrd="0" parTransId="{4F9327B5-951C-43E7-B110-D53576E04EFE}" sibTransId="{2E76937E-B88E-48F4-A97E-A24A58076C16}"/>
    <dgm:cxn modelId="{B6AC7431-6B51-4561-ABAF-3DE1B195D7BD}" type="presOf" srcId="{64A86935-B8C6-4187-91C4-71D9CE4262BB}" destId="{89107218-0DDA-463C-B1E1-D17DD1506D02}" srcOrd="0" destOrd="0" presId="urn:microsoft.com/office/officeart/2008/layout/RadialCluster"/>
    <dgm:cxn modelId="{EA67EA3C-CD53-4F75-B5B1-25D93CF6D42A}" srcId="{B9EFEE46-6E0D-4BCA-BAB2-FE106C04015F}" destId="{546F1A45-FB83-44C8-A954-34AA044B062B}" srcOrd="2" destOrd="0" parTransId="{9EB01B1F-8C9B-4CC1-8A90-17A8B9B7024B}" sibTransId="{30582F34-1477-40F3-AC31-021BDBD694B8}"/>
    <dgm:cxn modelId="{13BF7240-C759-48DF-A5DD-DD79D4471E6D}" type="presOf" srcId="{16862183-5189-40CA-A92F-B71FD7B8D93E}" destId="{2B800803-3070-4504-920C-8F1E38AB3961}" srcOrd="0" destOrd="0" presId="urn:microsoft.com/office/officeart/2008/layout/RadialCluster"/>
    <dgm:cxn modelId="{37BF984A-202C-46F2-A793-7119D67D3DEC}" type="presOf" srcId="{320B1DD9-3D4B-4A67-8267-B81CC6798832}" destId="{93F23CD6-5936-4206-B702-893ECD169DB1}" srcOrd="0" destOrd="0" presId="urn:microsoft.com/office/officeart/2008/layout/RadialCluster"/>
    <dgm:cxn modelId="{5045C372-32AE-4F4B-88EC-5EFD34DB1B86}" srcId="{608F0075-8D5F-4FF5-AAC3-BA99194D1753}" destId="{4B340A49-E257-4FBD-B52D-42162E9A2C10}" srcOrd="1" destOrd="0" parTransId="{C427735D-B9E4-4DC3-A489-D0F9517931F3}" sibTransId="{8899C7A0-A85E-42CA-918D-CF6F1125AD6F}"/>
    <dgm:cxn modelId="{DC369677-DD6E-416E-80C2-A7CFEBB69BAF}" type="presOf" srcId="{608F0075-8D5F-4FF5-AAC3-BA99194D1753}" destId="{13517569-474B-4EF4-BC61-22796E1E49B5}" srcOrd="0" destOrd="0" presId="urn:microsoft.com/office/officeart/2008/layout/RadialCluster"/>
    <dgm:cxn modelId="{3617D288-C326-45E7-9912-9771CC208D17}" type="presOf" srcId="{B9EFEE46-6E0D-4BCA-BAB2-FE106C04015F}" destId="{E77881DD-B127-42BA-B879-454AF56135AA}" srcOrd="0" destOrd="0" presId="urn:microsoft.com/office/officeart/2008/layout/RadialCluster"/>
    <dgm:cxn modelId="{B5AC3C8A-9649-4002-8ADF-2B7EF1422A12}" type="presOf" srcId="{4B832ED1-95B5-4D58-A1EC-C6166ED253BC}" destId="{812D933D-38AA-4F46-AB20-7F1790F5A415}" srcOrd="0" destOrd="0" presId="urn:microsoft.com/office/officeart/2008/layout/RadialCluster"/>
    <dgm:cxn modelId="{63C1548B-79EA-4CD0-91B3-2BBAB887DF4C}" type="presOf" srcId="{86411960-5DFD-44AE-897C-C130FFF74233}" destId="{5729C524-C554-4A68-AC78-D562390E5A3B}" srcOrd="0" destOrd="0" presId="urn:microsoft.com/office/officeart/2008/layout/RadialCluster"/>
    <dgm:cxn modelId="{859C16BA-2CCC-4F02-95F7-BD905A7120DB}" type="presOf" srcId="{54D0386B-0521-4B0A-A72B-9F146769B642}" destId="{C46DB748-6D1A-4E65-9504-A7DDC1DC3120}" srcOrd="0" destOrd="0" presId="urn:microsoft.com/office/officeart/2008/layout/RadialCluster"/>
    <dgm:cxn modelId="{5376E6BB-201F-4498-83CB-FAA4A3DA1524}" type="presOf" srcId="{753E1E24-FB60-475B-90AC-14043278D725}" destId="{DBA3C445-FD93-4287-BFB9-6CC62EB02BF4}" srcOrd="0" destOrd="0" presId="urn:microsoft.com/office/officeart/2008/layout/RadialCluster"/>
    <dgm:cxn modelId="{432A8BC0-0466-4D1D-9500-A6A594684BB9}" type="presOf" srcId="{9EB01B1F-8C9B-4CC1-8A90-17A8B9B7024B}" destId="{D6346A19-AAF7-4A3E-BF5B-9E406AD26B4C}" srcOrd="0" destOrd="0" presId="urn:microsoft.com/office/officeart/2008/layout/RadialCluster"/>
    <dgm:cxn modelId="{D77133D2-2CD0-4D57-B59F-F8A6359C0434}" srcId="{B9EFEE46-6E0D-4BCA-BAB2-FE106C04015F}" destId="{4B832ED1-95B5-4D58-A1EC-C6166ED253BC}" srcOrd="4" destOrd="0" parTransId="{86411960-5DFD-44AE-897C-C130FFF74233}" sibTransId="{40B79BA7-F901-48BC-B6B1-6803784F7F67}"/>
    <dgm:cxn modelId="{42596AD9-FA60-4F34-A2CB-6DB38DB87CD6}" type="presOf" srcId="{7187E617-5018-4120-86FB-F9FAD472BCA8}" destId="{C789978B-0F94-4DBB-953A-807226FFFBE6}" srcOrd="0" destOrd="0" presId="urn:microsoft.com/office/officeart/2008/layout/RadialCluster"/>
    <dgm:cxn modelId="{7F53F3E5-3D46-4116-B220-3FD52D9AC3DB}" srcId="{B9EFEE46-6E0D-4BCA-BAB2-FE106C04015F}" destId="{54D0386B-0521-4B0A-A72B-9F146769B642}" srcOrd="1" destOrd="0" parTransId="{7187E617-5018-4120-86FB-F9FAD472BCA8}" sibTransId="{95074AD6-CEDE-4C3F-AF1D-BB7F216D97E8}"/>
    <dgm:cxn modelId="{61ABC6FA-6560-4F92-9095-9003A39B8196}" type="presOf" srcId="{546F1A45-FB83-44C8-A954-34AA044B062B}" destId="{2FDF2C27-3F5B-40D1-9929-CDB6359E5AE0}" srcOrd="0" destOrd="0" presId="urn:microsoft.com/office/officeart/2008/layout/RadialCluster"/>
    <dgm:cxn modelId="{3AAE4DEC-7A44-414A-B0E8-15D9AF9569C6}" type="presParOf" srcId="{13517569-474B-4EF4-BC61-22796E1E49B5}" destId="{3E15456B-FFBD-40A1-878A-7915BCFAC36B}" srcOrd="0" destOrd="0" presId="urn:microsoft.com/office/officeart/2008/layout/RadialCluster"/>
    <dgm:cxn modelId="{17DA4B46-ACDF-4D0C-9081-40837F844E01}" type="presParOf" srcId="{3E15456B-FFBD-40A1-878A-7915BCFAC36B}" destId="{E77881DD-B127-42BA-B879-454AF56135AA}" srcOrd="0" destOrd="0" presId="urn:microsoft.com/office/officeart/2008/layout/RadialCluster"/>
    <dgm:cxn modelId="{57410223-4424-4357-AD7E-E847C324176E}" type="presParOf" srcId="{3E15456B-FFBD-40A1-878A-7915BCFAC36B}" destId="{2B800803-3070-4504-920C-8F1E38AB3961}" srcOrd="1" destOrd="0" presId="urn:microsoft.com/office/officeart/2008/layout/RadialCluster"/>
    <dgm:cxn modelId="{F2286BD5-BC31-46E6-A580-420F6467C8D2}" type="presParOf" srcId="{3E15456B-FFBD-40A1-878A-7915BCFAC36B}" destId="{93F23CD6-5936-4206-B702-893ECD169DB1}" srcOrd="2" destOrd="0" presId="urn:microsoft.com/office/officeart/2008/layout/RadialCluster"/>
    <dgm:cxn modelId="{D239BD8E-20BD-4107-AC8D-15140EEC955A}" type="presParOf" srcId="{3E15456B-FFBD-40A1-878A-7915BCFAC36B}" destId="{C789978B-0F94-4DBB-953A-807226FFFBE6}" srcOrd="3" destOrd="0" presId="urn:microsoft.com/office/officeart/2008/layout/RadialCluster"/>
    <dgm:cxn modelId="{C04BC0A5-F06E-460D-8EE8-02EF84DC83C2}" type="presParOf" srcId="{3E15456B-FFBD-40A1-878A-7915BCFAC36B}" destId="{C46DB748-6D1A-4E65-9504-A7DDC1DC3120}" srcOrd="4" destOrd="0" presId="urn:microsoft.com/office/officeart/2008/layout/RadialCluster"/>
    <dgm:cxn modelId="{AC6BEC0D-6007-442A-B829-26A3629E255C}" type="presParOf" srcId="{3E15456B-FFBD-40A1-878A-7915BCFAC36B}" destId="{D6346A19-AAF7-4A3E-BF5B-9E406AD26B4C}" srcOrd="5" destOrd="0" presId="urn:microsoft.com/office/officeart/2008/layout/RadialCluster"/>
    <dgm:cxn modelId="{0C72DB4B-1951-4879-B8E4-96080326475D}" type="presParOf" srcId="{3E15456B-FFBD-40A1-878A-7915BCFAC36B}" destId="{2FDF2C27-3F5B-40D1-9929-CDB6359E5AE0}" srcOrd="6" destOrd="0" presId="urn:microsoft.com/office/officeart/2008/layout/RadialCluster"/>
    <dgm:cxn modelId="{0E86369E-F7F3-452E-B31C-6DEE268097FE}" type="presParOf" srcId="{3E15456B-FFBD-40A1-878A-7915BCFAC36B}" destId="{89107218-0DDA-463C-B1E1-D17DD1506D02}" srcOrd="7" destOrd="0" presId="urn:microsoft.com/office/officeart/2008/layout/RadialCluster"/>
    <dgm:cxn modelId="{28E116A4-EC36-42DD-B3F9-1A2C73071208}" type="presParOf" srcId="{3E15456B-FFBD-40A1-878A-7915BCFAC36B}" destId="{DBA3C445-FD93-4287-BFB9-6CC62EB02BF4}" srcOrd="8" destOrd="0" presId="urn:microsoft.com/office/officeart/2008/layout/RadialCluster"/>
    <dgm:cxn modelId="{3EF92B9F-9FC3-406A-90F8-E5A41D7FA8AA}" type="presParOf" srcId="{3E15456B-FFBD-40A1-878A-7915BCFAC36B}" destId="{5729C524-C554-4A68-AC78-D562390E5A3B}" srcOrd="9" destOrd="0" presId="urn:microsoft.com/office/officeart/2008/layout/RadialCluster"/>
    <dgm:cxn modelId="{31296B51-38FD-455D-9CDA-4606C22FF4E8}" type="presParOf" srcId="{3E15456B-FFBD-40A1-878A-7915BCFAC36B}" destId="{812D933D-38AA-4F46-AB20-7F1790F5A415}" srcOrd="10"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7881DD-B127-42BA-B879-454AF56135AA}">
      <dsp:nvSpPr>
        <dsp:cNvPr id="0" name=""/>
        <dsp:cNvSpPr/>
      </dsp:nvSpPr>
      <dsp:spPr>
        <a:xfrm>
          <a:off x="2199275" y="1380096"/>
          <a:ext cx="1061343" cy="1061343"/>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r>
            <a:rPr lang="en-US" sz="3600" kern="1200" dirty="0">
              <a:solidFill>
                <a:schemeClr val="tx1"/>
              </a:solidFill>
            </a:rPr>
            <a:t>JIT</a:t>
          </a:r>
          <a:endParaRPr lang="en-GB" sz="3600" kern="1200" dirty="0">
            <a:solidFill>
              <a:schemeClr val="tx1"/>
            </a:solidFill>
          </a:endParaRPr>
        </a:p>
      </dsp:txBody>
      <dsp:txXfrm>
        <a:off x="2251085" y="1431906"/>
        <a:ext cx="957723" cy="957723"/>
      </dsp:txXfrm>
    </dsp:sp>
    <dsp:sp modelId="{2B800803-3070-4504-920C-8F1E38AB3961}">
      <dsp:nvSpPr>
        <dsp:cNvPr id="0" name=""/>
        <dsp:cNvSpPr/>
      </dsp:nvSpPr>
      <dsp:spPr>
        <a:xfrm rot="16200000">
          <a:off x="2430256" y="1080405"/>
          <a:ext cx="599382" cy="0"/>
        </a:xfrm>
        <a:custGeom>
          <a:avLst/>
          <a:gdLst/>
          <a:ahLst/>
          <a:cxnLst/>
          <a:rect l="0" t="0" r="0" b="0"/>
          <a:pathLst>
            <a:path>
              <a:moveTo>
                <a:pt x="0" y="0"/>
              </a:moveTo>
              <a:lnTo>
                <a:pt x="599382"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3F23CD6-5936-4206-B702-893ECD169DB1}">
      <dsp:nvSpPr>
        <dsp:cNvPr id="0" name=""/>
        <dsp:cNvSpPr/>
      </dsp:nvSpPr>
      <dsp:spPr>
        <a:xfrm>
          <a:off x="2374397" y="69613"/>
          <a:ext cx="711100" cy="711100"/>
        </a:xfrm>
        <a:prstGeom prst="roundRect">
          <a:avLst/>
        </a:prstGeom>
        <a:solidFill>
          <a:schemeClr val="accent5">
            <a:hueOff val="651405"/>
            <a:satOff val="2239"/>
            <a:lumOff val="-10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en-US" sz="1300" kern="1200" dirty="0"/>
            <a:t>Reduce idle time</a:t>
          </a:r>
          <a:endParaRPr lang="en-GB" sz="1300" kern="1200" dirty="0"/>
        </a:p>
      </dsp:txBody>
      <dsp:txXfrm>
        <a:off x="2409110" y="104326"/>
        <a:ext cx="641674" cy="641674"/>
      </dsp:txXfrm>
    </dsp:sp>
    <dsp:sp modelId="{C789978B-0F94-4DBB-953A-807226FFFBE6}">
      <dsp:nvSpPr>
        <dsp:cNvPr id="0" name=""/>
        <dsp:cNvSpPr/>
      </dsp:nvSpPr>
      <dsp:spPr>
        <a:xfrm rot="20532809">
          <a:off x="3247734" y="1658183"/>
          <a:ext cx="539118" cy="0"/>
        </a:xfrm>
        <a:custGeom>
          <a:avLst/>
          <a:gdLst/>
          <a:ahLst/>
          <a:cxnLst/>
          <a:rect l="0" t="0" r="0" b="0"/>
          <a:pathLst>
            <a:path>
              <a:moveTo>
                <a:pt x="0" y="0"/>
              </a:moveTo>
              <a:lnTo>
                <a:pt x="539118"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46DB748-6D1A-4E65-9504-A7DDC1DC3120}">
      <dsp:nvSpPr>
        <dsp:cNvPr id="0" name=""/>
        <dsp:cNvSpPr/>
      </dsp:nvSpPr>
      <dsp:spPr>
        <a:xfrm>
          <a:off x="3773968" y="1106228"/>
          <a:ext cx="711100" cy="711100"/>
        </a:xfrm>
        <a:prstGeom prst="roundRect">
          <a:avLst/>
        </a:prstGeom>
        <a:solidFill>
          <a:schemeClr val="accent5">
            <a:hueOff val="1302810"/>
            <a:satOff val="4478"/>
            <a:lumOff val="-2149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88950">
            <a:lnSpc>
              <a:spcPct val="90000"/>
            </a:lnSpc>
            <a:spcBef>
              <a:spcPct val="0"/>
            </a:spcBef>
            <a:spcAft>
              <a:spcPct val="35000"/>
            </a:spcAft>
            <a:buNone/>
          </a:pPr>
          <a:r>
            <a:rPr lang="en-US" sz="1100" kern="1200" dirty="0"/>
            <a:t>Improve</a:t>
          </a:r>
        </a:p>
        <a:p>
          <a:pPr marL="0" lvl="0" indent="0" algn="ctr" defTabSz="488950">
            <a:lnSpc>
              <a:spcPct val="90000"/>
            </a:lnSpc>
            <a:spcBef>
              <a:spcPct val="0"/>
            </a:spcBef>
            <a:spcAft>
              <a:spcPct val="35000"/>
            </a:spcAft>
            <a:buNone/>
          </a:pPr>
          <a:r>
            <a:rPr lang="en-US" sz="1100" kern="1200" dirty="0"/>
            <a:t>accuracy</a:t>
          </a:r>
          <a:endParaRPr lang="en-GB" sz="1100" kern="1200" dirty="0"/>
        </a:p>
      </dsp:txBody>
      <dsp:txXfrm>
        <a:off x="3808681" y="1140941"/>
        <a:ext cx="641674" cy="641674"/>
      </dsp:txXfrm>
    </dsp:sp>
    <dsp:sp modelId="{D6346A19-AAF7-4A3E-BF5B-9E406AD26B4C}">
      <dsp:nvSpPr>
        <dsp:cNvPr id="0" name=""/>
        <dsp:cNvSpPr/>
      </dsp:nvSpPr>
      <dsp:spPr>
        <a:xfrm rot="3252809">
          <a:off x="3034146" y="2594491"/>
          <a:ext cx="377346" cy="0"/>
        </a:xfrm>
        <a:custGeom>
          <a:avLst/>
          <a:gdLst/>
          <a:ahLst/>
          <a:cxnLst/>
          <a:rect l="0" t="0" r="0" b="0"/>
          <a:pathLst>
            <a:path>
              <a:moveTo>
                <a:pt x="0" y="0"/>
              </a:moveTo>
              <a:lnTo>
                <a:pt x="377346"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FDF2C27-3F5B-40D1-9929-CDB6359E5AE0}">
      <dsp:nvSpPr>
        <dsp:cNvPr id="0" name=""/>
        <dsp:cNvSpPr/>
      </dsp:nvSpPr>
      <dsp:spPr>
        <a:xfrm>
          <a:off x="3233903" y="2747543"/>
          <a:ext cx="711100" cy="711100"/>
        </a:xfrm>
        <a:prstGeom prst="roundRect">
          <a:avLst/>
        </a:prstGeom>
        <a:solidFill>
          <a:schemeClr val="accent5">
            <a:hueOff val="1954216"/>
            <a:satOff val="6718"/>
            <a:lumOff val="-322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88950">
            <a:lnSpc>
              <a:spcPct val="90000"/>
            </a:lnSpc>
            <a:spcBef>
              <a:spcPct val="0"/>
            </a:spcBef>
            <a:spcAft>
              <a:spcPct val="35000"/>
            </a:spcAft>
            <a:buNone/>
          </a:pPr>
          <a:r>
            <a:rPr lang="en-US" sz="1100" kern="1200" dirty="0"/>
            <a:t>Improve</a:t>
          </a:r>
        </a:p>
        <a:p>
          <a:pPr marL="0" lvl="0" indent="0" algn="ctr" defTabSz="488950">
            <a:lnSpc>
              <a:spcPct val="90000"/>
            </a:lnSpc>
            <a:spcBef>
              <a:spcPct val="0"/>
            </a:spcBef>
            <a:spcAft>
              <a:spcPct val="35000"/>
            </a:spcAft>
            <a:buNone/>
          </a:pPr>
          <a:r>
            <a:rPr lang="en-US" sz="1100" kern="1200" dirty="0"/>
            <a:t>efficiency</a:t>
          </a:r>
          <a:endParaRPr lang="en-GB" sz="1100" kern="1200" dirty="0"/>
        </a:p>
      </dsp:txBody>
      <dsp:txXfrm>
        <a:off x="3268616" y="2782256"/>
        <a:ext cx="641674" cy="641674"/>
      </dsp:txXfrm>
    </dsp:sp>
    <dsp:sp modelId="{89107218-0DDA-463C-B1E1-D17DD1506D02}">
      <dsp:nvSpPr>
        <dsp:cNvPr id="0" name=""/>
        <dsp:cNvSpPr/>
      </dsp:nvSpPr>
      <dsp:spPr>
        <a:xfrm rot="7560000">
          <a:off x="2034635" y="2599268"/>
          <a:ext cx="390174" cy="0"/>
        </a:xfrm>
        <a:custGeom>
          <a:avLst/>
          <a:gdLst/>
          <a:ahLst/>
          <a:cxnLst/>
          <a:rect l="0" t="0" r="0" b="0"/>
          <a:pathLst>
            <a:path>
              <a:moveTo>
                <a:pt x="0" y="0"/>
              </a:moveTo>
              <a:lnTo>
                <a:pt x="390174"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BA3C445-FD93-4287-BFB9-6CC62EB02BF4}">
      <dsp:nvSpPr>
        <dsp:cNvPr id="0" name=""/>
        <dsp:cNvSpPr/>
      </dsp:nvSpPr>
      <dsp:spPr>
        <a:xfrm>
          <a:off x="1501181" y="2757097"/>
          <a:ext cx="711100" cy="711100"/>
        </a:xfrm>
        <a:prstGeom prst="roundRect">
          <a:avLst/>
        </a:prstGeom>
        <a:solidFill>
          <a:schemeClr val="accent5">
            <a:hueOff val="2605621"/>
            <a:satOff val="8957"/>
            <a:lumOff val="-42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en-US" sz="1300" kern="1200" dirty="0"/>
            <a:t>Reduce waste</a:t>
          </a:r>
          <a:endParaRPr lang="en-GB" sz="1300" kern="1200" dirty="0"/>
        </a:p>
      </dsp:txBody>
      <dsp:txXfrm>
        <a:off x="1535894" y="2791810"/>
        <a:ext cx="641674" cy="641674"/>
      </dsp:txXfrm>
    </dsp:sp>
    <dsp:sp modelId="{5729C524-C554-4A68-AC78-D562390E5A3B}">
      <dsp:nvSpPr>
        <dsp:cNvPr id="0" name=""/>
        <dsp:cNvSpPr/>
      </dsp:nvSpPr>
      <dsp:spPr>
        <a:xfrm rot="11880000">
          <a:off x="1659052" y="1652779"/>
          <a:ext cx="553775" cy="0"/>
        </a:xfrm>
        <a:custGeom>
          <a:avLst/>
          <a:gdLst/>
          <a:ahLst/>
          <a:cxnLst/>
          <a:rect l="0" t="0" r="0" b="0"/>
          <a:pathLst>
            <a:path>
              <a:moveTo>
                <a:pt x="0" y="0"/>
              </a:moveTo>
              <a:lnTo>
                <a:pt x="553775"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2D933D-38AA-4F46-AB20-7F1790F5A415}">
      <dsp:nvSpPr>
        <dsp:cNvPr id="0" name=""/>
        <dsp:cNvSpPr/>
      </dsp:nvSpPr>
      <dsp:spPr>
        <a:xfrm>
          <a:off x="961503" y="1096141"/>
          <a:ext cx="711100" cy="711100"/>
        </a:xfrm>
        <a:prstGeom prst="roundRect">
          <a:avLst/>
        </a:prstGeom>
        <a:solidFill>
          <a:schemeClr val="accent5">
            <a:hueOff val="3257026"/>
            <a:satOff val="11196"/>
            <a:lumOff val="-537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533400">
            <a:lnSpc>
              <a:spcPct val="90000"/>
            </a:lnSpc>
            <a:spcBef>
              <a:spcPct val="0"/>
            </a:spcBef>
            <a:spcAft>
              <a:spcPct val="35000"/>
            </a:spcAft>
            <a:buNone/>
          </a:pPr>
          <a:r>
            <a:rPr lang="en-US" sz="1200" kern="1200" dirty="0"/>
            <a:t>Improve cash flow</a:t>
          </a:r>
          <a:endParaRPr lang="en-GB" sz="1200" kern="1200" dirty="0"/>
        </a:p>
      </dsp:txBody>
      <dsp:txXfrm>
        <a:off x="996216" y="1130854"/>
        <a:ext cx="641674" cy="641674"/>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youtube.com/watch?v=cAUXHJBB5C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GB" dirty="0">
                <a:hlinkClick r:id="rId3"/>
              </a:rPr>
              <a:t>https://www.youtube.com/watch?v=cAUXHJBB5CM</a:t>
            </a:r>
            <a:endParaRPr lang="en-GB" dirty="0"/>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100478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227501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36504022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E3F7C6AC-B093-3A5D-5392-920D51B61CDF}"/>
              </a:ext>
            </a:extLst>
          </p:cNvPr>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9"/>
          <p:cNvSpPr txBox="1">
            <a:spLocks noChangeArrowheads="1"/>
          </p:cNvSpPr>
          <p:nvPr/>
        </p:nvSpPr>
        <p:spPr bwMode="auto">
          <a:xfrm>
            <a:off x="472758" y="1569322"/>
            <a:ext cx="7677512" cy="2565356"/>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15. Stock and asset management</a:t>
            </a:r>
          </a:p>
          <a:p>
            <a:endParaRPr lang="en-GB" sz="2400" b="1" dirty="0"/>
          </a:p>
          <a:p>
            <a:r>
              <a:rPr lang="en-GB" sz="2400" b="1" dirty="0"/>
              <a:t>15.1 Stock and inventory management principles and practices</a:t>
            </a:r>
          </a:p>
          <a:p>
            <a:endParaRPr lang="en-GB" sz="2400" b="1" dirty="0"/>
          </a:p>
          <a:p>
            <a:r>
              <a:rPr lang="en-GB" sz="2400" b="1" dirty="0">
                <a:solidFill>
                  <a:srgbClr val="0077E3"/>
                </a:solidFill>
              </a:rPr>
              <a:t>PowerPoint 3: </a:t>
            </a:r>
            <a:r>
              <a:rPr lang="en-GB" sz="2400" b="1" dirty="0">
                <a:solidFill>
                  <a:srgbClr val="0077E3"/>
                </a:solidFill>
                <a:ea typeface="ＭＳ Ｐゴシック" pitchFamily="-105" charset="-128"/>
                <a:cs typeface="ＭＳ Ｐゴシック" pitchFamily="-105" charset="-128"/>
              </a:rPr>
              <a:t>Stock </a:t>
            </a:r>
            <a:r>
              <a:rPr lang="en-GB" sz="2400" b="1" dirty="0">
                <a:solidFill>
                  <a:srgbClr val="0077E3"/>
                </a:solidFill>
              </a:rPr>
              <a:t>p</a:t>
            </a:r>
            <a:r>
              <a:rPr lang="en-GB" sz="2400" b="1" dirty="0">
                <a:solidFill>
                  <a:srgbClr val="0077E3"/>
                </a:solidFill>
                <a:ea typeface="ＭＳ Ｐゴシック" pitchFamily="-105" charset="-128"/>
                <a:cs typeface="ＭＳ Ｐゴシック" pitchFamily="-105" charset="-128"/>
              </a:rPr>
              <a:t>ractices </a:t>
            </a:r>
            <a:r>
              <a:rPr lang="en-GB" sz="2400" b="1" dirty="0">
                <a:solidFill>
                  <a:srgbClr val="0077E3"/>
                </a:solidFill>
              </a:rPr>
              <a:t>i</a:t>
            </a:r>
            <a:r>
              <a:rPr lang="en-GB" sz="2400" b="1" dirty="0">
                <a:solidFill>
                  <a:srgbClr val="0077E3"/>
                </a:solidFill>
                <a:ea typeface="ＭＳ Ｐゴシック" pitchFamily="-105" charset="-128"/>
                <a:cs typeface="ＭＳ Ｐゴシック" pitchFamily="-105" charset="-128"/>
              </a:rPr>
              <a:t>n industry</a:t>
            </a:r>
          </a:p>
          <a:p>
            <a:endParaRPr lang="en-GB" sz="2400" b="1" dirty="0"/>
          </a:p>
          <a:p>
            <a:endParaRPr lang="en-GB" sz="2400" b="1" dirty="0"/>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5ADB8-BC26-D2E5-31EF-AE0010CBB440}"/>
              </a:ext>
            </a:extLst>
          </p:cNvPr>
          <p:cNvSpPr>
            <a:spLocks noGrp="1"/>
          </p:cNvSpPr>
          <p:nvPr>
            <p:ph type="title"/>
          </p:nvPr>
        </p:nvSpPr>
        <p:spPr/>
        <p:txBody>
          <a:bodyPr/>
          <a:lstStyle/>
          <a:p>
            <a:r>
              <a:rPr lang="en-US" dirty="0"/>
              <a:t>Advantages and disadvantages of MTO</a:t>
            </a:r>
            <a:endParaRPr lang="en-GB" dirty="0"/>
          </a:p>
        </p:txBody>
      </p:sp>
      <p:graphicFrame>
        <p:nvGraphicFramePr>
          <p:cNvPr id="4" name="Table 4">
            <a:extLst>
              <a:ext uri="{FF2B5EF4-FFF2-40B4-BE49-F238E27FC236}">
                <a16:creationId xmlns:a16="http://schemas.microsoft.com/office/drawing/2014/main" id="{E17451DA-D6BC-B260-3E55-9E7F83BD3039}"/>
              </a:ext>
            </a:extLst>
          </p:cNvPr>
          <p:cNvGraphicFramePr>
            <a:graphicFrameLocks noGrp="1"/>
          </p:cNvGraphicFramePr>
          <p:nvPr>
            <p:ph sz="quarter" idx="10"/>
            <p:extLst>
              <p:ext uri="{D42A27DB-BD31-4B8C-83A1-F6EECF244321}">
                <p14:modId xmlns:p14="http://schemas.microsoft.com/office/powerpoint/2010/main" val="1592573969"/>
              </p:ext>
            </p:extLst>
          </p:nvPr>
        </p:nvGraphicFramePr>
        <p:xfrm>
          <a:off x="457200" y="1981200"/>
          <a:ext cx="7800973" cy="2895600"/>
        </p:xfrm>
        <a:graphic>
          <a:graphicData uri="http://schemas.openxmlformats.org/drawingml/2006/table">
            <a:tbl>
              <a:tblPr firstRow="1" bandRow="1">
                <a:tableStyleId>{5C22544A-7EE6-4342-B048-85BDC9FD1C3A}</a:tableStyleId>
              </a:tblPr>
              <a:tblGrid>
                <a:gridCol w="3906079">
                  <a:extLst>
                    <a:ext uri="{9D8B030D-6E8A-4147-A177-3AD203B41FA5}">
                      <a16:colId xmlns:a16="http://schemas.microsoft.com/office/drawing/2014/main" val="112858389"/>
                    </a:ext>
                  </a:extLst>
                </a:gridCol>
                <a:gridCol w="3894894">
                  <a:extLst>
                    <a:ext uri="{9D8B030D-6E8A-4147-A177-3AD203B41FA5}">
                      <a16:colId xmlns:a16="http://schemas.microsoft.com/office/drawing/2014/main" val="2848084824"/>
                    </a:ext>
                  </a:extLst>
                </a:gridCol>
              </a:tblGrid>
              <a:tr h="370840">
                <a:tc>
                  <a:txBody>
                    <a:bodyPr/>
                    <a:lstStyle/>
                    <a:p>
                      <a:r>
                        <a:rPr lang="en-US" sz="2000" dirty="0">
                          <a:solidFill>
                            <a:schemeClr val="tx1"/>
                          </a:solidFill>
                          <a:latin typeface="+mn-lt"/>
                        </a:rPr>
                        <a:t>Advantages</a:t>
                      </a:r>
                      <a:endParaRPr lang="en-GB" sz="2000" dirty="0">
                        <a:solidFill>
                          <a:schemeClr val="tx1"/>
                        </a:solidFill>
                        <a:latin typeface="+mn-lt"/>
                      </a:endParaRPr>
                    </a:p>
                  </a:txBody>
                  <a:tcPr/>
                </a:tc>
                <a:tc>
                  <a:txBody>
                    <a:bodyPr/>
                    <a:lstStyle/>
                    <a:p>
                      <a:r>
                        <a:rPr lang="en-US" sz="2000" dirty="0">
                          <a:solidFill>
                            <a:schemeClr val="tx1"/>
                          </a:solidFill>
                          <a:latin typeface="+mn-lt"/>
                        </a:rPr>
                        <a:t>Disadvantages</a:t>
                      </a:r>
                      <a:endParaRPr lang="en-GB" sz="2000" dirty="0">
                        <a:solidFill>
                          <a:schemeClr val="tx1"/>
                        </a:solidFill>
                        <a:latin typeface="+mn-lt"/>
                      </a:endParaRPr>
                    </a:p>
                  </a:txBody>
                  <a:tcPr/>
                </a:tc>
                <a:extLst>
                  <a:ext uri="{0D108BD9-81ED-4DB2-BD59-A6C34878D82A}">
                    <a16:rowId xmlns:a16="http://schemas.microsoft.com/office/drawing/2014/main" val="1831794150"/>
                  </a:ext>
                </a:extLst>
              </a:tr>
              <a:tr h="370840">
                <a:tc>
                  <a:txBody>
                    <a:bodyPr/>
                    <a:lstStyle/>
                    <a:p>
                      <a:r>
                        <a:rPr lang="en-US" sz="2000" b="0" i="0" dirty="0">
                          <a:solidFill>
                            <a:srgbClr val="111111"/>
                          </a:solidFill>
                          <a:effectLst/>
                          <a:latin typeface="+mn-lt"/>
                        </a:rPr>
                        <a:t>Allows customisation for customers</a:t>
                      </a:r>
                      <a:endParaRPr lang="en-GB" sz="2000" dirty="0">
                        <a:latin typeface="+mn-lt"/>
                      </a:endParaRPr>
                    </a:p>
                  </a:txBody>
                  <a:tcPr/>
                </a:tc>
                <a:tc>
                  <a:txBody>
                    <a:bodyPr/>
                    <a:lstStyle/>
                    <a:p>
                      <a:r>
                        <a:rPr lang="en-US" sz="2000" dirty="0">
                          <a:latin typeface="+mn-lt"/>
                        </a:rPr>
                        <a:t>Increases costs</a:t>
                      </a:r>
                      <a:endParaRPr lang="en-GB" sz="2000" dirty="0">
                        <a:latin typeface="+mn-lt"/>
                      </a:endParaRPr>
                    </a:p>
                  </a:txBody>
                  <a:tcPr/>
                </a:tc>
                <a:extLst>
                  <a:ext uri="{0D108BD9-81ED-4DB2-BD59-A6C34878D82A}">
                    <a16:rowId xmlns:a16="http://schemas.microsoft.com/office/drawing/2014/main" val="3325653360"/>
                  </a:ext>
                </a:extLst>
              </a:tr>
              <a:tr h="370840">
                <a:tc>
                  <a:txBody>
                    <a:bodyPr/>
                    <a:lstStyle/>
                    <a:p>
                      <a:r>
                        <a:rPr lang="en-US" sz="2000" b="0" i="0" dirty="0">
                          <a:solidFill>
                            <a:srgbClr val="111111"/>
                          </a:solidFill>
                          <a:effectLst/>
                          <a:latin typeface="+mn-lt"/>
                        </a:rPr>
                        <a:t>Reduces stock obsolescence </a:t>
                      </a:r>
                      <a:endParaRPr lang="en-GB" sz="2000" dirty="0">
                        <a:latin typeface="+mn-lt"/>
                      </a:endParaRPr>
                    </a:p>
                  </a:txBody>
                  <a:tcPr/>
                </a:tc>
                <a:tc>
                  <a:txBody>
                    <a:bodyPr/>
                    <a:lstStyle/>
                    <a:p>
                      <a:r>
                        <a:rPr lang="en-US" sz="2000" dirty="0">
                          <a:latin typeface="+mn-lt"/>
                        </a:rPr>
                        <a:t>Increases wait times for finished product</a:t>
                      </a:r>
                      <a:endParaRPr lang="en-GB" sz="2000" dirty="0">
                        <a:latin typeface="+mn-lt"/>
                      </a:endParaRPr>
                    </a:p>
                  </a:txBody>
                  <a:tcPr/>
                </a:tc>
                <a:extLst>
                  <a:ext uri="{0D108BD9-81ED-4DB2-BD59-A6C34878D82A}">
                    <a16:rowId xmlns:a16="http://schemas.microsoft.com/office/drawing/2014/main" val="3181065219"/>
                  </a:ext>
                </a:extLst>
              </a:tr>
              <a:tr h="370840">
                <a:tc>
                  <a:txBody>
                    <a:bodyPr/>
                    <a:lstStyle/>
                    <a:p>
                      <a:r>
                        <a:rPr lang="en-US" sz="2000" b="0" i="0" dirty="0">
                          <a:solidFill>
                            <a:srgbClr val="111111"/>
                          </a:solidFill>
                          <a:effectLst/>
                          <a:latin typeface="+mn-lt"/>
                        </a:rPr>
                        <a:t>Reduces finished goods inventory</a:t>
                      </a:r>
                      <a:endParaRPr lang="en-GB" sz="2000" dirty="0">
                        <a:latin typeface="+mn-lt"/>
                      </a:endParaRPr>
                    </a:p>
                  </a:txBody>
                  <a:tcPr/>
                </a:tc>
                <a:tc>
                  <a:txBody>
                    <a:bodyPr/>
                    <a:lstStyle/>
                    <a:p>
                      <a:endParaRPr lang="en-GB" sz="2000" dirty="0">
                        <a:latin typeface="+mn-lt"/>
                      </a:endParaRPr>
                    </a:p>
                  </a:txBody>
                  <a:tcPr/>
                </a:tc>
                <a:extLst>
                  <a:ext uri="{0D108BD9-81ED-4DB2-BD59-A6C34878D82A}">
                    <a16:rowId xmlns:a16="http://schemas.microsoft.com/office/drawing/2014/main" val="4195536735"/>
                  </a:ext>
                </a:extLst>
              </a:tr>
              <a:tr h="370840">
                <a:tc>
                  <a:txBody>
                    <a:bodyPr/>
                    <a:lstStyle/>
                    <a:p>
                      <a:r>
                        <a:rPr lang="en-US" sz="2000" b="0" i="0" dirty="0">
                          <a:solidFill>
                            <a:srgbClr val="111111"/>
                          </a:solidFill>
                          <a:effectLst/>
                          <a:latin typeface="+mn-lt"/>
                        </a:rPr>
                        <a:t>Reduces waste</a:t>
                      </a:r>
                      <a:endParaRPr lang="en-GB" sz="2000" dirty="0">
                        <a:latin typeface="+mn-lt"/>
                      </a:endParaRPr>
                    </a:p>
                  </a:txBody>
                  <a:tcPr/>
                </a:tc>
                <a:tc>
                  <a:txBody>
                    <a:bodyPr/>
                    <a:lstStyle/>
                    <a:p>
                      <a:endParaRPr lang="en-GB" sz="2000" dirty="0">
                        <a:latin typeface="+mn-lt"/>
                      </a:endParaRPr>
                    </a:p>
                  </a:txBody>
                  <a:tcPr/>
                </a:tc>
                <a:extLst>
                  <a:ext uri="{0D108BD9-81ED-4DB2-BD59-A6C34878D82A}">
                    <a16:rowId xmlns:a16="http://schemas.microsoft.com/office/drawing/2014/main" val="2800293630"/>
                  </a:ext>
                </a:extLst>
              </a:tr>
            </a:tbl>
          </a:graphicData>
        </a:graphic>
      </p:graphicFrame>
    </p:spTree>
    <p:extLst>
      <p:ext uri="{BB962C8B-B14F-4D97-AF65-F5344CB8AC3E}">
        <p14:creationId xmlns:p14="http://schemas.microsoft.com/office/powerpoint/2010/main" val="41885529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76653-9D6C-81AB-8D58-670D16BE4E72}"/>
              </a:ext>
            </a:extLst>
          </p:cNvPr>
          <p:cNvSpPr>
            <a:spLocks noGrp="1"/>
          </p:cNvSpPr>
          <p:nvPr>
            <p:ph type="title"/>
          </p:nvPr>
        </p:nvSpPr>
        <p:spPr/>
        <p:txBody>
          <a:bodyPr/>
          <a:lstStyle/>
          <a:p>
            <a:r>
              <a:rPr lang="en-GB" dirty="0"/>
              <a:t>Material requirements planning (MRP)</a:t>
            </a:r>
          </a:p>
        </p:txBody>
      </p:sp>
      <p:sp>
        <p:nvSpPr>
          <p:cNvPr id="3" name="Content Placeholder 2">
            <a:extLst>
              <a:ext uri="{FF2B5EF4-FFF2-40B4-BE49-F238E27FC236}">
                <a16:creationId xmlns:a16="http://schemas.microsoft.com/office/drawing/2014/main" id="{9DF68ED4-A828-91C8-A32A-4AC0F4D610F6}"/>
              </a:ext>
            </a:extLst>
          </p:cNvPr>
          <p:cNvSpPr>
            <a:spLocks noGrp="1"/>
          </p:cNvSpPr>
          <p:nvPr>
            <p:ph sz="quarter" idx="10"/>
          </p:nvPr>
        </p:nvSpPr>
        <p:spPr>
          <a:xfrm>
            <a:off x="457200" y="1512000"/>
            <a:ext cx="8133907" cy="4248000"/>
          </a:xfrm>
        </p:spPr>
        <p:txBody>
          <a:bodyPr/>
          <a:lstStyle/>
          <a:p>
            <a:r>
              <a:rPr lang="en-US" b="1" i="0" dirty="0">
                <a:solidFill>
                  <a:srgbClr val="202122"/>
                </a:solidFill>
                <a:effectLst/>
                <a:latin typeface="Arial" panose="020B0604020202020204" pitchFamily="34" charset="0"/>
              </a:rPr>
              <a:t>Material requirements planning (MRP)</a:t>
            </a:r>
            <a:r>
              <a:rPr lang="en-US" b="0" i="0" dirty="0">
                <a:solidFill>
                  <a:srgbClr val="202122"/>
                </a:solidFill>
                <a:effectLst/>
                <a:latin typeface="Arial" panose="020B0604020202020204" pitchFamily="34" charset="0"/>
              </a:rPr>
              <a:t> is a production, planning scheduling and inventory control system used to manage manufacturing processes. </a:t>
            </a:r>
            <a:r>
              <a:rPr lang="en-US" dirty="0">
                <a:solidFill>
                  <a:srgbClr val="202122"/>
                </a:solidFill>
                <a:latin typeface="Arial" panose="020B0604020202020204" pitchFamily="34" charset="0"/>
              </a:rPr>
              <a:t>Many manufacturers use software to carry out MRP. An MRP system will be used to determine what to buy, in what quantities, and when.</a:t>
            </a:r>
          </a:p>
          <a:p>
            <a:r>
              <a:rPr lang="en-US" dirty="0">
                <a:solidFill>
                  <a:srgbClr val="202122"/>
                </a:solidFill>
                <a:latin typeface="Arial" panose="020B0604020202020204" pitchFamily="34" charset="0"/>
              </a:rPr>
              <a:t>MRP software is designed to:</a:t>
            </a:r>
          </a:p>
          <a:p>
            <a:pPr marL="457200" indent="-457200" algn="l">
              <a:spcBef>
                <a:spcPts val="500"/>
              </a:spcBef>
              <a:spcAft>
                <a:spcPts val="500"/>
              </a:spcAft>
              <a:buFont typeface="+mj-lt"/>
              <a:buAutoNum type="arabicPeriod"/>
            </a:pPr>
            <a:r>
              <a:rPr lang="en-US" b="0" i="0" dirty="0">
                <a:solidFill>
                  <a:srgbClr val="202122"/>
                </a:solidFill>
                <a:effectLst/>
                <a:latin typeface="Arial" panose="020B0604020202020204" pitchFamily="34" charset="0"/>
              </a:rPr>
              <a:t>Ensure raw materials are available for production and that products are available to deliver to customers. </a:t>
            </a:r>
          </a:p>
          <a:p>
            <a:pPr marL="457200" indent="-457200" algn="l">
              <a:spcBef>
                <a:spcPts val="500"/>
              </a:spcBef>
              <a:spcAft>
                <a:spcPts val="500"/>
              </a:spcAft>
              <a:buFont typeface="+mj-lt"/>
              <a:buAutoNum type="arabicPeriod"/>
            </a:pPr>
            <a:r>
              <a:rPr lang="en-US" b="0" i="0" dirty="0">
                <a:solidFill>
                  <a:srgbClr val="202122"/>
                </a:solidFill>
                <a:effectLst/>
                <a:latin typeface="Arial" panose="020B0604020202020204" pitchFamily="34" charset="0"/>
              </a:rPr>
              <a:t>Maintain the lowest possible material and product levels in stock.</a:t>
            </a:r>
          </a:p>
          <a:p>
            <a:pPr marL="457200" indent="-457200" algn="l">
              <a:spcBef>
                <a:spcPts val="500"/>
              </a:spcBef>
              <a:spcAft>
                <a:spcPts val="500"/>
              </a:spcAft>
              <a:buFont typeface="+mj-lt"/>
              <a:buAutoNum type="arabicPeriod"/>
            </a:pPr>
            <a:r>
              <a:rPr lang="en-US" b="0" i="0" dirty="0">
                <a:solidFill>
                  <a:srgbClr val="202122"/>
                </a:solidFill>
                <a:effectLst/>
                <a:latin typeface="Arial" panose="020B0604020202020204" pitchFamily="34" charset="0"/>
              </a:rPr>
              <a:t>Plan manufacturing activities, delivery schedules and purchasing.</a:t>
            </a:r>
            <a:endParaRPr lang="en-GB" dirty="0"/>
          </a:p>
        </p:txBody>
      </p:sp>
    </p:spTree>
    <p:extLst>
      <p:ext uri="{BB962C8B-B14F-4D97-AF65-F5344CB8AC3E}">
        <p14:creationId xmlns:p14="http://schemas.microsoft.com/office/powerpoint/2010/main" val="808675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1DB48-BBEC-6105-5301-33EB46F09E24}"/>
              </a:ext>
            </a:extLst>
          </p:cNvPr>
          <p:cNvSpPr>
            <a:spLocks noGrp="1"/>
          </p:cNvSpPr>
          <p:nvPr>
            <p:ph type="title"/>
          </p:nvPr>
        </p:nvSpPr>
        <p:spPr/>
        <p:txBody>
          <a:bodyPr/>
          <a:lstStyle/>
          <a:p>
            <a:r>
              <a:rPr lang="en-US" dirty="0"/>
              <a:t>Advantages and disadvantages of MRP</a:t>
            </a:r>
            <a:endParaRPr lang="en-GB" dirty="0"/>
          </a:p>
        </p:txBody>
      </p:sp>
      <p:graphicFrame>
        <p:nvGraphicFramePr>
          <p:cNvPr id="4" name="Table 4">
            <a:extLst>
              <a:ext uri="{FF2B5EF4-FFF2-40B4-BE49-F238E27FC236}">
                <a16:creationId xmlns:a16="http://schemas.microsoft.com/office/drawing/2014/main" id="{60CD8BA1-41CB-EE06-3F7C-A83C4151D798}"/>
              </a:ext>
            </a:extLst>
          </p:cNvPr>
          <p:cNvGraphicFramePr>
            <a:graphicFrameLocks noGrp="1"/>
          </p:cNvGraphicFramePr>
          <p:nvPr>
            <p:ph sz="quarter" idx="10"/>
            <p:extLst>
              <p:ext uri="{D42A27DB-BD31-4B8C-83A1-F6EECF244321}">
                <p14:modId xmlns:p14="http://schemas.microsoft.com/office/powerpoint/2010/main" val="431163848"/>
              </p:ext>
            </p:extLst>
          </p:nvPr>
        </p:nvGraphicFramePr>
        <p:xfrm>
          <a:off x="457200" y="1511300"/>
          <a:ext cx="8229600" cy="320040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506504060"/>
                    </a:ext>
                  </a:extLst>
                </a:gridCol>
                <a:gridCol w="4114800">
                  <a:extLst>
                    <a:ext uri="{9D8B030D-6E8A-4147-A177-3AD203B41FA5}">
                      <a16:colId xmlns:a16="http://schemas.microsoft.com/office/drawing/2014/main" val="1348684318"/>
                    </a:ext>
                  </a:extLst>
                </a:gridCol>
              </a:tblGrid>
              <a:tr h="370840">
                <a:tc>
                  <a:txBody>
                    <a:bodyPr/>
                    <a:lstStyle/>
                    <a:p>
                      <a:r>
                        <a:rPr lang="en-US" sz="2000" dirty="0">
                          <a:solidFill>
                            <a:schemeClr val="tx1"/>
                          </a:solidFill>
                          <a:latin typeface="+mn-lt"/>
                        </a:rPr>
                        <a:t>Advantages</a:t>
                      </a:r>
                      <a:endParaRPr lang="en-GB" sz="2000" dirty="0">
                        <a:solidFill>
                          <a:schemeClr val="tx1"/>
                        </a:solidFill>
                        <a:latin typeface="+mn-lt"/>
                      </a:endParaRPr>
                    </a:p>
                  </a:txBody>
                  <a:tcPr/>
                </a:tc>
                <a:tc>
                  <a:txBody>
                    <a:bodyPr/>
                    <a:lstStyle/>
                    <a:p>
                      <a:r>
                        <a:rPr lang="en-US" sz="2000" dirty="0">
                          <a:solidFill>
                            <a:schemeClr val="tx1"/>
                          </a:solidFill>
                          <a:latin typeface="+mn-lt"/>
                        </a:rPr>
                        <a:t>Disadvantages</a:t>
                      </a:r>
                      <a:endParaRPr lang="en-GB" sz="2000" dirty="0">
                        <a:solidFill>
                          <a:schemeClr val="tx1"/>
                        </a:solidFill>
                        <a:latin typeface="+mn-lt"/>
                      </a:endParaRPr>
                    </a:p>
                  </a:txBody>
                  <a:tcPr/>
                </a:tc>
                <a:extLst>
                  <a:ext uri="{0D108BD9-81ED-4DB2-BD59-A6C34878D82A}">
                    <a16:rowId xmlns:a16="http://schemas.microsoft.com/office/drawing/2014/main" val="2900838257"/>
                  </a:ext>
                </a:extLst>
              </a:tr>
              <a:tr h="370840">
                <a:tc>
                  <a:txBody>
                    <a:bodyPr/>
                    <a:lstStyle/>
                    <a:p>
                      <a:r>
                        <a:rPr lang="en-US" sz="2000" b="0" i="0" dirty="0">
                          <a:solidFill>
                            <a:srgbClr val="111111"/>
                          </a:solidFill>
                          <a:effectLst/>
                          <a:latin typeface="+mn-lt"/>
                        </a:rPr>
                        <a:t>Reliable: ensures materials and components are available when needed</a:t>
                      </a:r>
                      <a:endParaRPr lang="en-GB" sz="2000" dirty="0">
                        <a:latin typeface="+mn-lt"/>
                      </a:endParaRPr>
                    </a:p>
                  </a:txBody>
                  <a:tcPr/>
                </a:tc>
                <a:tc>
                  <a:txBody>
                    <a:bodyPr/>
                    <a:lstStyle/>
                    <a:p>
                      <a:r>
                        <a:rPr lang="en-US" sz="2000" b="0" i="0" dirty="0">
                          <a:solidFill>
                            <a:srgbClr val="111111"/>
                          </a:solidFill>
                          <a:effectLst/>
                          <a:latin typeface="+mn-lt"/>
                        </a:rPr>
                        <a:t>Heavy reliance on input data being accurate – inaccurate data will produce inaccurate outcomes</a:t>
                      </a:r>
                      <a:endParaRPr lang="en-GB" sz="2000" dirty="0">
                        <a:latin typeface="+mn-lt"/>
                      </a:endParaRPr>
                    </a:p>
                  </a:txBody>
                  <a:tcPr/>
                </a:tc>
                <a:extLst>
                  <a:ext uri="{0D108BD9-81ED-4DB2-BD59-A6C34878D82A}">
                    <a16:rowId xmlns:a16="http://schemas.microsoft.com/office/drawing/2014/main" val="245252283"/>
                  </a:ext>
                </a:extLst>
              </a:tr>
              <a:tr h="370840">
                <a:tc>
                  <a:txBody>
                    <a:bodyPr/>
                    <a:lstStyle/>
                    <a:p>
                      <a:r>
                        <a:rPr lang="en-US" sz="2000" b="0" i="0" dirty="0">
                          <a:solidFill>
                            <a:srgbClr val="111111"/>
                          </a:solidFill>
                          <a:effectLst/>
                          <a:latin typeface="+mn-lt"/>
                        </a:rPr>
                        <a:t>Minimises inventory levels</a:t>
                      </a:r>
                      <a:endParaRPr lang="en-GB" sz="2000" dirty="0">
                        <a:latin typeface="+mn-lt"/>
                      </a:endParaRPr>
                    </a:p>
                  </a:txBody>
                  <a:tcPr/>
                </a:tc>
                <a:tc>
                  <a:txBody>
                    <a:bodyPr/>
                    <a:lstStyle/>
                    <a:p>
                      <a:r>
                        <a:rPr lang="en-US" sz="2000" dirty="0">
                          <a:latin typeface="+mn-lt"/>
                        </a:rPr>
                        <a:t>High cost of software implementation</a:t>
                      </a:r>
                      <a:endParaRPr lang="en-GB" sz="2000" dirty="0">
                        <a:latin typeface="+mn-lt"/>
                      </a:endParaRPr>
                    </a:p>
                  </a:txBody>
                  <a:tcPr/>
                </a:tc>
                <a:extLst>
                  <a:ext uri="{0D108BD9-81ED-4DB2-BD59-A6C34878D82A}">
                    <a16:rowId xmlns:a16="http://schemas.microsoft.com/office/drawing/2014/main" val="450143743"/>
                  </a:ext>
                </a:extLst>
              </a:tr>
              <a:tr h="370840">
                <a:tc>
                  <a:txBody>
                    <a:bodyPr/>
                    <a:lstStyle/>
                    <a:p>
                      <a:r>
                        <a:rPr lang="en-US" sz="2000" b="0" i="0" dirty="0">
                          <a:solidFill>
                            <a:srgbClr val="111111"/>
                          </a:solidFill>
                          <a:effectLst/>
                          <a:latin typeface="+mn-lt"/>
                        </a:rPr>
                        <a:t>Reduces customer lead times, giving higher customer satisfaction</a:t>
                      </a:r>
                      <a:endParaRPr lang="en-GB" sz="2000" dirty="0">
                        <a:latin typeface="+mn-lt"/>
                      </a:endParaRPr>
                    </a:p>
                  </a:txBody>
                  <a:tcPr/>
                </a:tc>
                <a:tc>
                  <a:txBody>
                    <a:bodyPr/>
                    <a:lstStyle/>
                    <a:p>
                      <a:r>
                        <a:rPr lang="en-US" sz="2000" dirty="0">
                          <a:latin typeface="+mn-lt"/>
                        </a:rPr>
                        <a:t>Lack of flexibility to respond to peaks/troughs in demand</a:t>
                      </a:r>
                      <a:endParaRPr lang="en-GB" sz="2000" dirty="0">
                        <a:latin typeface="+mn-lt"/>
                      </a:endParaRPr>
                    </a:p>
                  </a:txBody>
                  <a:tcPr/>
                </a:tc>
                <a:extLst>
                  <a:ext uri="{0D108BD9-81ED-4DB2-BD59-A6C34878D82A}">
                    <a16:rowId xmlns:a16="http://schemas.microsoft.com/office/drawing/2014/main" val="1361223536"/>
                  </a:ext>
                </a:extLst>
              </a:tr>
              <a:tr h="370840">
                <a:tc>
                  <a:txBody>
                    <a:bodyPr/>
                    <a:lstStyle/>
                    <a:p>
                      <a:r>
                        <a:rPr lang="en-US" sz="2000" b="0" i="0" dirty="0">
                          <a:solidFill>
                            <a:srgbClr val="111111"/>
                          </a:solidFill>
                          <a:effectLst/>
                          <a:latin typeface="+mn-lt"/>
                        </a:rPr>
                        <a:t>Optimises inventory management</a:t>
                      </a:r>
                      <a:endParaRPr lang="en-GB" sz="2000" dirty="0">
                        <a:latin typeface="+mn-lt"/>
                      </a:endParaRPr>
                    </a:p>
                  </a:txBody>
                  <a:tcPr/>
                </a:tc>
                <a:tc>
                  <a:txBody>
                    <a:bodyPr/>
                    <a:lstStyle/>
                    <a:p>
                      <a:endParaRPr lang="en-GB" sz="2000" dirty="0">
                        <a:latin typeface="+mn-lt"/>
                      </a:endParaRPr>
                    </a:p>
                  </a:txBody>
                  <a:tcPr/>
                </a:tc>
                <a:extLst>
                  <a:ext uri="{0D108BD9-81ED-4DB2-BD59-A6C34878D82A}">
                    <a16:rowId xmlns:a16="http://schemas.microsoft.com/office/drawing/2014/main" val="1379947540"/>
                  </a:ext>
                </a:extLst>
              </a:tr>
            </a:tbl>
          </a:graphicData>
        </a:graphic>
      </p:graphicFrame>
    </p:spTree>
    <p:extLst>
      <p:ext uri="{BB962C8B-B14F-4D97-AF65-F5344CB8AC3E}">
        <p14:creationId xmlns:p14="http://schemas.microsoft.com/office/powerpoint/2010/main" val="21357281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Supply chains and stock movements</a:t>
            </a:r>
          </a:p>
        </p:txBody>
      </p:sp>
      <p:sp>
        <p:nvSpPr>
          <p:cNvPr id="3" name="Content Placeholder 2"/>
          <p:cNvSpPr>
            <a:spLocks noGrp="1"/>
          </p:cNvSpPr>
          <p:nvPr>
            <p:ph sz="quarter" idx="10"/>
          </p:nvPr>
        </p:nvSpPr>
        <p:spPr>
          <a:xfrm>
            <a:off x="457200" y="1512000"/>
            <a:ext cx="8229600" cy="4248000"/>
          </a:xfrm>
        </p:spPr>
        <p:txBody>
          <a:bodyPr/>
          <a:lstStyle/>
          <a:p>
            <a:pPr marL="0" lvl="1" indent="0">
              <a:spcBef>
                <a:spcPts val="1000"/>
              </a:spcBef>
              <a:spcAft>
                <a:spcPts val="1000"/>
              </a:spcAft>
              <a:buClrTx/>
              <a:buNone/>
            </a:pPr>
            <a:r>
              <a:rPr lang="en-GB" sz="1800" b="1" dirty="0"/>
              <a:t>Supply chain</a:t>
            </a:r>
            <a:r>
              <a:rPr lang="en-GB" sz="1800" dirty="0"/>
              <a:t> is the term used to describe how parts, components, materials and products ‘move’ from one company to another, and then on to the customer.</a:t>
            </a:r>
          </a:p>
          <a:p>
            <a:endParaRPr lang="en-GB" dirty="0"/>
          </a:p>
        </p:txBody>
      </p:sp>
      <p:sp>
        <p:nvSpPr>
          <p:cNvPr id="4" name="Rounded Rectangle 3"/>
          <p:cNvSpPr/>
          <p:nvPr/>
        </p:nvSpPr>
        <p:spPr>
          <a:xfrm>
            <a:off x="980277" y="5027585"/>
            <a:ext cx="2770472" cy="78766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C</a:t>
            </a:r>
          </a:p>
          <a:p>
            <a:pPr algn="ctr"/>
            <a:r>
              <a:rPr lang="en-GB" sz="1200" dirty="0">
                <a:solidFill>
                  <a:schemeClr val="tx1"/>
                </a:solidFill>
              </a:rPr>
              <a:t>buys the bolts and packages them up with nuts and washers</a:t>
            </a:r>
          </a:p>
        </p:txBody>
      </p:sp>
      <p:sp>
        <p:nvSpPr>
          <p:cNvPr id="5" name="Rounded Rectangle 4"/>
          <p:cNvSpPr/>
          <p:nvPr/>
        </p:nvSpPr>
        <p:spPr>
          <a:xfrm>
            <a:off x="622887" y="3663996"/>
            <a:ext cx="1838425" cy="78766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B</a:t>
            </a:r>
          </a:p>
          <a:p>
            <a:pPr algn="ctr"/>
            <a:r>
              <a:rPr lang="en-GB" sz="1200" dirty="0">
                <a:solidFill>
                  <a:schemeClr val="tx1"/>
                </a:solidFill>
              </a:rPr>
              <a:t>uses the steel to make bolts</a:t>
            </a:r>
          </a:p>
        </p:txBody>
      </p:sp>
      <p:sp>
        <p:nvSpPr>
          <p:cNvPr id="6" name="Rounded Rectangle 5"/>
          <p:cNvSpPr/>
          <p:nvPr/>
        </p:nvSpPr>
        <p:spPr>
          <a:xfrm>
            <a:off x="298383" y="2305248"/>
            <a:ext cx="2136809" cy="78766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A</a:t>
            </a:r>
          </a:p>
          <a:p>
            <a:pPr algn="ctr"/>
            <a:r>
              <a:rPr lang="en-GB" sz="1200" dirty="0">
                <a:solidFill>
                  <a:schemeClr val="tx1"/>
                </a:solidFill>
              </a:rPr>
              <a:t>mines iron and makes steel</a:t>
            </a:r>
          </a:p>
        </p:txBody>
      </p:sp>
      <p:sp>
        <p:nvSpPr>
          <p:cNvPr id="7" name="Rounded Rectangle 6"/>
          <p:cNvSpPr/>
          <p:nvPr/>
        </p:nvSpPr>
        <p:spPr>
          <a:xfrm>
            <a:off x="2832207" y="3721757"/>
            <a:ext cx="2821807" cy="81168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D</a:t>
            </a:r>
          </a:p>
          <a:p>
            <a:pPr algn="ctr"/>
            <a:r>
              <a:rPr lang="en-GB" sz="1200" dirty="0">
                <a:solidFill>
                  <a:schemeClr val="tx1"/>
                </a:solidFill>
              </a:rPr>
              <a:t>buys the bolts, nuts and washers and uses them to make shock absorbers</a:t>
            </a:r>
          </a:p>
        </p:txBody>
      </p:sp>
      <p:sp>
        <p:nvSpPr>
          <p:cNvPr id="8" name="Rounded Rectangle 7"/>
          <p:cNvSpPr/>
          <p:nvPr/>
        </p:nvSpPr>
        <p:spPr>
          <a:xfrm>
            <a:off x="6108432" y="2305248"/>
            <a:ext cx="2578368" cy="92723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E</a:t>
            </a:r>
          </a:p>
          <a:p>
            <a:pPr algn="ctr"/>
            <a:r>
              <a:rPr lang="en-GB" sz="1200" dirty="0">
                <a:solidFill>
                  <a:schemeClr val="tx1"/>
                </a:solidFill>
              </a:rPr>
              <a:t>buys the shock absorbers for its mountain bikes</a:t>
            </a:r>
          </a:p>
        </p:txBody>
      </p:sp>
      <p:sp>
        <p:nvSpPr>
          <p:cNvPr id="9" name="Rounded Rectangle 8"/>
          <p:cNvSpPr/>
          <p:nvPr/>
        </p:nvSpPr>
        <p:spPr>
          <a:xfrm>
            <a:off x="6177815" y="3663982"/>
            <a:ext cx="2508986" cy="92723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F</a:t>
            </a:r>
          </a:p>
          <a:p>
            <a:pPr algn="ctr"/>
            <a:r>
              <a:rPr lang="en-GB" sz="1200" dirty="0">
                <a:solidFill>
                  <a:schemeClr val="tx1"/>
                </a:solidFill>
              </a:rPr>
              <a:t>buys the shock absorbers and uses them in its quad bikes</a:t>
            </a:r>
          </a:p>
        </p:txBody>
      </p:sp>
      <p:sp>
        <p:nvSpPr>
          <p:cNvPr id="11" name="Rounded Rectangle 10"/>
          <p:cNvSpPr/>
          <p:nvPr/>
        </p:nvSpPr>
        <p:spPr>
          <a:xfrm>
            <a:off x="6220325" y="4888015"/>
            <a:ext cx="2466475" cy="92723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G </a:t>
            </a:r>
          </a:p>
          <a:p>
            <a:pPr algn="ctr"/>
            <a:r>
              <a:rPr lang="en-GB" sz="1200" dirty="0">
                <a:solidFill>
                  <a:schemeClr val="tx1"/>
                </a:solidFill>
              </a:rPr>
              <a:t>buys the shock absorbers  and sells them as spares in their shops</a:t>
            </a:r>
          </a:p>
        </p:txBody>
      </p:sp>
      <p:cxnSp>
        <p:nvCxnSpPr>
          <p:cNvPr id="13" name="Elbow Connector 12"/>
          <p:cNvCxnSpPr>
            <a:stCxn id="6" idx="2"/>
            <a:endCxn id="5" idx="0"/>
          </p:cNvCxnSpPr>
          <p:nvPr/>
        </p:nvCxnSpPr>
        <p:spPr>
          <a:xfrm rot="16200000" flipH="1">
            <a:off x="1168904" y="3290799"/>
            <a:ext cx="571081" cy="175312"/>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Elbow Connector 13"/>
          <p:cNvCxnSpPr>
            <a:stCxn id="5" idx="2"/>
            <a:endCxn id="4" idx="0"/>
          </p:cNvCxnSpPr>
          <p:nvPr/>
        </p:nvCxnSpPr>
        <p:spPr>
          <a:xfrm rot="16200000" flipH="1">
            <a:off x="1665845" y="4327917"/>
            <a:ext cx="575922" cy="823413"/>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Elbow Connector 16"/>
          <p:cNvCxnSpPr>
            <a:stCxn id="4" idx="3"/>
            <a:endCxn id="7" idx="2"/>
          </p:cNvCxnSpPr>
          <p:nvPr/>
        </p:nvCxnSpPr>
        <p:spPr>
          <a:xfrm flipV="1">
            <a:off x="3750749" y="4533442"/>
            <a:ext cx="492362" cy="88797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Elbow Connector 21"/>
          <p:cNvCxnSpPr>
            <a:cxnSpLocks/>
          </p:cNvCxnSpPr>
          <p:nvPr/>
        </p:nvCxnSpPr>
        <p:spPr>
          <a:xfrm flipV="1">
            <a:off x="5744652" y="2659754"/>
            <a:ext cx="385034" cy="146784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Elbow Connector 24"/>
          <p:cNvCxnSpPr>
            <a:cxnSpLocks/>
            <a:stCxn id="7" idx="3"/>
            <a:endCxn id="9" idx="1"/>
          </p:cNvCxnSpPr>
          <p:nvPr/>
        </p:nvCxnSpPr>
        <p:spPr>
          <a:xfrm>
            <a:off x="5654014" y="4127600"/>
            <a:ext cx="523801" cy="1"/>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Elbow Connector 28"/>
          <p:cNvCxnSpPr>
            <a:cxnSpLocks/>
            <a:stCxn id="7" idx="3"/>
            <a:endCxn id="11" idx="1"/>
          </p:cNvCxnSpPr>
          <p:nvPr/>
        </p:nvCxnSpPr>
        <p:spPr>
          <a:xfrm>
            <a:off x="5654014" y="4127600"/>
            <a:ext cx="566311" cy="122403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191730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Supply chain failure</a:t>
            </a:r>
          </a:p>
        </p:txBody>
      </p:sp>
      <p:sp>
        <p:nvSpPr>
          <p:cNvPr id="3" name="Content Placeholder 2"/>
          <p:cNvSpPr>
            <a:spLocks noGrp="1"/>
          </p:cNvSpPr>
          <p:nvPr>
            <p:ph sz="quarter" idx="10"/>
          </p:nvPr>
        </p:nvSpPr>
        <p:spPr/>
        <p:txBody>
          <a:bodyPr/>
          <a:lstStyle/>
          <a:p>
            <a:pPr marL="0" lvl="1" indent="0">
              <a:spcBef>
                <a:spcPts val="1000"/>
              </a:spcBef>
              <a:spcAft>
                <a:spcPts val="1000"/>
              </a:spcAft>
              <a:buClrTx/>
              <a:buNone/>
            </a:pPr>
            <a:r>
              <a:rPr lang="en-GB" sz="1800" dirty="0"/>
              <a:t>A failure anywhere is the supply chain will cause problems for all the companies further down the chain. If Company D has a flood, Companies E, F and G will have no shock absorbers to buy.</a:t>
            </a:r>
          </a:p>
        </p:txBody>
      </p:sp>
      <p:sp>
        <p:nvSpPr>
          <p:cNvPr id="4" name="Rounded Rectangle 3"/>
          <p:cNvSpPr/>
          <p:nvPr/>
        </p:nvSpPr>
        <p:spPr>
          <a:xfrm>
            <a:off x="980277" y="5027585"/>
            <a:ext cx="2770472" cy="38258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C</a:t>
            </a:r>
          </a:p>
        </p:txBody>
      </p:sp>
      <p:sp>
        <p:nvSpPr>
          <p:cNvPr id="5" name="Rounded Rectangle 4"/>
          <p:cNvSpPr/>
          <p:nvPr/>
        </p:nvSpPr>
        <p:spPr>
          <a:xfrm>
            <a:off x="622887" y="3663996"/>
            <a:ext cx="1838425" cy="38258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B</a:t>
            </a:r>
          </a:p>
        </p:txBody>
      </p:sp>
      <p:sp>
        <p:nvSpPr>
          <p:cNvPr id="6" name="Rounded Rectangle 5"/>
          <p:cNvSpPr/>
          <p:nvPr/>
        </p:nvSpPr>
        <p:spPr>
          <a:xfrm>
            <a:off x="298383" y="2710327"/>
            <a:ext cx="2136809" cy="3825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A</a:t>
            </a:r>
          </a:p>
        </p:txBody>
      </p:sp>
      <p:sp>
        <p:nvSpPr>
          <p:cNvPr id="7" name="Rounded Rectangle 6"/>
          <p:cNvSpPr/>
          <p:nvPr/>
        </p:nvSpPr>
        <p:spPr>
          <a:xfrm>
            <a:off x="2832207" y="3721757"/>
            <a:ext cx="2821807" cy="811685"/>
          </a:xfrm>
          <a:prstGeom prst="roundRect">
            <a:avLst/>
          </a:prstGeom>
          <a:gradFill>
            <a:gsLst>
              <a:gs pos="0">
                <a:srgbClr val="FF0000"/>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D</a:t>
            </a:r>
          </a:p>
          <a:p>
            <a:pPr algn="ctr"/>
            <a:r>
              <a:rPr lang="en-GB" sz="1200" dirty="0">
                <a:solidFill>
                  <a:schemeClr val="tx1"/>
                </a:solidFill>
              </a:rPr>
              <a:t>FLOODED</a:t>
            </a:r>
          </a:p>
        </p:txBody>
      </p:sp>
      <p:cxnSp>
        <p:nvCxnSpPr>
          <p:cNvPr id="13" name="Elbow Connector 12"/>
          <p:cNvCxnSpPr>
            <a:cxnSpLocks/>
            <a:stCxn id="6" idx="2"/>
            <a:endCxn id="5" idx="0"/>
          </p:cNvCxnSpPr>
          <p:nvPr/>
        </p:nvCxnSpPr>
        <p:spPr>
          <a:xfrm rot="16200000" flipH="1">
            <a:off x="1168904" y="3290799"/>
            <a:ext cx="571081" cy="175312"/>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Elbow Connector 13"/>
          <p:cNvCxnSpPr>
            <a:cxnSpLocks/>
            <a:stCxn id="5" idx="2"/>
            <a:endCxn id="4" idx="0"/>
          </p:cNvCxnSpPr>
          <p:nvPr/>
        </p:nvCxnSpPr>
        <p:spPr>
          <a:xfrm rot="16200000" flipH="1">
            <a:off x="1463306" y="4125378"/>
            <a:ext cx="981000" cy="823413"/>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Elbow Connector 16"/>
          <p:cNvCxnSpPr>
            <a:cxnSpLocks/>
            <a:stCxn id="4" idx="3"/>
            <a:endCxn id="7" idx="2"/>
          </p:cNvCxnSpPr>
          <p:nvPr/>
        </p:nvCxnSpPr>
        <p:spPr>
          <a:xfrm flipV="1">
            <a:off x="3750749" y="4533442"/>
            <a:ext cx="492362" cy="685438"/>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093083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Packaging</a:t>
            </a:r>
          </a:p>
        </p:txBody>
      </p:sp>
      <p:sp>
        <p:nvSpPr>
          <p:cNvPr id="3" name="Content Placeholder 2"/>
          <p:cNvSpPr>
            <a:spLocks noGrp="1"/>
          </p:cNvSpPr>
          <p:nvPr>
            <p:ph sz="quarter" idx="10"/>
          </p:nvPr>
        </p:nvSpPr>
        <p:spPr>
          <a:xfrm>
            <a:off x="457200" y="1512000"/>
            <a:ext cx="6783572" cy="4014157"/>
          </a:xfrm>
        </p:spPr>
        <p:txBody>
          <a:bodyPr/>
          <a:lstStyle/>
          <a:p>
            <a:r>
              <a:rPr lang="en-GB" b="1" dirty="0"/>
              <a:t>Packaging</a:t>
            </a:r>
            <a:r>
              <a:rPr lang="en-GB" dirty="0"/>
              <a:t> is an essential stock practice. Almost all manufactured items will need packaging. Packaging ensures that:</a:t>
            </a:r>
          </a:p>
          <a:p>
            <a:pPr marL="216000" indent="-216000">
              <a:spcBef>
                <a:spcPts val="500"/>
              </a:spcBef>
              <a:spcAft>
                <a:spcPts val="500"/>
              </a:spcAft>
              <a:buClr>
                <a:srgbClr val="0077E3"/>
              </a:buClr>
              <a:buFont typeface="Arial" panose="020B0604020202020204" pitchFamily="34" charset="0"/>
              <a:buChar char="•"/>
            </a:pPr>
            <a:r>
              <a:rPr lang="en-GB" dirty="0"/>
              <a:t>items are batched in sensible quantities per package and protected from damage</a:t>
            </a:r>
          </a:p>
          <a:p>
            <a:pPr marL="216000" indent="-216000">
              <a:spcBef>
                <a:spcPts val="500"/>
              </a:spcBef>
              <a:spcAft>
                <a:spcPts val="500"/>
              </a:spcAft>
              <a:buClr>
                <a:srgbClr val="0077E3"/>
              </a:buClr>
              <a:buFont typeface="Arial" panose="020B0604020202020204" pitchFamily="34" charset="0"/>
              <a:buChar char="•"/>
            </a:pPr>
            <a:r>
              <a:rPr lang="en-GB" dirty="0"/>
              <a:t>items can be stacked in containers strong enough to ensure none are crushed or damaged.</a:t>
            </a:r>
          </a:p>
          <a:p>
            <a:pPr>
              <a:spcBef>
                <a:spcPts val="500"/>
              </a:spcBef>
              <a:spcAft>
                <a:spcPts val="500"/>
              </a:spcAft>
              <a:buClr>
                <a:srgbClr val="0077E3"/>
              </a:buClr>
            </a:pPr>
            <a:r>
              <a:rPr lang="en-GB" dirty="0"/>
              <a:t>Packaged products need to be easily transportable (eg on suitable pallets) by hand, forklift, etc, so they can be loaded quickly and safely into different modes of transport (eg containers, road vehicles, trains, aeroplanes).</a:t>
            </a:r>
          </a:p>
        </p:txBody>
      </p:sp>
      <p:pic>
        <p:nvPicPr>
          <p:cNvPr id="7170"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118074" y="1008000"/>
            <a:ext cx="2105025"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02978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Your turn</a:t>
            </a:r>
          </a:p>
        </p:txBody>
      </p:sp>
      <p:sp>
        <p:nvSpPr>
          <p:cNvPr id="3" name="Content Placeholder 2"/>
          <p:cNvSpPr>
            <a:spLocks noGrp="1"/>
          </p:cNvSpPr>
          <p:nvPr>
            <p:ph sz="quarter" idx="10"/>
          </p:nvPr>
        </p:nvSpPr>
        <p:spPr>
          <a:xfrm>
            <a:off x="457200" y="4972271"/>
            <a:ext cx="8229600" cy="606975"/>
          </a:xfrm>
        </p:spPr>
        <p:txBody>
          <a:bodyPr/>
          <a:lstStyle/>
          <a:p>
            <a:pPr algn="ctr"/>
            <a:r>
              <a:rPr lang="en-GB" dirty="0"/>
              <a:t>This laptop is made in China but can be delivered to your door by Amazon Prime the next day. How is this achieved? </a:t>
            </a:r>
          </a:p>
          <a:p>
            <a:endParaRPr lang="en-GB" dirty="0"/>
          </a:p>
        </p:txBody>
      </p:sp>
      <p:pic>
        <p:nvPicPr>
          <p:cNvPr id="5" name="Picture 4" descr="A picture containing text, table, electronics, sitting&#10;&#10;Description automatically generated">
            <a:extLst>
              <a:ext uri="{FF2B5EF4-FFF2-40B4-BE49-F238E27FC236}">
                <a16:creationId xmlns:a16="http://schemas.microsoft.com/office/drawing/2014/main" id="{3EF793A0-9932-AA5F-48AE-D5E69C8C7BEF}"/>
              </a:ext>
            </a:extLst>
          </p:cNvPr>
          <p:cNvPicPr>
            <a:picLocks noChangeAspect="1"/>
          </p:cNvPicPr>
          <p:nvPr/>
        </p:nvPicPr>
        <p:blipFill>
          <a:blip r:embed="rId3"/>
          <a:stretch>
            <a:fillRect/>
          </a:stretch>
        </p:blipFill>
        <p:spPr>
          <a:xfrm>
            <a:off x="2469566" y="2029567"/>
            <a:ext cx="4204868" cy="2798865"/>
          </a:xfrm>
          <a:prstGeom prst="rect">
            <a:avLst/>
          </a:prstGeom>
        </p:spPr>
      </p:pic>
    </p:spTree>
    <p:extLst>
      <p:ext uri="{BB962C8B-B14F-4D97-AF65-F5344CB8AC3E}">
        <p14:creationId xmlns:p14="http://schemas.microsoft.com/office/powerpoint/2010/main" val="30021741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4">
            <a:extLst>
              <a:ext uri="{FF2B5EF4-FFF2-40B4-BE49-F238E27FC236}">
                <a16:creationId xmlns:a16="http://schemas.microsoft.com/office/drawing/2014/main" id="{6737E2B2-39E6-3EDB-4A65-B55838B81558}"/>
              </a:ext>
            </a:extLst>
          </p:cNvPr>
          <p:cNvSpPr txBox="1"/>
          <p:nvPr/>
        </p:nvSpPr>
        <p:spPr>
          <a:xfrm>
            <a:off x="2182800" y="598508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828076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5A873-604B-3585-FA84-328BB0572986}"/>
              </a:ext>
            </a:extLst>
          </p:cNvPr>
          <p:cNvSpPr>
            <a:spLocks noGrp="1"/>
          </p:cNvSpPr>
          <p:nvPr>
            <p:ph type="title"/>
          </p:nvPr>
        </p:nvSpPr>
        <p:spPr/>
        <p:txBody>
          <a:bodyPr/>
          <a:lstStyle/>
          <a:p>
            <a:r>
              <a:rPr lang="en-US" dirty="0"/>
              <a:t>Objectives</a:t>
            </a:r>
            <a:endParaRPr lang="en-GB" dirty="0"/>
          </a:p>
        </p:txBody>
      </p:sp>
      <p:sp>
        <p:nvSpPr>
          <p:cNvPr id="4" name="Rectangle 3">
            <a:extLst>
              <a:ext uri="{FF2B5EF4-FFF2-40B4-BE49-F238E27FC236}">
                <a16:creationId xmlns:a16="http://schemas.microsoft.com/office/drawing/2014/main" id="{31871F1D-2BF5-B9C8-D7F1-3FB7AF46A5E9}"/>
              </a:ext>
            </a:extLst>
          </p:cNvPr>
          <p:cNvSpPr>
            <a:spLocks noGrp="1" noChangeArrowheads="1"/>
          </p:cNvSpPr>
          <p:nvPr>
            <p:ph sz="quarter" idx="10"/>
          </p:nvPr>
        </p:nvSpPr>
        <p:spPr>
          <a:xfrm>
            <a:off x="457200" y="1511300"/>
            <a:ext cx="8229600" cy="4248150"/>
          </a:xfrm>
        </p:spPr>
        <p:txBody>
          <a:bodyPr/>
          <a:lstStyle/>
          <a:p>
            <a:pPr eaLnBrk="1" hangingPunct="1">
              <a:lnSpc>
                <a:spcPct val="100000"/>
              </a:lnSpc>
            </a:pPr>
            <a:r>
              <a:rPr lang="en-GB" dirty="0">
                <a:ea typeface="ＭＳ Ｐゴシック" pitchFamily="-105" charset="-128"/>
                <a:cs typeface="ＭＳ Ｐゴシック" pitchFamily="-105" charset="-128"/>
              </a:rPr>
              <a:t>By the end of this session, learners should be able to:</a:t>
            </a:r>
          </a:p>
          <a:p>
            <a:pPr marL="216000" indent="-216000" eaLnBrk="1" hangingPunct="1">
              <a:lnSpc>
                <a:spcPct val="100000"/>
              </a:lnSpc>
              <a:spcBef>
                <a:spcPts val="500"/>
              </a:spcBef>
              <a:spcAft>
                <a:spcPts val="500"/>
              </a:spcAft>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the stock/production practices of ‘just in time’ (JIT), made to stock (MTS), made to order (MTO) and material requirements planning (MRP)</a:t>
            </a:r>
          </a:p>
          <a:p>
            <a:pPr marL="216000" indent="-216000" eaLnBrk="1" hangingPunct="1">
              <a:lnSpc>
                <a:spcPct val="100000"/>
              </a:lnSpc>
              <a:spcBef>
                <a:spcPts val="500"/>
              </a:spcBef>
              <a:spcAft>
                <a:spcPts val="500"/>
              </a:spcAft>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the basic working of a supply chain</a:t>
            </a:r>
          </a:p>
          <a:p>
            <a:pPr marL="216000" indent="-216000" eaLnBrk="1" hangingPunct="1">
              <a:lnSpc>
                <a:spcPct val="100000"/>
              </a:lnSpc>
              <a:spcBef>
                <a:spcPts val="500"/>
              </a:spcBef>
              <a:spcAft>
                <a:spcPts val="500"/>
              </a:spcAft>
              <a:buClr>
                <a:srgbClr val="0077E3"/>
              </a:buClr>
              <a:buFont typeface="Arial" panose="020B0604020202020204" pitchFamily="34" charset="0"/>
              <a:buChar char="•"/>
            </a:pPr>
            <a:r>
              <a:rPr lang="en-GB" dirty="0">
                <a:ea typeface="ＭＳ Ｐゴシック" pitchFamily="-105" charset="-128"/>
                <a:cs typeface="ＭＳ Ｐゴシック" pitchFamily="-105" charset="-128"/>
              </a:rPr>
              <a:t>outline the importance of packaging as part of stock processes.</a:t>
            </a:r>
          </a:p>
          <a:p>
            <a:pPr marL="216000" indent="-216000" eaLnBrk="1" hangingPunct="1">
              <a:lnSpc>
                <a:spcPct val="100000"/>
              </a:lnSpc>
              <a:spcBef>
                <a:spcPts val="500"/>
              </a:spcBef>
              <a:spcAft>
                <a:spcPts val="500"/>
              </a:spcAft>
              <a:buClr>
                <a:srgbClr val="0077E3"/>
              </a:buClr>
              <a:buFont typeface="Arial" panose="020B0604020202020204" pitchFamily="34" charset="0"/>
              <a:buChar char="•"/>
            </a:pP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30643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Just in time (JIT)</a:t>
            </a:r>
          </a:p>
        </p:txBody>
      </p:sp>
      <p:sp>
        <p:nvSpPr>
          <p:cNvPr id="3" name="Content Placeholder 2"/>
          <p:cNvSpPr>
            <a:spLocks noGrp="1"/>
          </p:cNvSpPr>
          <p:nvPr>
            <p:ph sz="quarter" idx="10"/>
          </p:nvPr>
        </p:nvSpPr>
        <p:spPr>
          <a:xfrm>
            <a:off x="293572" y="1512000"/>
            <a:ext cx="5143132" cy="4248000"/>
          </a:xfrm>
        </p:spPr>
        <p:txBody>
          <a:bodyPr/>
          <a:lstStyle/>
          <a:p>
            <a:pPr lvl="1" indent="0">
              <a:buNone/>
            </a:pPr>
            <a:r>
              <a:rPr lang="en-GB" b="1" dirty="0"/>
              <a:t>Just in time</a:t>
            </a:r>
            <a:r>
              <a:rPr lang="en-GB" dirty="0"/>
              <a:t> </a:t>
            </a:r>
            <a:r>
              <a:rPr lang="en-GB" b="1" dirty="0"/>
              <a:t>(JIT)</a:t>
            </a:r>
            <a:r>
              <a:rPr lang="en-GB" dirty="0"/>
              <a:t> is a very descriptive name for a stock and distribution practice that is guided by three things: </a:t>
            </a:r>
            <a:r>
              <a:rPr lang="en-GB" b="1" dirty="0"/>
              <a:t>what</a:t>
            </a:r>
            <a:r>
              <a:rPr lang="en-GB" dirty="0"/>
              <a:t>, </a:t>
            </a:r>
            <a:r>
              <a:rPr lang="en-GB" b="1" dirty="0"/>
              <a:t>when</a:t>
            </a:r>
            <a:r>
              <a:rPr lang="en-GB" dirty="0"/>
              <a:t> and </a:t>
            </a:r>
            <a:r>
              <a:rPr lang="en-GB" b="1" dirty="0"/>
              <a:t>how much</a:t>
            </a:r>
            <a:r>
              <a:rPr lang="en-GB" dirty="0"/>
              <a:t>. </a:t>
            </a:r>
          </a:p>
          <a:p>
            <a:pPr lvl="1" indent="0">
              <a:buNone/>
            </a:pPr>
            <a:endParaRPr lang="en-GB" dirty="0"/>
          </a:p>
          <a:p>
            <a:pPr lvl="1" indent="0">
              <a:buNone/>
            </a:pPr>
            <a:r>
              <a:rPr lang="en-GB" dirty="0"/>
              <a:t>Toyota was the first to introduce the concept of JIT on a large scale.</a:t>
            </a:r>
          </a:p>
          <a:p>
            <a:pPr lvl="1" indent="0">
              <a:buNone/>
            </a:pPr>
            <a:endParaRPr lang="en-GB" dirty="0"/>
          </a:p>
          <a:p>
            <a:pPr lvl="1" indent="0">
              <a:buNone/>
            </a:pPr>
            <a:endParaRPr lang="en-GB" dirty="0"/>
          </a:p>
        </p:txBody>
      </p:sp>
      <p:pic>
        <p:nvPicPr>
          <p:cNvPr id="5" name="Picture 4" descr="A car parked outside a building&#10;&#10;Description automatically generated with medium confidence">
            <a:extLst>
              <a:ext uri="{FF2B5EF4-FFF2-40B4-BE49-F238E27FC236}">
                <a16:creationId xmlns:a16="http://schemas.microsoft.com/office/drawing/2014/main" id="{E9CF60CE-82EC-199A-B63E-F0E32F4C6034}"/>
              </a:ext>
            </a:extLst>
          </p:cNvPr>
          <p:cNvPicPr>
            <a:picLocks noChangeAspect="1"/>
          </p:cNvPicPr>
          <p:nvPr/>
        </p:nvPicPr>
        <p:blipFill>
          <a:blip r:embed="rId3"/>
          <a:stretch>
            <a:fillRect/>
          </a:stretch>
        </p:blipFill>
        <p:spPr>
          <a:xfrm>
            <a:off x="5825095" y="1559996"/>
            <a:ext cx="2861705" cy="1888726"/>
          </a:xfrm>
          <a:prstGeom prst="rect">
            <a:avLst/>
          </a:prstGeom>
        </p:spPr>
      </p:pic>
    </p:spTree>
    <p:extLst>
      <p:ext uri="{BB962C8B-B14F-4D97-AF65-F5344CB8AC3E}">
        <p14:creationId xmlns:p14="http://schemas.microsoft.com/office/powerpoint/2010/main" val="22638225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2267F-2FF6-529A-F0B5-98E530AC6C68}"/>
              </a:ext>
            </a:extLst>
          </p:cNvPr>
          <p:cNvSpPr>
            <a:spLocks noGrp="1"/>
          </p:cNvSpPr>
          <p:nvPr>
            <p:ph type="title"/>
          </p:nvPr>
        </p:nvSpPr>
        <p:spPr/>
        <p:txBody>
          <a:bodyPr/>
          <a:lstStyle/>
          <a:p>
            <a:r>
              <a:rPr lang="en-US" dirty="0"/>
              <a:t>What is JIT?</a:t>
            </a:r>
            <a:endParaRPr lang="en-GB" dirty="0"/>
          </a:p>
        </p:txBody>
      </p:sp>
      <p:sp>
        <p:nvSpPr>
          <p:cNvPr id="3" name="Content Placeholder 2">
            <a:extLst>
              <a:ext uri="{FF2B5EF4-FFF2-40B4-BE49-F238E27FC236}">
                <a16:creationId xmlns:a16="http://schemas.microsoft.com/office/drawing/2014/main" id="{1085C173-0CDC-31F9-EE11-CCC49B09486B}"/>
              </a:ext>
            </a:extLst>
          </p:cNvPr>
          <p:cNvSpPr>
            <a:spLocks noGrp="1"/>
          </p:cNvSpPr>
          <p:nvPr>
            <p:ph sz="quarter" idx="10"/>
          </p:nvPr>
        </p:nvSpPr>
        <p:spPr>
          <a:xfrm>
            <a:off x="457200" y="1512000"/>
            <a:ext cx="4267200" cy="4248000"/>
          </a:xfrm>
        </p:spPr>
        <p:txBody>
          <a:bodyPr/>
          <a:lstStyle/>
          <a:p>
            <a:r>
              <a:rPr lang="en-US" b="0" i="0" dirty="0">
                <a:effectLst/>
              </a:rPr>
              <a:t>Most companies create and hold inventory in excess, meaning they create goods in anticipation of orders. </a:t>
            </a:r>
          </a:p>
          <a:p>
            <a:r>
              <a:rPr lang="en-US" b="0" i="0" dirty="0">
                <a:effectLst/>
              </a:rPr>
              <a:t>JIT involves creating, storing and keeping track of </a:t>
            </a:r>
            <a:r>
              <a:rPr lang="en-US" b="1" i="0" dirty="0">
                <a:effectLst/>
              </a:rPr>
              <a:t>only enough orders</a:t>
            </a:r>
            <a:r>
              <a:rPr lang="en-US" b="0" i="0" dirty="0">
                <a:effectLst/>
              </a:rPr>
              <a:t> to supply the </a:t>
            </a:r>
            <a:r>
              <a:rPr lang="en-US" b="1" dirty="0">
                <a:effectLst/>
              </a:rPr>
              <a:t>actual demand for the company’s products</a:t>
            </a:r>
            <a:r>
              <a:rPr lang="en-US" b="0" i="0" dirty="0">
                <a:effectLst/>
              </a:rPr>
              <a:t>.</a:t>
            </a:r>
          </a:p>
          <a:p>
            <a:r>
              <a:rPr lang="en-US" dirty="0"/>
              <a:t>It is designed to be highly efficient and reduce waste and can hence be regarded as a</a:t>
            </a:r>
            <a:r>
              <a:rPr lang="en-US" b="1" dirty="0"/>
              <a:t> lean manufacturing</a:t>
            </a:r>
            <a:r>
              <a:rPr lang="en-US" dirty="0"/>
              <a:t> approach.</a:t>
            </a:r>
            <a:endParaRPr lang="en-GB" dirty="0"/>
          </a:p>
        </p:txBody>
      </p:sp>
      <p:graphicFrame>
        <p:nvGraphicFramePr>
          <p:cNvPr id="4" name="Diagram 3">
            <a:extLst>
              <a:ext uri="{FF2B5EF4-FFF2-40B4-BE49-F238E27FC236}">
                <a16:creationId xmlns:a16="http://schemas.microsoft.com/office/drawing/2014/main" id="{FCC72A59-FF89-53A2-11BD-E9D1B32E7977}"/>
              </a:ext>
            </a:extLst>
          </p:cNvPr>
          <p:cNvGraphicFramePr/>
          <p:nvPr>
            <p:extLst>
              <p:ext uri="{D42A27DB-BD31-4B8C-83A1-F6EECF244321}">
                <p14:modId xmlns:p14="http://schemas.microsoft.com/office/powerpoint/2010/main" val="3071412942"/>
              </p:ext>
            </p:extLst>
          </p:nvPr>
        </p:nvGraphicFramePr>
        <p:xfrm>
          <a:off x="4082142" y="1808189"/>
          <a:ext cx="5459895" cy="35378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677690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5ADB8-BC26-D2E5-31EF-AE0010CBB440}"/>
              </a:ext>
            </a:extLst>
          </p:cNvPr>
          <p:cNvSpPr>
            <a:spLocks noGrp="1"/>
          </p:cNvSpPr>
          <p:nvPr>
            <p:ph type="title"/>
          </p:nvPr>
        </p:nvSpPr>
        <p:spPr/>
        <p:txBody>
          <a:bodyPr/>
          <a:lstStyle/>
          <a:p>
            <a:r>
              <a:rPr lang="en-US" dirty="0"/>
              <a:t>Advantages and disadvantages of JIT</a:t>
            </a:r>
            <a:endParaRPr lang="en-GB" dirty="0"/>
          </a:p>
        </p:txBody>
      </p:sp>
      <p:graphicFrame>
        <p:nvGraphicFramePr>
          <p:cNvPr id="4" name="Table 4">
            <a:extLst>
              <a:ext uri="{FF2B5EF4-FFF2-40B4-BE49-F238E27FC236}">
                <a16:creationId xmlns:a16="http://schemas.microsoft.com/office/drawing/2014/main" id="{E17451DA-D6BC-B260-3E55-9E7F83BD3039}"/>
              </a:ext>
            </a:extLst>
          </p:cNvPr>
          <p:cNvGraphicFramePr>
            <a:graphicFrameLocks noGrp="1"/>
          </p:cNvGraphicFramePr>
          <p:nvPr>
            <p:ph sz="quarter" idx="10"/>
            <p:extLst>
              <p:ext uri="{D42A27DB-BD31-4B8C-83A1-F6EECF244321}">
                <p14:modId xmlns:p14="http://schemas.microsoft.com/office/powerpoint/2010/main" val="1010484969"/>
              </p:ext>
            </p:extLst>
          </p:nvPr>
        </p:nvGraphicFramePr>
        <p:xfrm>
          <a:off x="457200" y="1950720"/>
          <a:ext cx="7869480" cy="3230880"/>
        </p:xfrm>
        <a:graphic>
          <a:graphicData uri="http://schemas.openxmlformats.org/drawingml/2006/table">
            <a:tbl>
              <a:tblPr firstRow="1" bandRow="1">
                <a:tableStyleId>{5C22544A-7EE6-4342-B048-85BDC9FD1C3A}</a:tableStyleId>
              </a:tblPr>
              <a:tblGrid>
                <a:gridCol w="4594675">
                  <a:extLst>
                    <a:ext uri="{9D8B030D-6E8A-4147-A177-3AD203B41FA5}">
                      <a16:colId xmlns:a16="http://schemas.microsoft.com/office/drawing/2014/main" val="112858389"/>
                    </a:ext>
                  </a:extLst>
                </a:gridCol>
                <a:gridCol w="3274805">
                  <a:extLst>
                    <a:ext uri="{9D8B030D-6E8A-4147-A177-3AD203B41FA5}">
                      <a16:colId xmlns:a16="http://schemas.microsoft.com/office/drawing/2014/main" val="2848084824"/>
                    </a:ext>
                  </a:extLst>
                </a:gridCol>
              </a:tblGrid>
              <a:tr h="370840">
                <a:tc>
                  <a:txBody>
                    <a:bodyPr/>
                    <a:lstStyle/>
                    <a:p>
                      <a:r>
                        <a:rPr lang="en-US" sz="2000" b="1" dirty="0">
                          <a:solidFill>
                            <a:schemeClr val="tx1"/>
                          </a:solidFill>
                          <a:latin typeface="+mn-lt"/>
                        </a:rPr>
                        <a:t>Advantages</a:t>
                      </a:r>
                      <a:endParaRPr lang="en-GB" sz="2000" b="1" dirty="0">
                        <a:solidFill>
                          <a:schemeClr val="tx1"/>
                        </a:solidFill>
                        <a:latin typeface="+mn-lt"/>
                      </a:endParaRPr>
                    </a:p>
                  </a:txBody>
                  <a:tcPr/>
                </a:tc>
                <a:tc>
                  <a:txBody>
                    <a:bodyPr/>
                    <a:lstStyle/>
                    <a:p>
                      <a:r>
                        <a:rPr lang="en-US" sz="2000" dirty="0">
                          <a:solidFill>
                            <a:schemeClr val="tx1"/>
                          </a:solidFill>
                          <a:latin typeface="+mn-lt"/>
                        </a:rPr>
                        <a:t>Disadvantages</a:t>
                      </a:r>
                      <a:endParaRPr lang="en-GB" sz="2000" dirty="0">
                        <a:solidFill>
                          <a:schemeClr val="tx1"/>
                        </a:solidFill>
                        <a:latin typeface="+mn-lt"/>
                      </a:endParaRPr>
                    </a:p>
                  </a:txBody>
                  <a:tcPr/>
                </a:tc>
                <a:extLst>
                  <a:ext uri="{0D108BD9-81ED-4DB2-BD59-A6C34878D82A}">
                    <a16:rowId xmlns:a16="http://schemas.microsoft.com/office/drawing/2014/main" val="1831794150"/>
                  </a:ext>
                </a:extLst>
              </a:tr>
              <a:tr h="370840">
                <a:tc>
                  <a:txBody>
                    <a:bodyPr/>
                    <a:lstStyle/>
                    <a:p>
                      <a:r>
                        <a:rPr lang="en-US" sz="1800" dirty="0">
                          <a:latin typeface="+mn-lt"/>
                        </a:rPr>
                        <a:t>Reduces inventory costs</a:t>
                      </a:r>
                      <a:endParaRPr lang="en-GB" sz="1800" dirty="0">
                        <a:latin typeface="+mn-lt"/>
                      </a:endParaRPr>
                    </a:p>
                  </a:txBody>
                  <a:tcPr/>
                </a:tc>
                <a:tc>
                  <a:txBody>
                    <a:bodyPr/>
                    <a:lstStyle/>
                    <a:p>
                      <a:r>
                        <a:rPr lang="en-US" sz="1800" b="0" i="0" kern="1200" dirty="0">
                          <a:solidFill>
                            <a:schemeClr val="dk1"/>
                          </a:solidFill>
                          <a:effectLst/>
                          <a:latin typeface="+mn-lt"/>
                          <a:ea typeface="+mn-ea"/>
                          <a:cs typeface="+mn-cs"/>
                        </a:rPr>
                        <a:t>No extra stock on hand to fill unexpected orders</a:t>
                      </a:r>
                      <a:endParaRPr lang="en-GB" sz="1800" dirty="0">
                        <a:latin typeface="+mn-lt"/>
                      </a:endParaRPr>
                    </a:p>
                  </a:txBody>
                  <a:tcPr/>
                </a:tc>
                <a:extLst>
                  <a:ext uri="{0D108BD9-81ED-4DB2-BD59-A6C34878D82A}">
                    <a16:rowId xmlns:a16="http://schemas.microsoft.com/office/drawing/2014/main" val="3325653360"/>
                  </a:ext>
                </a:extLst>
              </a:tr>
              <a:tr h="370840">
                <a:tc>
                  <a:txBody>
                    <a:bodyPr/>
                    <a:lstStyle/>
                    <a:p>
                      <a:r>
                        <a:rPr lang="en-US" sz="1800" dirty="0">
                          <a:latin typeface="+mn-lt"/>
                        </a:rPr>
                        <a:t>Improves cash flow</a:t>
                      </a:r>
                      <a:endParaRPr lang="en-GB" sz="1800" dirty="0">
                        <a:latin typeface="+mn-lt"/>
                      </a:endParaRPr>
                    </a:p>
                  </a:txBody>
                  <a:tcPr/>
                </a:tc>
                <a:tc>
                  <a:txBody>
                    <a:bodyPr/>
                    <a:lstStyle/>
                    <a:p>
                      <a:r>
                        <a:rPr lang="en-US" sz="1800" dirty="0">
                          <a:latin typeface="+mn-lt"/>
                        </a:rPr>
                        <a:t>Risk that surges in demand cannot be met and sales will be lost</a:t>
                      </a:r>
                      <a:endParaRPr lang="en-GB" sz="1800" dirty="0">
                        <a:latin typeface="+mn-lt"/>
                      </a:endParaRPr>
                    </a:p>
                  </a:txBody>
                  <a:tcPr/>
                </a:tc>
                <a:extLst>
                  <a:ext uri="{0D108BD9-81ED-4DB2-BD59-A6C34878D82A}">
                    <a16:rowId xmlns:a16="http://schemas.microsoft.com/office/drawing/2014/main" val="3181065219"/>
                  </a:ext>
                </a:extLst>
              </a:tr>
              <a:tr h="370840">
                <a:tc>
                  <a:txBody>
                    <a:bodyPr/>
                    <a:lstStyle/>
                    <a:p>
                      <a:r>
                        <a:rPr lang="en-US" sz="1800" dirty="0">
                          <a:latin typeface="+mn-lt"/>
                        </a:rPr>
                        <a:t>Improves efficiency and accuracy of forecasting</a:t>
                      </a:r>
                      <a:endParaRPr lang="en-GB" sz="1800" dirty="0">
                        <a:latin typeface="+mn-lt"/>
                      </a:endParaRPr>
                    </a:p>
                  </a:txBody>
                  <a:tcPr/>
                </a:tc>
                <a:tc>
                  <a:txBody>
                    <a:bodyPr/>
                    <a:lstStyle/>
                    <a:p>
                      <a:r>
                        <a:rPr lang="en-US" sz="1800" dirty="0">
                          <a:latin typeface="+mn-lt"/>
                        </a:rPr>
                        <a:t>Risk that a supply chain shock halts production</a:t>
                      </a:r>
                      <a:endParaRPr lang="en-GB" sz="1800" dirty="0">
                        <a:latin typeface="+mn-lt"/>
                      </a:endParaRPr>
                    </a:p>
                  </a:txBody>
                  <a:tcPr/>
                </a:tc>
                <a:extLst>
                  <a:ext uri="{0D108BD9-81ED-4DB2-BD59-A6C34878D82A}">
                    <a16:rowId xmlns:a16="http://schemas.microsoft.com/office/drawing/2014/main" val="4195536735"/>
                  </a:ext>
                </a:extLst>
              </a:tr>
              <a:tr h="370840">
                <a:tc>
                  <a:txBody>
                    <a:bodyPr/>
                    <a:lstStyle/>
                    <a:p>
                      <a:r>
                        <a:rPr lang="en-US" sz="1800" b="0" i="0" dirty="0">
                          <a:solidFill>
                            <a:srgbClr val="111111"/>
                          </a:solidFill>
                          <a:effectLst/>
                          <a:latin typeface="+mn-lt"/>
                        </a:rPr>
                        <a:t>Reduces wasted time and materials</a:t>
                      </a:r>
                      <a:endParaRPr lang="en-GB" sz="1800" dirty="0">
                        <a:latin typeface="+mn-lt"/>
                      </a:endParaRPr>
                    </a:p>
                  </a:txBody>
                  <a:tcPr/>
                </a:tc>
                <a:tc>
                  <a:txBody>
                    <a:bodyPr/>
                    <a:lstStyle/>
                    <a:p>
                      <a:r>
                        <a:rPr lang="en-US" sz="1800" dirty="0">
                          <a:latin typeface="+mn-lt"/>
                        </a:rPr>
                        <a:t>JIT requires skill and precision to implement effectively</a:t>
                      </a:r>
                      <a:endParaRPr lang="en-GB" sz="1800" dirty="0">
                        <a:latin typeface="+mn-lt"/>
                      </a:endParaRPr>
                    </a:p>
                  </a:txBody>
                  <a:tcPr/>
                </a:tc>
                <a:extLst>
                  <a:ext uri="{0D108BD9-81ED-4DB2-BD59-A6C34878D82A}">
                    <a16:rowId xmlns:a16="http://schemas.microsoft.com/office/drawing/2014/main" val="2800293630"/>
                  </a:ext>
                </a:extLst>
              </a:tr>
            </a:tbl>
          </a:graphicData>
        </a:graphic>
      </p:graphicFrame>
    </p:spTree>
    <p:extLst>
      <p:ext uri="{BB962C8B-B14F-4D97-AF65-F5344CB8AC3E}">
        <p14:creationId xmlns:p14="http://schemas.microsoft.com/office/powerpoint/2010/main" val="3729368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512000"/>
            <a:ext cx="7995684" cy="4248000"/>
          </a:xfrm>
        </p:spPr>
        <p:txBody>
          <a:bodyPr/>
          <a:lstStyle/>
          <a:p>
            <a:pPr marL="0" lvl="1" indent="0">
              <a:spcBef>
                <a:spcPts val="1000"/>
              </a:spcBef>
              <a:spcAft>
                <a:spcPts val="1000"/>
              </a:spcAft>
              <a:buClrTx/>
              <a:buNone/>
            </a:pPr>
            <a:r>
              <a:rPr lang="en-GB" b="1" dirty="0"/>
              <a:t>Made to stock (MTS) </a:t>
            </a:r>
            <a:r>
              <a:rPr lang="en-GB" dirty="0"/>
              <a:t>is a more traditional production technique </a:t>
            </a:r>
            <a:r>
              <a:rPr lang="en-US" dirty="0">
                <a:solidFill>
                  <a:srgbClr val="111111"/>
                </a:solidFill>
              </a:rPr>
              <a:t>in which producers make and store items on a large scale in anticipation of consumer demand.</a:t>
            </a:r>
            <a:r>
              <a:rPr lang="en-GB" b="1" dirty="0">
                <a:solidFill>
                  <a:srgbClr val="111111"/>
                </a:solidFill>
              </a:rPr>
              <a:t> </a:t>
            </a:r>
            <a:r>
              <a:rPr lang="en-GB" dirty="0">
                <a:solidFill>
                  <a:srgbClr val="111111"/>
                </a:solidFill>
              </a:rPr>
              <a:t>The quantities made can be based on a </a:t>
            </a:r>
            <a:r>
              <a:rPr lang="en-GB" b="1" dirty="0">
                <a:solidFill>
                  <a:srgbClr val="111111"/>
                </a:solidFill>
              </a:rPr>
              <a:t>forecast of sales</a:t>
            </a:r>
            <a:r>
              <a:rPr lang="en-GB" dirty="0">
                <a:solidFill>
                  <a:srgbClr val="111111"/>
                </a:solidFill>
              </a:rPr>
              <a:t> or on the </a:t>
            </a:r>
            <a:r>
              <a:rPr lang="en-GB" b="1" dirty="0">
                <a:solidFill>
                  <a:srgbClr val="111111"/>
                </a:solidFill>
              </a:rPr>
              <a:t>sales history</a:t>
            </a:r>
            <a:r>
              <a:rPr lang="en-GB" dirty="0">
                <a:solidFill>
                  <a:srgbClr val="111111"/>
                </a:solidFill>
              </a:rPr>
              <a:t> of a product.</a:t>
            </a:r>
            <a:endParaRPr lang="en-GB" dirty="0"/>
          </a:p>
          <a:p>
            <a:pPr marL="0" lvl="1" indent="0">
              <a:spcBef>
                <a:spcPts val="1000"/>
              </a:spcBef>
              <a:spcAft>
                <a:spcPts val="1000"/>
              </a:spcAft>
              <a:buClrTx/>
              <a:buNone/>
            </a:pPr>
            <a:r>
              <a:rPr lang="en-GB" dirty="0"/>
              <a:t>On the same principle, many types of industry make parts or assemblies that go together to make the final product (</a:t>
            </a:r>
            <a:r>
              <a:rPr lang="en-GB" b="1" dirty="0"/>
              <a:t>sub-assemblies</a:t>
            </a:r>
            <a:r>
              <a:rPr lang="en-GB" dirty="0"/>
              <a:t>). Clearly, if a company runs out of a part the whole factory can grind to a halt while more are made. </a:t>
            </a:r>
          </a:p>
          <a:p>
            <a:pPr marL="0" lvl="1" indent="0">
              <a:spcBef>
                <a:spcPts val="1000"/>
              </a:spcBef>
              <a:spcAft>
                <a:spcPts val="1000"/>
              </a:spcAft>
              <a:buClrTx/>
              <a:buNone/>
            </a:pPr>
            <a:r>
              <a:rPr lang="en-GB" dirty="0"/>
              <a:t>If this is the case, the company may choose to make excess components. Sometimes a company may choose keep more ‘in stock’ in anticipation of an increase in orders. </a:t>
            </a:r>
          </a:p>
        </p:txBody>
      </p:sp>
      <p:sp>
        <p:nvSpPr>
          <p:cNvPr id="4" name="Title 1"/>
          <p:cNvSpPr>
            <a:spLocks noGrp="1"/>
          </p:cNvSpPr>
          <p:nvPr>
            <p:ph type="title"/>
          </p:nvPr>
        </p:nvSpPr>
        <p:spPr/>
        <p:txBody>
          <a:bodyPr/>
          <a:lstStyle/>
          <a:p>
            <a:r>
              <a:rPr lang="en-GB" dirty="0"/>
              <a:t>Made to stock (MTS)</a:t>
            </a:r>
          </a:p>
        </p:txBody>
      </p:sp>
    </p:spTree>
    <p:extLst>
      <p:ext uri="{BB962C8B-B14F-4D97-AF65-F5344CB8AC3E}">
        <p14:creationId xmlns:p14="http://schemas.microsoft.com/office/powerpoint/2010/main" val="513571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282AD-6F5B-148C-CE16-29D51ABA9CF7}"/>
              </a:ext>
            </a:extLst>
          </p:cNvPr>
          <p:cNvSpPr>
            <a:spLocks noGrp="1"/>
          </p:cNvSpPr>
          <p:nvPr>
            <p:ph type="title"/>
          </p:nvPr>
        </p:nvSpPr>
        <p:spPr/>
        <p:txBody>
          <a:bodyPr/>
          <a:lstStyle/>
          <a:p>
            <a:r>
              <a:rPr lang="en-US" dirty="0"/>
              <a:t>MTS example</a:t>
            </a:r>
            <a:endParaRPr lang="en-GB" dirty="0"/>
          </a:p>
        </p:txBody>
      </p:sp>
      <p:sp>
        <p:nvSpPr>
          <p:cNvPr id="3" name="Content Placeholder 2">
            <a:extLst>
              <a:ext uri="{FF2B5EF4-FFF2-40B4-BE49-F238E27FC236}">
                <a16:creationId xmlns:a16="http://schemas.microsoft.com/office/drawing/2014/main" id="{BEA98BE4-71E2-2CA5-B93A-07715C350183}"/>
              </a:ext>
            </a:extLst>
          </p:cNvPr>
          <p:cNvSpPr>
            <a:spLocks noGrp="1"/>
          </p:cNvSpPr>
          <p:nvPr>
            <p:ph sz="quarter" idx="10"/>
          </p:nvPr>
        </p:nvSpPr>
        <p:spPr/>
        <p:txBody>
          <a:bodyPr/>
          <a:lstStyle/>
          <a:p>
            <a:pPr lvl="1"/>
            <a:r>
              <a:rPr lang="en-GB" dirty="0"/>
              <a:t>A company that makes chocolate treats will need to change a lot of its tooling in the factory to make Easter eggs instead of more traditional chocolate bars. The eggs are therefore made well in advance, in anticipation of almost guaranteed demand in certain countries.</a:t>
            </a:r>
          </a:p>
          <a:p>
            <a:pPr lvl="1"/>
            <a:r>
              <a:rPr lang="en-GB" dirty="0"/>
              <a:t>This is why Easter eggs might appear on the supermarket shelves just after Christmas.</a:t>
            </a:r>
          </a:p>
          <a:p>
            <a:endParaRPr lang="en-GB" dirty="0"/>
          </a:p>
        </p:txBody>
      </p:sp>
      <p:pic>
        <p:nvPicPr>
          <p:cNvPr id="5" name="Picture 4" descr="A pile of colorful rocks&#10;&#10;Description automatically generated with low confidence">
            <a:extLst>
              <a:ext uri="{FF2B5EF4-FFF2-40B4-BE49-F238E27FC236}">
                <a16:creationId xmlns:a16="http://schemas.microsoft.com/office/drawing/2014/main" id="{F85C945D-C163-39C6-9F11-7503E7F6CA02}"/>
              </a:ext>
            </a:extLst>
          </p:cNvPr>
          <p:cNvPicPr>
            <a:picLocks noChangeAspect="1"/>
          </p:cNvPicPr>
          <p:nvPr/>
        </p:nvPicPr>
        <p:blipFill>
          <a:blip r:embed="rId2"/>
          <a:stretch>
            <a:fillRect/>
          </a:stretch>
        </p:blipFill>
        <p:spPr>
          <a:xfrm>
            <a:off x="6142384" y="4120594"/>
            <a:ext cx="2454200" cy="1639406"/>
          </a:xfrm>
          <a:prstGeom prst="rect">
            <a:avLst/>
          </a:prstGeom>
        </p:spPr>
      </p:pic>
    </p:spTree>
    <p:extLst>
      <p:ext uri="{BB962C8B-B14F-4D97-AF65-F5344CB8AC3E}">
        <p14:creationId xmlns:p14="http://schemas.microsoft.com/office/powerpoint/2010/main" val="3734457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9963A-6C8D-B193-ABA0-46364543220A}"/>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2F58B3FC-D651-BC0F-159C-8D822085494B}"/>
              </a:ext>
            </a:extLst>
          </p:cNvPr>
          <p:cNvSpPr>
            <a:spLocks noGrp="1"/>
          </p:cNvSpPr>
          <p:nvPr>
            <p:ph sz="quarter" idx="10"/>
          </p:nvPr>
        </p:nvSpPr>
        <p:spPr>
          <a:xfrm>
            <a:off x="457200" y="1512000"/>
            <a:ext cx="4284921" cy="4248000"/>
          </a:xfrm>
        </p:spPr>
        <p:txBody>
          <a:bodyPr/>
          <a:lstStyle/>
          <a:p>
            <a:r>
              <a:rPr lang="en-US" dirty="0"/>
              <a:t>Can you think of another example of  products to which MTS might apply?</a:t>
            </a:r>
          </a:p>
          <a:p>
            <a:r>
              <a:rPr lang="en-US" dirty="0"/>
              <a:t>What are the advantages to manufacturers of this advance stocking practice?</a:t>
            </a:r>
          </a:p>
          <a:p>
            <a:r>
              <a:rPr lang="en-US" dirty="0"/>
              <a:t>What are the risks?</a:t>
            </a:r>
          </a:p>
          <a:p>
            <a:endParaRPr lang="en-GB" dirty="0"/>
          </a:p>
        </p:txBody>
      </p:sp>
      <p:pic>
        <p:nvPicPr>
          <p:cNvPr id="5" name="Picture 4" descr="A picture containing text, businesscard&#10;&#10;Description automatically generated">
            <a:extLst>
              <a:ext uri="{FF2B5EF4-FFF2-40B4-BE49-F238E27FC236}">
                <a16:creationId xmlns:a16="http://schemas.microsoft.com/office/drawing/2014/main" id="{179C5063-1D92-C1F4-4DE3-5A1B258E19BB}"/>
              </a:ext>
            </a:extLst>
          </p:cNvPr>
          <p:cNvPicPr>
            <a:picLocks noChangeAspect="1"/>
          </p:cNvPicPr>
          <p:nvPr/>
        </p:nvPicPr>
        <p:blipFill>
          <a:blip r:embed="rId2"/>
          <a:stretch>
            <a:fillRect/>
          </a:stretch>
        </p:blipFill>
        <p:spPr>
          <a:xfrm>
            <a:off x="4876459" y="1390588"/>
            <a:ext cx="3810341" cy="2545308"/>
          </a:xfrm>
          <a:prstGeom prst="rect">
            <a:avLst/>
          </a:prstGeom>
        </p:spPr>
      </p:pic>
    </p:spTree>
    <p:extLst>
      <p:ext uri="{BB962C8B-B14F-4D97-AF65-F5344CB8AC3E}">
        <p14:creationId xmlns:p14="http://schemas.microsoft.com/office/powerpoint/2010/main" val="3693464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602000"/>
            <a:ext cx="7921256" cy="4248000"/>
          </a:xfrm>
        </p:spPr>
        <p:txBody>
          <a:bodyPr/>
          <a:lstStyle/>
          <a:p>
            <a:pPr marL="0" lvl="1" indent="0">
              <a:spcBef>
                <a:spcPts val="1000"/>
              </a:spcBef>
              <a:spcAft>
                <a:spcPts val="1000"/>
              </a:spcAft>
              <a:buClrTx/>
              <a:buNone/>
            </a:pPr>
            <a:r>
              <a:rPr lang="en-US" b="1" dirty="0">
                <a:solidFill>
                  <a:srgbClr val="111111"/>
                </a:solidFill>
              </a:rPr>
              <a:t>Made</a:t>
            </a:r>
            <a:r>
              <a:rPr lang="en-US" b="1" i="0" dirty="0">
                <a:solidFill>
                  <a:srgbClr val="111111"/>
                </a:solidFill>
                <a:effectLst/>
              </a:rPr>
              <a:t> to order (MTO)</a:t>
            </a:r>
            <a:r>
              <a:rPr lang="en-US" b="0" i="0" dirty="0">
                <a:solidFill>
                  <a:srgbClr val="111111"/>
                </a:solidFill>
                <a:effectLst/>
              </a:rPr>
              <a:t> is a stock/production strategy that allows consumers to purchase products that are customised to their specifications. </a:t>
            </a:r>
          </a:p>
          <a:p>
            <a:pPr marL="0" lvl="1" indent="0">
              <a:spcBef>
                <a:spcPts val="1000"/>
              </a:spcBef>
              <a:spcAft>
                <a:spcPts val="1000"/>
              </a:spcAft>
              <a:buClrTx/>
              <a:buNone/>
            </a:pPr>
            <a:r>
              <a:rPr lang="en-US" b="0" i="0" dirty="0">
                <a:solidFill>
                  <a:srgbClr val="111111"/>
                </a:solidFill>
                <a:effectLst/>
              </a:rPr>
              <a:t>It is a manufacturing process in which the production of an item begins only after a confirmed customer order is received. For example, a</a:t>
            </a:r>
            <a:r>
              <a:rPr lang="en-GB" dirty="0"/>
              <a:t> company making clothes for a customer such as a supermarket will make them to the supermarket’s specifications according to its order.</a:t>
            </a:r>
          </a:p>
          <a:p>
            <a:pPr marL="0" lvl="1" indent="0">
              <a:spcBef>
                <a:spcPts val="1000"/>
              </a:spcBef>
              <a:spcAft>
                <a:spcPts val="1000"/>
              </a:spcAft>
              <a:buNone/>
            </a:pPr>
            <a:r>
              <a:rPr lang="en-GB" dirty="0"/>
              <a:t>MTO also applies on a very small, one-off scale. For example, every car ordered from Bentley is unique – it is MTO. The customer decides on the paint colour(s), upholstery, instruments, extra features and so on, and the car is made to their specification. </a:t>
            </a:r>
          </a:p>
          <a:p>
            <a:pPr marL="0" lvl="1" indent="0">
              <a:spcBef>
                <a:spcPts val="1000"/>
              </a:spcBef>
              <a:spcAft>
                <a:spcPts val="1000"/>
              </a:spcAft>
              <a:buClrTx/>
              <a:buNone/>
            </a:pPr>
            <a:endParaRPr lang="en-GB" dirty="0"/>
          </a:p>
        </p:txBody>
      </p:sp>
      <p:sp>
        <p:nvSpPr>
          <p:cNvPr id="4" name="Title 1"/>
          <p:cNvSpPr>
            <a:spLocks noGrp="1"/>
          </p:cNvSpPr>
          <p:nvPr>
            <p:ph type="title"/>
          </p:nvPr>
        </p:nvSpPr>
        <p:spPr/>
        <p:txBody>
          <a:bodyPr/>
          <a:lstStyle/>
          <a:p>
            <a:r>
              <a:rPr lang="en-GB" dirty="0"/>
              <a:t>Made to order (MTO)</a:t>
            </a:r>
          </a:p>
        </p:txBody>
      </p:sp>
    </p:spTree>
    <p:extLst>
      <p:ext uri="{BB962C8B-B14F-4D97-AF65-F5344CB8AC3E}">
        <p14:creationId xmlns:p14="http://schemas.microsoft.com/office/powerpoint/2010/main" val="31946557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purl.org/dc/elements/1.1/"/>
    <ds:schemaRef ds:uri="http://schemas.microsoft.com/office/2006/metadata/properties"/>
    <ds:schemaRef ds:uri="http://schemas.openxmlformats.org/package/2006/metadata/core-properties"/>
    <ds:schemaRef ds:uri="b461a341-6040-4841-94a8-bc3e8908b04d"/>
    <ds:schemaRef ds:uri="http://purl.org/dc/terms/"/>
    <ds:schemaRef ds:uri="http://schemas.microsoft.com/office/2006/documentManagement/types"/>
    <ds:schemaRef ds:uri="http://purl.org/dc/dcmitype/"/>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TotalTime>
  <Words>1182</Words>
  <Application>Microsoft Office PowerPoint</Application>
  <PresentationFormat>On-screen Show (4:3)</PresentationFormat>
  <Paragraphs>116</Paragraphs>
  <Slides>17</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Lucida Grande</vt:lpstr>
      <vt:lpstr>Times New Roman</vt:lpstr>
      <vt:lpstr>Default Design</vt:lpstr>
      <vt:lpstr>PowerPoint Presentation</vt:lpstr>
      <vt:lpstr>Objectives</vt:lpstr>
      <vt:lpstr>Just in time (JIT)</vt:lpstr>
      <vt:lpstr>What is JIT?</vt:lpstr>
      <vt:lpstr>Advantages and disadvantages of JIT</vt:lpstr>
      <vt:lpstr>Made to stock (MTS)</vt:lpstr>
      <vt:lpstr>MTS example</vt:lpstr>
      <vt:lpstr>Your turn</vt:lpstr>
      <vt:lpstr>Made to order (MTO)</vt:lpstr>
      <vt:lpstr>Advantages and disadvantages of MTO</vt:lpstr>
      <vt:lpstr>Material requirements planning (MRP)</vt:lpstr>
      <vt:lpstr>Advantages and disadvantages of MRP</vt:lpstr>
      <vt:lpstr>Supply chains and stock movements</vt:lpstr>
      <vt:lpstr>Supply chain failure</vt:lpstr>
      <vt:lpstr>Packaging</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131</cp:revision>
  <dcterms:created xsi:type="dcterms:W3CDTF">2013-05-28T00:38:54Z</dcterms:created>
  <dcterms:modified xsi:type="dcterms:W3CDTF">2022-08-26T14:54:53Z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