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378" r:id="rId5"/>
    <p:sldId id="361" r:id="rId6"/>
    <p:sldId id="354" r:id="rId7"/>
    <p:sldId id="356" r:id="rId8"/>
    <p:sldId id="357" r:id="rId9"/>
    <p:sldId id="358" r:id="rId10"/>
    <p:sldId id="359" r:id="rId11"/>
    <p:sldId id="360" r:id="rId12"/>
    <p:sldId id="355" r:id="rId13"/>
    <p:sldId id="348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C940FF-CA26-4048-9424-DEF46FC27998}" v="1" dt="2023-08-01T19:00:50.0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1633" autoAdjust="0"/>
  </p:normalViewPr>
  <p:slideViewPr>
    <p:cSldViewPr showGuides="1">
      <p:cViewPr varScale="1">
        <p:scale>
          <a:sx n="59" d="100"/>
          <a:sy n="59" d="100"/>
        </p:scale>
        <p:origin x="1238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FC940FF-CA26-4048-9424-DEF46FC27998}"/>
    <pc:docChg chg="custSel modSld">
      <pc:chgData name="Caroline Prodger" userId="e4ef2e75-b60b-401b-8ebe-291bdcf405f4" providerId="ADAL" clId="{6FC940FF-CA26-4048-9424-DEF46FC27998}" dt="2023-08-01T19:18:10.977" v="54" actId="20577"/>
      <pc:docMkLst>
        <pc:docMk/>
      </pc:docMkLst>
      <pc:sldChg chg="modNotesTx">
        <pc:chgData name="Caroline Prodger" userId="e4ef2e75-b60b-401b-8ebe-291bdcf405f4" providerId="ADAL" clId="{6FC940FF-CA26-4048-9424-DEF46FC27998}" dt="2023-08-01T19:18:10.977" v="54" actId="20577"/>
        <pc:sldMkLst>
          <pc:docMk/>
          <pc:sldMk cId="149154900" sldId="359"/>
        </pc:sldMkLst>
      </pc:sldChg>
      <pc:sldChg chg="addSp delSp modSp mod">
        <pc:chgData name="Caroline Prodger" userId="e4ef2e75-b60b-401b-8ebe-291bdcf405f4" providerId="ADAL" clId="{6FC940FF-CA26-4048-9424-DEF46FC27998}" dt="2023-08-01T19:01:22.301" v="10" actId="1076"/>
        <pc:sldMkLst>
          <pc:docMk/>
          <pc:sldMk cId="3100039925" sldId="361"/>
        </pc:sldMkLst>
        <pc:picChg chg="del">
          <ac:chgData name="Caroline Prodger" userId="e4ef2e75-b60b-401b-8ebe-291bdcf405f4" providerId="ADAL" clId="{6FC940FF-CA26-4048-9424-DEF46FC27998}" dt="2023-08-01T19:00:14.390" v="0" actId="478"/>
          <ac:picMkLst>
            <pc:docMk/>
            <pc:sldMk cId="3100039925" sldId="361"/>
            <ac:picMk id="5" creationId="{A227978E-8870-FC92-1970-364797699AB1}"/>
          </ac:picMkLst>
        </pc:picChg>
        <pc:picChg chg="add mod modCrop">
          <ac:chgData name="Caroline Prodger" userId="e4ef2e75-b60b-401b-8ebe-291bdcf405f4" providerId="ADAL" clId="{6FC940FF-CA26-4048-9424-DEF46FC27998}" dt="2023-08-01T19:01:22.301" v="10" actId="1076"/>
          <ac:picMkLst>
            <pc:docMk/>
            <pc:sldMk cId="3100039925" sldId="361"/>
            <ac:picMk id="6" creationId="{EE2D81A4-6248-3D62-255C-5FD0EB2032EE}"/>
          </ac:picMkLst>
        </pc:picChg>
      </pc:sldChg>
    </pc:docChg>
  </pc:docChgLst>
  <pc:docChgLst>
    <pc:chgData name="Caroline Prodger" userId="e4ef2e75-b60b-401b-8ebe-291bdcf405f4" providerId="ADAL" clId="{5109A366-5CC4-4262-84B3-A6AECD33FF51}"/>
    <pc:docChg chg="custSel modSld sldOrd">
      <pc:chgData name="Caroline Prodger" userId="e4ef2e75-b60b-401b-8ebe-291bdcf405f4" providerId="ADAL" clId="{5109A366-5CC4-4262-84B3-A6AECD33FF51}" dt="2023-07-18T12:42:49.396" v="403"/>
      <pc:docMkLst>
        <pc:docMk/>
      </pc:docMkLst>
      <pc:sldChg chg="modSp mod delCm">
        <pc:chgData name="Caroline Prodger" userId="e4ef2e75-b60b-401b-8ebe-291bdcf405f4" providerId="ADAL" clId="{5109A366-5CC4-4262-84B3-A6AECD33FF51}" dt="2023-07-18T12:42:49.396" v="403"/>
        <pc:sldMkLst>
          <pc:docMk/>
          <pc:sldMk cId="0" sldId="353"/>
        </pc:sldMkLst>
        <pc:spChg chg="mod">
          <ac:chgData name="Caroline Prodger" userId="e4ef2e75-b60b-401b-8ebe-291bdcf405f4" providerId="ADAL" clId="{5109A366-5CC4-4262-84B3-A6AECD33FF51}" dt="2023-07-18T12:42:43.790" v="402" actId="20577"/>
          <ac:spMkLst>
            <pc:docMk/>
            <pc:sldMk cId="0" sldId="353"/>
            <ac:spMk id="205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5109A366-5CC4-4262-84B3-A6AECD33FF51}" dt="2023-07-18T12:42:49.396" v="403"/>
              <pc2:cmMkLst xmlns:pc2="http://schemas.microsoft.com/office/powerpoint/2019/9/main/command">
                <pc:docMk/>
                <pc:sldMk cId="0" sldId="353"/>
                <pc2:cmMk id="{62DB37EE-E53E-4A83-BEC4-B7B99F570A4E}"/>
              </pc2:cmMkLst>
            </pc226:cmChg>
          </p:ext>
        </pc:extLst>
      </pc:sldChg>
      <pc:sldChg chg="modSp mod modNotesTx">
        <pc:chgData name="Caroline Prodger" userId="e4ef2e75-b60b-401b-8ebe-291bdcf405f4" providerId="ADAL" clId="{5109A366-5CC4-4262-84B3-A6AECD33FF51}" dt="2023-07-18T11:07:51.040" v="398" actId="113"/>
        <pc:sldMkLst>
          <pc:docMk/>
          <pc:sldMk cId="2599979420" sldId="354"/>
        </pc:sldMkLst>
        <pc:spChg chg="mod">
          <ac:chgData name="Caroline Prodger" userId="e4ef2e75-b60b-401b-8ebe-291bdcf405f4" providerId="ADAL" clId="{5109A366-5CC4-4262-84B3-A6AECD33FF51}" dt="2023-07-18T11:07:41.573" v="395" actId="20577"/>
          <ac:spMkLst>
            <pc:docMk/>
            <pc:sldMk cId="2599979420" sldId="354"/>
            <ac:spMk id="2" creationId="{33D21021-478C-42F7-B5F2-2EE61F426A30}"/>
          </ac:spMkLst>
        </pc:spChg>
        <pc:spChg chg="mod">
          <ac:chgData name="Caroline Prodger" userId="e4ef2e75-b60b-401b-8ebe-291bdcf405f4" providerId="ADAL" clId="{5109A366-5CC4-4262-84B3-A6AECD33FF51}" dt="2023-07-18T11:07:51.040" v="398" actId="113"/>
          <ac:spMkLst>
            <pc:docMk/>
            <pc:sldMk cId="2599979420" sldId="354"/>
            <ac:spMk id="3" creationId="{3D8D035B-6B90-4FA7-931E-D054299C8870}"/>
          </ac:spMkLst>
        </pc:spChg>
      </pc:sldChg>
      <pc:sldChg chg="modSp mod">
        <pc:chgData name="Caroline Prodger" userId="e4ef2e75-b60b-401b-8ebe-291bdcf405f4" providerId="ADAL" clId="{5109A366-5CC4-4262-84B3-A6AECD33FF51}" dt="2023-07-18T11:04:31.555" v="343" actId="20577"/>
        <pc:sldMkLst>
          <pc:docMk/>
          <pc:sldMk cId="4264440099" sldId="356"/>
        </pc:sldMkLst>
        <pc:spChg chg="mod">
          <ac:chgData name="Caroline Prodger" userId="e4ef2e75-b60b-401b-8ebe-291bdcf405f4" providerId="ADAL" clId="{5109A366-5CC4-4262-84B3-A6AECD33FF51}" dt="2023-07-18T11:04:31.555" v="343" actId="20577"/>
          <ac:spMkLst>
            <pc:docMk/>
            <pc:sldMk cId="4264440099" sldId="356"/>
            <ac:spMk id="3" creationId="{3D8D035B-6B90-4FA7-931E-D054299C8870}"/>
          </ac:spMkLst>
        </pc:spChg>
        <pc:spChg chg="mod">
          <ac:chgData name="Caroline Prodger" userId="e4ef2e75-b60b-401b-8ebe-291bdcf405f4" providerId="ADAL" clId="{5109A366-5CC4-4262-84B3-A6AECD33FF51}" dt="2023-07-18T11:04:29.858" v="342" actId="20577"/>
          <ac:spMkLst>
            <pc:docMk/>
            <pc:sldMk cId="4264440099" sldId="356"/>
            <ac:spMk id="5" creationId="{987BA81B-9E0C-4B76-884F-A0435B3B047A}"/>
          </ac:spMkLst>
        </pc:spChg>
        <pc:picChg chg="mod">
          <ac:chgData name="Caroline Prodger" userId="e4ef2e75-b60b-401b-8ebe-291bdcf405f4" providerId="ADAL" clId="{5109A366-5CC4-4262-84B3-A6AECD33FF51}" dt="2023-07-18T11:04:02.794" v="340" actId="1076"/>
          <ac:picMkLst>
            <pc:docMk/>
            <pc:sldMk cId="4264440099" sldId="356"/>
            <ac:picMk id="4" creationId="{741CCA1F-537A-4B34-BF95-207787499950}"/>
          </ac:picMkLst>
        </pc:picChg>
      </pc:sldChg>
      <pc:sldChg chg="modSp mod">
        <pc:chgData name="Caroline Prodger" userId="e4ef2e75-b60b-401b-8ebe-291bdcf405f4" providerId="ADAL" clId="{5109A366-5CC4-4262-84B3-A6AECD33FF51}" dt="2023-07-18T11:05:00.787" v="349" actId="20577"/>
        <pc:sldMkLst>
          <pc:docMk/>
          <pc:sldMk cId="1186399758" sldId="358"/>
        </pc:sldMkLst>
        <pc:spChg chg="mod">
          <ac:chgData name="Caroline Prodger" userId="e4ef2e75-b60b-401b-8ebe-291bdcf405f4" providerId="ADAL" clId="{5109A366-5CC4-4262-84B3-A6AECD33FF51}" dt="2023-07-18T11:05:00.787" v="349" actId="20577"/>
          <ac:spMkLst>
            <pc:docMk/>
            <pc:sldMk cId="1186399758" sldId="358"/>
            <ac:spMk id="5" creationId="{28D2367C-0A31-466B-7B9E-BB8E046051A6}"/>
          </ac:spMkLst>
        </pc:spChg>
      </pc:sldChg>
      <pc:sldChg chg="modSp mod">
        <pc:chgData name="Caroline Prodger" userId="e4ef2e75-b60b-401b-8ebe-291bdcf405f4" providerId="ADAL" clId="{5109A366-5CC4-4262-84B3-A6AECD33FF51}" dt="2023-07-18T11:05:29.089" v="355" actId="1076"/>
        <pc:sldMkLst>
          <pc:docMk/>
          <pc:sldMk cId="149154900" sldId="359"/>
        </pc:sldMkLst>
        <pc:spChg chg="mod">
          <ac:chgData name="Caroline Prodger" userId="e4ef2e75-b60b-401b-8ebe-291bdcf405f4" providerId="ADAL" clId="{5109A366-5CC4-4262-84B3-A6AECD33FF51}" dt="2023-07-18T11:05:14.263" v="351" actId="20577"/>
          <ac:spMkLst>
            <pc:docMk/>
            <pc:sldMk cId="149154900" sldId="359"/>
            <ac:spMk id="3" creationId="{3D8D035B-6B90-4FA7-931E-D054299C8870}"/>
          </ac:spMkLst>
        </pc:spChg>
        <pc:picChg chg="mod">
          <ac:chgData name="Caroline Prodger" userId="e4ef2e75-b60b-401b-8ebe-291bdcf405f4" providerId="ADAL" clId="{5109A366-5CC4-4262-84B3-A6AECD33FF51}" dt="2023-07-18T11:05:29.089" v="355" actId="1076"/>
          <ac:picMkLst>
            <pc:docMk/>
            <pc:sldMk cId="149154900" sldId="359"/>
            <ac:picMk id="4" creationId="{A0842519-23A6-429B-A7B3-AC8AE0885A06}"/>
          </ac:picMkLst>
        </pc:picChg>
        <pc:picChg chg="mod">
          <ac:chgData name="Caroline Prodger" userId="e4ef2e75-b60b-401b-8ebe-291bdcf405f4" providerId="ADAL" clId="{5109A366-5CC4-4262-84B3-A6AECD33FF51}" dt="2023-07-18T11:05:25.854" v="354" actId="1076"/>
          <ac:picMkLst>
            <pc:docMk/>
            <pc:sldMk cId="149154900" sldId="359"/>
            <ac:picMk id="6" creationId="{3BE6174E-EA28-D866-8B74-A4BAEB741FCA}"/>
          </ac:picMkLst>
        </pc:picChg>
      </pc:sldChg>
      <pc:sldChg chg="addSp modSp mod ord delCm">
        <pc:chgData name="Caroline Prodger" userId="e4ef2e75-b60b-401b-8ebe-291bdcf405f4" providerId="ADAL" clId="{5109A366-5CC4-4262-84B3-A6AECD33FF51}" dt="2023-07-18T11:07:54.289" v="400"/>
        <pc:sldMkLst>
          <pc:docMk/>
          <pc:sldMk cId="3100039925" sldId="361"/>
        </pc:sldMkLst>
        <pc:spChg chg="mod">
          <ac:chgData name="Caroline Prodger" userId="e4ef2e75-b60b-401b-8ebe-291bdcf405f4" providerId="ADAL" clId="{5109A366-5CC4-4262-84B3-A6AECD33FF51}" dt="2023-07-18T11:03:19.236" v="336" actId="20577"/>
          <ac:spMkLst>
            <pc:docMk/>
            <pc:sldMk cId="3100039925" sldId="361"/>
            <ac:spMk id="3" creationId="{883B40FB-EBA4-0E15-885F-91FC18E28FCB}"/>
          </ac:spMkLst>
        </pc:spChg>
        <pc:picChg chg="add mod modCrop">
          <ac:chgData name="Caroline Prodger" userId="e4ef2e75-b60b-401b-8ebe-291bdcf405f4" providerId="ADAL" clId="{5109A366-5CC4-4262-84B3-A6AECD33FF51}" dt="2023-07-18T11:02:53.013" v="333" actId="1076"/>
          <ac:picMkLst>
            <pc:docMk/>
            <pc:sldMk cId="3100039925" sldId="361"/>
            <ac:picMk id="5" creationId="{A227978E-8870-FC92-1970-364797699AB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5109A366-5CC4-4262-84B3-A6AECD33FF51}" dt="2023-07-18T10:58:52.278" v="27"/>
              <pc2:cmMkLst xmlns:pc2="http://schemas.microsoft.com/office/powerpoint/2019/9/main/command">
                <pc:docMk/>
                <pc:sldMk cId="3100039925" sldId="361"/>
                <pc2:cmMk id="{94D5CC24-7687-4A4D-9D1D-062F01E09EA4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5109A366-5CC4-4262-84B3-A6AECD33FF51}" dt="2023-07-18T11:07:17.400" v="376" actId="20577"/>
        <pc:sldMkLst>
          <pc:docMk/>
          <pc:sldMk cId="799531719" sldId="362"/>
        </pc:sldMkLst>
        <pc:spChg chg="mod">
          <ac:chgData name="Caroline Prodger" userId="e4ef2e75-b60b-401b-8ebe-291bdcf405f4" providerId="ADAL" clId="{5109A366-5CC4-4262-84B3-A6AECD33FF51}" dt="2023-07-18T11:07:17.400" v="376" actId="20577"/>
          <ac:spMkLst>
            <pc:docMk/>
            <pc:sldMk cId="799531719" sldId="362"/>
            <ac:spMk id="2" creationId="{687AE19D-7C7D-4A15-9CE2-18732423C464}"/>
          </ac:spMkLst>
        </pc:spChg>
        <pc:spChg chg="mod">
          <ac:chgData name="Caroline Prodger" userId="e4ef2e75-b60b-401b-8ebe-291bdcf405f4" providerId="ADAL" clId="{5109A366-5CC4-4262-84B3-A6AECD33FF51}" dt="2023-07-18T11:07:09.505" v="366" actId="14100"/>
          <ac:spMkLst>
            <pc:docMk/>
            <pc:sldMk cId="799531719" sldId="362"/>
            <ac:spMk id="3" creationId="{B98F563C-439F-439F-9BFF-FF5D4BC591AA}"/>
          </ac:spMkLst>
        </pc:spChg>
        <pc:picChg chg="add del mod">
          <ac:chgData name="Caroline Prodger" userId="e4ef2e75-b60b-401b-8ebe-291bdcf405f4" providerId="ADAL" clId="{5109A366-5CC4-4262-84B3-A6AECD33FF51}" dt="2023-07-18T11:06:51.309" v="360" actId="21"/>
          <ac:picMkLst>
            <pc:docMk/>
            <pc:sldMk cId="799531719" sldId="362"/>
            <ac:picMk id="5" creationId="{352EEDA6-BB99-FE17-B2B3-C8A01BC1CF92}"/>
          </ac:picMkLst>
        </pc:picChg>
        <pc:picChg chg="add mod">
          <ac:chgData name="Caroline Prodger" userId="e4ef2e75-b60b-401b-8ebe-291bdcf405f4" providerId="ADAL" clId="{5109A366-5CC4-4262-84B3-A6AECD33FF51}" dt="2023-07-18T11:07:12.531" v="367" actId="14100"/>
          <ac:picMkLst>
            <pc:docMk/>
            <pc:sldMk cId="799531719" sldId="362"/>
            <ac:picMk id="7" creationId="{A6AB248D-6CAF-747C-76B4-03B2A183C0E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alarchives.gov.uk/doc/open-government-licence/version/3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64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8909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458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804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>
                <a:solidFill>
                  <a:srgbClr val="26262A"/>
                </a:solidFill>
                <a:effectLst/>
                <a:latin typeface="Open Sans" panose="020B0606030504020204" pitchFamily="34" charset="0"/>
              </a:rPr>
              <a:t>This Environmental </a:t>
            </a:r>
            <a:r>
              <a:rPr lang="en-US" b="0" i="0" dirty="0">
                <a:solidFill>
                  <a:srgbClr val="26262A"/>
                </a:solidFill>
                <a:effectLst/>
                <a:latin typeface="Open Sans" panose="020B0606030504020204" pitchFamily="34" charset="0"/>
              </a:rPr>
              <a:t>Improvement Plan 2023 is licensed under the </a:t>
            </a:r>
            <a:r>
              <a:rPr lang="en-US" b="0" i="0" u="sng" dirty="0">
                <a:solidFill>
                  <a:srgbClr val="134571"/>
                </a:solidFill>
                <a:effectLst/>
                <a:latin typeface="Open Sans" panose="020B0606030504020204" pitchFamily="34" charset="0"/>
                <a:hlinkClick r:id="rId3"/>
              </a:rPr>
              <a:t>Open Government </a:t>
            </a:r>
            <a:r>
              <a:rPr lang="en-US" b="0" i="0" u="sng" dirty="0" err="1">
                <a:solidFill>
                  <a:srgbClr val="134571"/>
                </a:solidFill>
                <a:effectLst/>
                <a:latin typeface="Open Sans" panose="020B0606030504020204" pitchFamily="34" charset="0"/>
                <a:hlinkClick r:id="rId3"/>
              </a:rPr>
              <a:t>Licence</a:t>
            </a:r>
            <a:r>
              <a:rPr lang="en-US" b="0" i="0" u="sng" dirty="0">
                <a:solidFill>
                  <a:srgbClr val="134571"/>
                </a:solidFill>
                <a:effectLst/>
                <a:latin typeface="Open Sans" panose="020B0606030504020204" pitchFamily="34" charset="0"/>
                <a:hlinkClick r:id="rId3"/>
              </a:rPr>
              <a:t> 3.0</a:t>
            </a:r>
            <a:r>
              <a:rPr lang="en-US" b="0" i="0" dirty="0">
                <a:solidFill>
                  <a:srgbClr val="26262A"/>
                </a:solidFill>
                <a:effectLst/>
                <a:latin typeface="Open Sans" panose="020B0606030504020204" pitchFamily="34" charset="0"/>
              </a:rPr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9117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973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ifdata.defra.gov.u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www.gov.uk/government/publications/environmental-improvement-pla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2.3 The causes, impact and management of climate change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UK policies and initiatives to manage climate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80E90-8143-9F12-BE72-FA76728C8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B40FB-EBA4-0E15-885F-91FC18E28F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 describe the key points of the following policies and legislation: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Climate Change Act 2008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25 Year Environment Plan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Environmental Improvement Plan 2023.</a:t>
            </a:r>
          </a:p>
        </p:txBody>
      </p:sp>
      <p:pic>
        <p:nvPicPr>
          <p:cNvPr id="6" name="Picture 5" descr="A group of trees and plants&#10;&#10;Description automatically generated">
            <a:extLst>
              <a:ext uri="{FF2B5EF4-FFF2-40B4-BE49-F238E27FC236}">
                <a16:creationId xmlns:a16="http://schemas.microsoft.com/office/drawing/2014/main" id="{EE2D81A4-6248-3D62-255C-5FD0EB2032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63" r="33463"/>
          <a:stretch/>
        </p:blipFill>
        <p:spPr>
          <a:xfrm>
            <a:off x="6219577" y="2276872"/>
            <a:ext cx="2467223" cy="25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39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policies and legislation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In previous presentations we have examined the </a:t>
            </a:r>
            <a:r>
              <a:rPr lang="en-GB" b="1" dirty="0"/>
              <a:t>UN Sustainable Development Goals (SDGs)</a:t>
            </a:r>
            <a:r>
              <a:rPr lang="en-GB" dirty="0"/>
              <a:t>. The UK government has also implemented its own legislation and policy plans: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Climate Change Act 2008</a:t>
            </a:r>
            <a:r>
              <a:rPr lang="en-GB" dirty="0"/>
              <a:t>: aiming to reduce greenhouse gas emissions.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25 Year Environment Plan</a:t>
            </a:r>
            <a:r>
              <a:rPr lang="en-GB" dirty="0"/>
              <a:t>:</a:t>
            </a:r>
            <a:r>
              <a:rPr lang="en-GB" b="1" dirty="0"/>
              <a:t> </a:t>
            </a:r>
            <a:r>
              <a:rPr lang="en-GB" dirty="0"/>
              <a:t>aimed at improving the environment within a generation, focusing on 10 key areas.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Environmental Improvement Plan 2023</a:t>
            </a:r>
            <a:r>
              <a:rPr lang="en-GB" dirty="0"/>
              <a:t>:</a:t>
            </a:r>
            <a:r>
              <a:rPr lang="en-GB" b="1" dirty="0"/>
              <a:t> </a:t>
            </a:r>
            <a:r>
              <a:rPr lang="en-GB" dirty="0"/>
              <a:t>a revision of the 25 Year Plan with updated goals revised every five years.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979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Climate Change Act 2008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133024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The </a:t>
            </a:r>
            <a:r>
              <a:rPr lang="en-GB" b="1" dirty="0"/>
              <a:t>Climate Change Act 2008</a:t>
            </a:r>
            <a:r>
              <a:rPr lang="en-GB" dirty="0"/>
              <a:t> was introduced to reduce the levels of a range of greenhouse gases that cause global warming, including </a:t>
            </a:r>
            <a:r>
              <a:rPr lang="en-GB" b="1" dirty="0"/>
              <a:t>carbon dioxide</a:t>
            </a:r>
            <a:r>
              <a:rPr lang="en-GB" dirty="0"/>
              <a:t>, </a:t>
            </a:r>
            <a:r>
              <a:rPr lang="en-GB" b="1" dirty="0"/>
              <a:t>methane </a:t>
            </a:r>
            <a:r>
              <a:rPr lang="en-GB" dirty="0"/>
              <a:t>and</a:t>
            </a:r>
            <a:r>
              <a:rPr lang="en-GB" b="1" dirty="0"/>
              <a:t> nitrous oxide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The Act: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</a:rPr>
              <a:t>makes it the duty of the </a:t>
            </a:r>
            <a:r>
              <a:rPr lang="en-US" b="0" i="0" u="none" strike="noStrike" dirty="0">
                <a:effectLst/>
              </a:rPr>
              <a:t>Secretary of State</a:t>
            </a:r>
            <a:r>
              <a:rPr lang="en-US" b="0" i="0" dirty="0">
                <a:effectLst/>
              </a:rPr>
              <a:t> to ensure that the </a:t>
            </a:r>
            <a:r>
              <a:rPr lang="en-US" b="0" i="0" u="none" strike="noStrike" dirty="0">
                <a:effectLst/>
              </a:rPr>
              <a:t>net UK carbon account</a:t>
            </a:r>
            <a:r>
              <a:rPr lang="en-US" b="0" i="0" dirty="0">
                <a:effectLst/>
              </a:rPr>
              <a:t> for six critical </a:t>
            </a:r>
            <a:r>
              <a:rPr lang="en-US" b="0" i="0" u="none" strike="noStrike" dirty="0">
                <a:effectLst/>
              </a:rPr>
              <a:t>greenhouse gases</a:t>
            </a:r>
            <a:r>
              <a:rPr lang="en-US" b="0" i="0" dirty="0">
                <a:effectLst/>
              </a:rPr>
              <a:t> for the year 2050 is at least 100% lower than the 1990 baseline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1CCA1F-537A-4B34-BF95-207787499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28" t="12422" r="24013" b="79087"/>
          <a:stretch/>
        </p:blipFill>
        <p:spPr>
          <a:xfrm>
            <a:off x="7020272" y="3957758"/>
            <a:ext cx="1721825" cy="1741356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7BA81B-9E0C-4B76-884F-A0435B3B047A}"/>
              </a:ext>
            </a:extLst>
          </p:cNvPr>
          <p:cNvSpPr txBox="1">
            <a:spLocks/>
          </p:cNvSpPr>
          <p:nvPr/>
        </p:nvSpPr>
        <p:spPr bwMode="auto">
          <a:xfrm>
            <a:off x="457200" y="3766436"/>
            <a:ext cx="5842992" cy="21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gives ministers powers to introduce measures necessary to achieve the emissions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enables the UK to become a low-carbon economy. </a:t>
            </a:r>
          </a:p>
        </p:txBody>
      </p:sp>
    </p:spTree>
    <p:extLst>
      <p:ext uri="{BB962C8B-B14F-4D97-AF65-F5344CB8AC3E}">
        <p14:creationId xmlns:p14="http://schemas.microsoft.com/office/powerpoint/2010/main" val="4264440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25 Year Environment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The </a:t>
            </a:r>
            <a:r>
              <a:rPr lang="en-GB" b="1" dirty="0"/>
              <a:t>25 Year Environment Plan</a:t>
            </a:r>
            <a:r>
              <a:rPr lang="en-GB" dirty="0"/>
              <a:t> was published by the government in 2018. Its aims are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</a:rPr>
              <a:t>improve the UK’s air and water quality and protect our many threatened plants, trees and wildlife species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</a:rPr>
              <a:t>improve the environment within a generation, leaving it in a better state than we found it</a:t>
            </a:r>
          </a:p>
          <a:p>
            <a:pPr>
              <a:buClr>
                <a:srgbClr val="0077E3"/>
              </a:buClr>
            </a:pPr>
            <a:r>
              <a:rPr lang="en-US" dirty="0"/>
              <a:t>The Plan explains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how the government will work with communities and businesses to meet these goals.</a:t>
            </a:r>
            <a:endParaRPr lang="en-US" b="0" i="0" dirty="0"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A390E2-C5EB-4135-9FFC-65E209B5ED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25" t="12201" r="24013" b="78780"/>
          <a:stretch/>
        </p:blipFill>
        <p:spPr>
          <a:xfrm>
            <a:off x="7596336" y="4558524"/>
            <a:ext cx="1232083" cy="132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25 Year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420888"/>
            <a:ext cx="8229600" cy="3339112"/>
          </a:xfrm>
        </p:spPr>
        <p:txBody>
          <a:bodyPr numCol="2"/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Clean air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b="0" i="0" dirty="0">
                <a:effectLst/>
              </a:rPr>
              <a:t>Clean and plentiful water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Thriving plants and wildlife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Reducing environmental hazards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Using resources more sustainably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endParaRPr lang="en-US" dirty="0"/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Enhancing beauty, heritage and engagement with nature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Mitigating and adapting to climate change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Minimising waste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Managing exposure to chemicals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Enhancing biosecurity</a:t>
            </a:r>
          </a:p>
          <a:p>
            <a:pPr>
              <a:buClr>
                <a:srgbClr val="0077E3"/>
              </a:buClr>
            </a:pPr>
            <a:endParaRPr lang="en-US" b="0" i="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2367C-0A31-466B-7B9E-BB8E046051A6}"/>
              </a:ext>
            </a:extLst>
          </p:cNvPr>
          <p:cNvSpPr txBox="1"/>
          <p:nvPr/>
        </p:nvSpPr>
        <p:spPr>
          <a:xfrm>
            <a:off x="323528" y="1505628"/>
            <a:ext cx="66967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77E3"/>
              </a:buClr>
            </a:pPr>
            <a:r>
              <a:rPr lang="en-US" dirty="0"/>
              <a:t>The Plan c</a:t>
            </a:r>
            <a:r>
              <a:rPr lang="en-US" b="0" i="0" dirty="0">
                <a:effectLst/>
              </a:rPr>
              <a:t>overs 10 key areas:</a:t>
            </a:r>
          </a:p>
        </p:txBody>
      </p:sp>
    </p:spTree>
    <p:extLst>
      <p:ext uri="{BB962C8B-B14F-4D97-AF65-F5344CB8AC3E}">
        <p14:creationId xmlns:p14="http://schemas.microsoft.com/office/powerpoint/2010/main" val="1186399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Improvement Plan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132856"/>
            <a:ext cx="5338936" cy="3627144"/>
          </a:xfrm>
        </p:spPr>
        <p:txBody>
          <a:bodyPr numCol="1"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</a:rPr>
              <a:t>an ‘apex goal’  (or main goal) of </a:t>
            </a:r>
            <a:r>
              <a:rPr lang="en-US" b="1" i="0" dirty="0">
                <a:effectLst/>
              </a:rPr>
              <a:t>improving nature </a:t>
            </a:r>
            <a:r>
              <a:rPr lang="en-US" i="0" dirty="0">
                <a:effectLst/>
              </a:rPr>
              <a:t>(</a:t>
            </a:r>
            <a:r>
              <a:rPr lang="en-US" dirty="0"/>
              <a:t>a range of measures the UK government is committed to delivering to improve nature)</a:t>
            </a:r>
            <a:endParaRPr lang="en-US" dirty="0">
              <a:solidFill>
                <a:srgbClr val="0B0C0C"/>
              </a:solidFill>
              <a:latin typeface="GDS Transport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US" b="0" i="0" dirty="0">
                <a:effectLst/>
              </a:rPr>
              <a:t>n </a:t>
            </a:r>
            <a:r>
              <a:rPr lang="en-US" b="1" i="0" dirty="0">
                <a:effectLst/>
              </a:rPr>
              <a:t>Outcome Indicator Framework</a:t>
            </a:r>
            <a:r>
              <a:rPr lang="en-US" b="0" i="0" dirty="0">
                <a:effectLst/>
              </a:rPr>
              <a:t>, which allows the public to track progress (</a:t>
            </a:r>
            <a:r>
              <a:rPr lang="en-US" dirty="0">
                <a:hlinkClick r:id="rId3"/>
              </a:rPr>
              <a:t>https://oifdata.defra.gov.uk/</a:t>
            </a:r>
            <a:r>
              <a:rPr lang="en-US" dirty="0"/>
              <a:t>).</a:t>
            </a:r>
          </a:p>
          <a:p>
            <a:pPr>
              <a:buClr>
                <a:srgbClr val="0077E3"/>
              </a:buClr>
            </a:pPr>
            <a:endParaRPr lang="en-US" dirty="0"/>
          </a:p>
          <a:p>
            <a:pPr>
              <a:buClr>
                <a:srgbClr val="0077E3"/>
              </a:buClr>
            </a:pPr>
            <a:endParaRPr lang="en-US" b="0" i="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2367C-0A31-466B-7B9E-BB8E046051A6}"/>
              </a:ext>
            </a:extLst>
          </p:cNvPr>
          <p:cNvSpPr txBox="1"/>
          <p:nvPr/>
        </p:nvSpPr>
        <p:spPr>
          <a:xfrm>
            <a:off x="323528" y="1505628"/>
            <a:ext cx="59766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77E3"/>
              </a:buClr>
            </a:pPr>
            <a:r>
              <a:rPr lang="en-US" dirty="0"/>
              <a:t>This document updates the 25 Year Plan, covering</a:t>
            </a:r>
            <a:r>
              <a:rPr lang="en-US" b="0" i="0" dirty="0">
                <a:effectLst/>
              </a:rPr>
              <a:t>:</a:t>
            </a:r>
          </a:p>
        </p:txBody>
      </p:sp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3BE6174E-EA28-D866-8B74-A4BAEB741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558" y="1268760"/>
            <a:ext cx="2341242" cy="32445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842519-23A6-429B-A7B3-AC8AE0885A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972" t="12929" r="23965" b="79278"/>
          <a:stretch/>
        </p:blipFill>
        <p:spPr>
          <a:xfrm>
            <a:off x="7318647" y="4636889"/>
            <a:ext cx="1368153" cy="121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4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021-478C-42F7-B5F2-2EE61F42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Improvement Plan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035B-6B90-4FA7-931E-D054299C88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132856"/>
            <a:ext cx="8229600" cy="3627144"/>
          </a:xfrm>
        </p:spPr>
        <p:txBody>
          <a:bodyPr numCol="1"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launching the </a:t>
            </a:r>
            <a:r>
              <a:rPr lang="en-US" b="1" i="0" dirty="0">
                <a:solidFill>
                  <a:srgbClr val="0B0C0C"/>
                </a:solidFill>
                <a:effectLst/>
              </a:rPr>
              <a:t>Species Survival Fund</a:t>
            </a:r>
            <a:r>
              <a:rPr lang="en-US" b="0" i="0" dirty="0">
                <a:solidFill>
                  <a:srgbClr val="0B0C0C"/>
                </a:solidFill>
                <a:effectLst/>
              </a:rPr>
              <a:t> to create, enhance and restore habitats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creating new national nature reserves and designating the first ‘Highly Protected Marine Areas’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implementing the Environment Act 2021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supporting a transformation in the management of 70% of the countryside by incentivising farmers to adopt nature-friendly farming practices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</a:rPr>
              <a:t>a ‘green finance strategy’ aiming to invest </a:t>
            </a:r>
            <a:r>
              <a:rPr lang="en-GB" b="0" i="0" dirty="0">
                <a:solidFill>
                  <a:srgbClr val="0B0C0C"/>
                </a:solidFill>
                <a:effectLst/>
              </a:rPr>
              <a:t>£1 billion by 2030.</a:t>
            </a:r>
            <a:endParaRPr lang="en-US" b="0" i="0" dirty="0">
              <a:solidFill>
                <a:srgbClr val="0B0C0C"/>
              </a:solidFill>
              <a:effectLst/>
            </a:endParaRPr>
          </a:p>
          <a:p>
            <a:pPr>
              <a:buClr>
                <a:srgbClr val="0077E3"/>
              </a:buClr>
            </a:pPr>
            <a:endParaRPr lang="en-US" dirty="0"/>
          </a:p>
          <a:p>
            <a:pPr>
              <a:buClr>
                <a:srgbClr val="0077E3"/>
              </a:buClr>
            </a:pPr>
            <a:endParaRPr lang="en-US" b="0" i="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2367C-0A31-466B-7B9E-BB8E046051A6}"/>
              </a:ext>
            </a:extLst>
          </p:cNvPr>
          <p:cNvSpPr txBox="1"/>
          <p:nvPr/>
        </p:nvSpPr>
        <p:spPr>
          <a:xfrm>
            <a:off x="323528" y="1505628"/>
            <a:ext cx="59766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77E3"/>
              </a:buClr>
            </a:pPr>
            <a:r>
              <a:rPr lang="en-US" dirty="0"/>
              <a:t>The 2023 Plan covers:</a:t>
            </a:r>
            <a:endParaRPr lang="en-US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7495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F81E7-54CE-44C0-B6BC-81E4CF90C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Local policies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DBBE6-16D0-44C3-B977-6660D8159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Some adaptations to the Climate Change Act 2008 can be included in local government planning and policy. For example: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reducing the need to travel and providing for sustainable transport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providing opportunities for renewable and low carbon energy technologies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providing opportunities for decentralised energy and heating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promoting low carbon design approaches to reduce energy consumption in buildings (eg passive solar design)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protecting trees and green spaces from development.</a:t>
            </a:r>
          </a:p>
          <a:p>
            <a:pPr algn="r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12102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2F69CD-D841-4DDD-A1F1-ACB7EDCDE097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http://schemas.microsoft.com/office/infopath/2007/PartnerControls"/>
    <ds:schemaRef ds:uri="http://www.w3.org/XML/1998/namespace"/>
    <ds:schemaRef ds:uri="9aa5bd41-8bfc-4bb4-b44b-3ff9857b89ca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dc27f8d2-3406-4c8c-bba2-d1bd495ca71b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608</Words>
  <Application>Microsoft Office PowerPoint</Application>
  <PresentationFormat>On-screen Show (4:3)</PresentationFormat>
  <Paragraphs>68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GDS Transport</vt:lpstr>
      <vt:lpstr>Lucida Grande</vt:lpstr>
      <vt:lpstr>Open Sans</vt:lpstr>
      <vt:lpstr>Times New Roman</vt:lpstr>
      <vt:lpstr>Default Design</vt:lpstr>
      <vt:lpstr>2.3 The causes, impact and management of climate change  PowerPoint 12: UK policies and initiatives to manage climate change</vt:lpstr>
      <vt:lpstr>Objectives</vt:lpstr>
      <vt:lpstr>National policies and legislation</vt:lpstr>
      <vt:lpstr>Climate Change Act 2008</vt:lpstr>
      <vt:lpstr>25 Year Environment Plan</vt:lpstr>
      <vt:lpstr>25 Year Plan</vt:lpstr>
      <vt:lpstr>Environmental Improvement Plan 2023</vt:lpstr>
      <vt:lpstr>Environmental Improvement Plan 2023</vt:lpstr>
      <vt:lpstr>Local policies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207</cp:revision>
  <dcterms:created xsi:type="dcterms:W3CDTF">2013-05-28T00:38:54Z</dcterms:created>
  <dcterms:modified xsi:type="dcterms:W3CDTF">2023-08-01T19:18:17Z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