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57" r:id="rId6"/>
    <p:sldId id="352" r:id="rId7"/>
    <p:sldId id="353" r:id="rId8"/>
    <p:sldId id="354" r:id="rId9"/>
    <p:sldId id="356" r:id="rId10"/>
    <p:sldId id="348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  <p188:author id="{4A5D8D0B-167D-A2E4-4E16-1C185AA256BB}" name="Jonathan Ingoldby" initials="JI" userId="3ce786af281eb57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DDB142-B2F6-4F96-AB72-9DCC2EDA13AD}" v="2" dt="2023-07-31T13:37:38.8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8707" autoAdjust="0"/>
  </p:normalViewPr>
  <p:slideViewPr>
    <p:cSldViewPr showGuides="1">
      <p:cViewPr varScale="1">
        <p:scale>
          <a:sx n="76" d="100"/>
          <a:sy n="76" d="100"/>
        </p:scale>
        <p:origin x="106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7DDB142-B2F6-4F96-AB72-9DCC2EDA13AD}"/>
    <pc:docChg chg="custSel modSld">
      <pc:chgData name="Caroline Prodger" userId="e4ef2e75-b60b-401b-8ebe-291bdcf405f4" providerId="ADAL" clId="{77DDB142-B2F6-4F96-AB72-9DCC2EDA13AD}" dt="2023-07-31T13:38:24.644" v="17" actId="20577"/>
      <pc:docMkLst>
        <pc:docMk/>
      </pc:docMkLst>
      <pc:sldChg chg="delCm modCm">
        <pc:chgData name="Caroline Prodger" userId="e4ef2e75-b60b-401b-8ebe-291bdcf405f4" providerId="ADAL" clId="{77DDB142-B2F6-4F96-AB72-9DCC2EDA13AD}" dt="2023-07-31T13:32:26.834" v="1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77DDB142-B2F6-4F96-AB72-9DCC2EDA13AD}" dt="2023-07-31T13:32:26.834" v="1"/>
              <pc2:cmMkLst xmlns:pc2="http://schemas.microsoft.com/office/powerpoint/2019/9/main/command">
                <pc:docMk/>
                <pc:sldMk cId="0" sldId="256"/>
                <pc2:cmMk id="{0903039C-419F-4A04-B6A8-2F6CF63CACC0}"/>
              </pc2:cmMkLst>
              <pc226:cmRplyChg chg="del">
                <pc226:chgData name="Caroline Prodger" userId="e4ef2e75-b60b-401b-8ebe-291bdcf405f4" providerId="ADAL" clId="{77DDB142-B2F6-4F96-AB72-9DCC2EDA13AD}" dt="2023-07-31T13:32:23.333" v="0"/>
                <pc2:cmRplyMkLst xmlns:pc2="http://schemas.microsoft.com/office/powerpoint/2019/9/main/command">
                  <pc:docMk/>
                  <pc:sldMk cId="0" sldId="256"/>
                  <pc2:cmMk id="{0903039C-419F-4A04-B6A8-2F6CF63CACC0}"/>
                  <pc2:cmRplyMk id="{370325F9-CCEF-AB49-99BB-027D47D02C68}"/>
                </pc2:cmRplyMkLst>
              </pc226:cmRplyChg>
            </pc226:cmChg>
          </p:ext>
        </pc:extLst>
      </pc:sldChg>
      <pc:sldChg chg="addSp delSp modSp mod modNotesTx">
        <pc:chgData name="Caroline Prodger" userId="e4ef2e75-b60b-401b-8ebe-291bdcf405f4" providerId="ADAL" clId="{77DDB142-B2F6-4F96-AB72-9DCC2EDA13AD}" dt="2023-07-31T13:37:56.446" v="13" actId="20577"/>
        <pc:sldMkLst>
          <pc:docMk/>
          <pc:sldMk cId="1350976473" sldId="352"/>
        </pc:sldMkLst>
        <pc:spChg chg="mod">
          <ac:chgData name="Caroline Prodger" userId="e4ef2e75-b60b-401b-8ebe-291bdcf405f4" providerId="ADAL" clId="{77DDB142-B2F6-4F96-AB72-9DCC2EDA13AD}" dt="2023-07-31T13:37:50.323" v="12" actId="14100"/>
          <ac:spMkLst>
            <pc:docMk/>
            <pc:sldMk cId="1350976473" sldId="352"/>
            <ac:spMk id="3" creationId="{D0D447B8-9853-408F-BF0E-45E32CC09C5F}"/>
          </ac:spMkLst>
        </pc:spChg>
        <pc:picChg chg="del">
          <ac:chgData name="Caroline Prodger" userId="e4ef2e75-b60b-401b-8ebe-291bdcf405f4" providerId="ADAL" clId="{77DDB142-B2F6-4F96-AB72-9DCC2EDA13AD}" dt="2023-07-31T13:37:30.014" v="6" actId="478"/>
          <ac:picMkLst>
            <pc:docMk/>
            <pc:sldMk cId="1350976473" sldId="352"/>
            <ac:picMk id="5" creationId="{DDA23E14-ED3C-AC43-F7A9-B5B3693431B0}"/>
          </ac:picMkLst>
        </pc:picChg>
        <pc:picChg chg="add mod">
          <ac:chgData name="Caroline Prodger" userId="e4ef2e75-b60b-401b-8ebe-291bdcf405f4" providerId="ADAL" clId="{77DDB142-B2F6-4F96-AB72-9DCC2EDA13AD}" dt="2023-07-31T13:37:45.131" v="11" actId="1076"/>
          <ac:picMkLst>
            <pc:docMk/>
            <pc:sldMk cId="1350976473" sldId="352"/>
            <ac:picMk id="6" creationId="{DCA3CB41-B047-A89E-EC99-A99949835C67}"/>
          </ac:picMkLst>
        </pc:picChg>
      </pc:sldChg>
      <pc:sldChg chg="modSp mod delCm">
        <pc:chgData name="Caroline Prodger" userId="e4ef2e75-b60b-401b-8ebe-291bdcf405f4" providerId="ADAL" clId="{77DDB142-B2F6-4F96-AB72-9DCC2EDA13AD}" dt="2023-07-31T13:38:24.644" v="17" actId="20577"/>
        <pc:sldMkLst>
          <pc:docMk/>
          <pc:sldMk cId="1795243923" sldId="353"/>
        </pc:sldMkLst>
        <pc:spChg chg="mod">
          <ac:chgData name="Caroline Prodger" userId="e4ef2e75-b60b-401b-8ebe-291bdcf405f4" providerId="ADAL" clId="{77DDB142-B2F6-4F96-AB72-9DCC2EDA13AD}" dt="2023-07-31T13:38:24.644" v="17" actId="20577"/>
          <ac:spMkLst>
            <pc:docMk/>
            <pc:sldMk cId="1795243923" sldId="353"/>
            <ac:spMk id="3" creationId="{1AF75EAB-26BE-4023-BDF5-993F328D49E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77DDB142-B2F6-4F96-AB72-9DCC2EDA13AD}" dt="2023-07-31T13:38:20.843" v="15"/>
              <pc2:cmMkLst xmlns:pc2="http://schemas.microsoft.com/office/powerpoint/2019/9/main/command">
                <pc:docMk/>
                <pc:sldMk cId="1795243923" sldId="353"/>
                <pc2:cmMk id="{44D9829E-99BD-644F-9959-083BE112DFC4}"/>
              </pc2:cmMkLst>
            </pc226:cmChg>
            <pc226:cmChg xmlns:pc226="http://schemas.microsoft.com/office/powerpoint/2022/06/main/command" chg="del">
              <pc226:chgData name="Caroline Prodger" userId="e4ef2e75-b60b-401b-8ebe-291bdcf405f4" providerId="ADAL" clId="{77DDB142-B2F6-4F96-AB72-9DCC2EDA13AD}" dt="2023-07-31T13:38:16.364" v="14"/>
              <pc2:cmMkLst xmlns:pc2="http://schemas.microsoft.com/office/powerpoint/2019/9/main/command">
                <pc:docMk/>
                <pc:sldMk cId="1795243923" sldId="353"/>
                <pc2:cmMk id="{8BF757C8-FFCA-3C47-A86F-DF81C8F1B305}"/>
              </pc2:cmMkLst>
            </pc226:cmChg>
          </p:ext>
        </pc:extLst>
      </pc:sldChg>
      <pc:sldChg chg="addSp modSp mod">
        <pc:chgData name="Caroline Prodger" userId="e4ef2e75-b60b-401b-8ebe-291bdcf405f4" providerId="ADAL" clId="{77DDB142-B2F6-4F96-AB72-9DCC2EDA13AD}" dt="2023-07-31T13:34:34.276" v="5" actId="1076"/>
        <pc:sldMkLst>
          <pc:docMk/>
          <pc:sldMk cId="219097287" sldId="357"/>
        </pc:sldMkLst>
        <pc:picChg chg="add mod">
          <ac:chgData name="Caroline Prodger" userId="e4ef2e75-b60b-401b-8ebe-291bdcf405f4" providerId="ADAL" clId="{77DDB142-B2F6-4F96-AB72-9DCC2EDA13AD}" dt="2023-07-31T13:34:34.276" v="5" actId="1076"/>
          <ac:picMkLst>
            <pc:docMk/>
            <pc:sldMk cId="219097287" sldId="357"/>
            <ac:picMk id="5" creationId="{BAFCF56C-8B35-95A8-3874-DA7E90AE16BB}"/>
          </ac:picMkLst>
        </pc:picChg>
      </pc:sldChg>
    </pc:docChg>
  </pc:docChgLst>
  <pc:docChgLst>
    <pc:chgData name="Caroline Prodger" userId="e4ef2e75-b60b-401b-8ebe-291bdcf405f4" providerId="ADAL" clId="{BA73C3E5-D477-4C92-A70B-00B5AFF924B4}"/>
    <pc:docChg chg="delSld modSld">
      <pc:chgData name="Caroline Prodger" userId="e4ef2e75-b60b-401b-8ebe-291bdcf405f4" providerId="ADAL" clId="{BA73C3E5-D477-4C92-A70B-00B5AFF924B4}" dt="2023-07-17T16:26:37.404" v="5" actId="20577"/>
      <pc:docMkLst>
        <pc:docMk/>
      </pc:docMkLst>
      <pc:sldChg chg="modSp mod">
        <pc:chgData name="Caroline Prodger" userId="e4ef2e75-b60b-401b-8ebe-291bdcf405f4" providerId="ADAL" clId="{BA73C3E5-D477-4C92-A70B-00B5AFF924B4}" dt="2023-07-17T16:26:37.404" v="5" actId="20577"/>
        <pc:sldMkLst>
          <pc:docMk/>
          <pc:sldMk cId="1350976473" sldId="352"/>
        </pc:sldMkLst>
        <pc:spChg chg="mod">
          <ac:chgData name="Caroline Prodger" userId="e4ef2e75-b60b-401b-8ebe-291bdcf405f4" providerId="ADAL" clId="{BA73C3E5-D477-4C92-A70B-00B5AFF924B4}" dt="2023-07-17T16:26:37.404" v="5" actId="20577"/>
          <ac:spMkLst>
            <pc:docMk/>
            <pc:sldMk cId="1350976473" sldId="352"/>
            <ac:spMk id="3" creationId="{D0D447B8-9853-408F-BF0E-45E32CC09C5F}"/>
          </ac:spMkLst>
        </pc:spChg>
      </pc:sldChg>
      <pc:sldChg chg="modSp del mod delCm">
        <pc:chgData name="Caroline Prodger" userId="e4ef2e75-b60b-401b-8ebe-291bdcf405f4" providerId="ADAL" clId="{BA73C3E5-D477-4C92-A70B-00B5AFF924B4}" dt="2023-07-17T16:26:12.966" v="3" actId="2696"/>
        <pc:sldMkLst>
          <pc:docMk/>
          <pc:sldMk cId="2909003197" sldId="355"/>
        </pc:sldMkLst>
        <pc:spChg chg="mod">
          <ac:chgData name="Caroline Prodger" userId="e4ef2e75-b60b-401b-8ebe-291bdcf405f4" providerId="ADAL" clId="{BA73C3E5-D477-4C92-A70B-00B5AFF924B4}" dt="2023-07-17T16:18:14.711" v="2" actId="20577"/>
          <ac:spMkLst>
            <pc:docMk/>
            <pc:sldMk cId="2909003197" sldId="355"/>
            <ac:spMk id="3" creationId="{AFC40750-B7F2-4E0C-B4D8-56E22BD195F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BA73C3E5-D477-4C92-A70B-00B5AFF924B4}" dt="2023-07-17T16:18:06.386" v="1"/>
              <pc2:cmMkLst xmlns:pc2="http://schemas.microsoft.com/office/powerpoint/2019/9/main/command">
                <pc:docMk/>
                <pc:sldMk cId="2909003197" sldId="355"/>
                <pc2:cmMk id="{963DD0EE-0198-427F-AC9C-CB7D92C582DE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3670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4099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29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6769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382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928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01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0080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34679" y="264259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2.1 Key requirements of environmental legislation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and key government policies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Introduction to sustainability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: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define the term ‘sustainability’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outline key regulatory bodies and legislation.</a:t>
            </a:r>
          </a:p>
        </p:txBody>
      </p:sp>
      <p:pic>
        <p:nvPicPr>
          <p:cNvPr id="5" name="Picture 4" descr="Hands holding a small globe&#10;&#10;Description automatically generated">
            <a:extLst>
              <a:ext uri="{FF2B5EF4-FFF2-40B4-BE49-F238E27FC236}">
                <a16:creationId xmlns:a16="http://schemas.microsoft.com/office/drawing/2014/main" id="{BAFCF56C-8B35-95A8-3874-DA7E90AE16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301" y="3284984"/>
            <a:ext cx="4611398" cy="229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48823-30B6-4C9F-BD41-660D2EE2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447B8-9853-408F-BF0E-45E32CC09C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54760" cy="4248000"/>
          </a:xfrm>
        </p:spPr>
        <p:txBody>
          <a:bodyPr/>
          <a:lstStyle/>
          <a:p>
            <a:r>
              <a:rPr lang="en-GB" dirty="0"/>
              <a:t>What does the term ‘sustainability’ mean to you?</a:t>
            </a:r>
          </a:p>
          <a:p>
            <a:r>
              <a:rPr lang="en-GB" dirty="0"/>
              <a:t>Discuss in pairs or small groups.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6" name="Picture 5" descr="A green forest with clouds and a circle in the middle&#10;&#10;Description automatically generated">
            <a:extLst>
              <a:ext uri="{FF2B5EF4-FFF2-40B4-BE49-F238E27FC236}">
                <a16:creationId xmlns:a16="http://schemas.microsoft.com/office/drawing/2014/main" id="{DCA3CB41-B047-A89E-EC99-A99949835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146" y="1546599"/>
            <a:ext cx="4148925" cy="277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7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A1A3D-174F-4AB7-9DA1-78E0C236E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Defining sustainability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75EAB-26BE-4023-BDF5-993F328D49E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According to the UK government, ‘Sustainability is </a:t>
            </a:r>
            <a:r>
              <a:rPr lang="en-GB" sz="1800"/>
              <a:t>the long-term </a:t>
            </a:r>
            <a:r>
              <a:rPr lang="en-GB" sz="1800" dirty="0"/>
              <a:t>maintenance and enhancement of human well-being within finite planetary resources. It is usually considered to have environmental, economic, and social dimensions.’</a:t>
            </a:r>
          </a:p>
          <a:p>
            <a:r>
              <a:rPr lang="en-GB" sz="1800" dirty="0"/>
              <a:t>A sustainability policy is important due to the steady depletion of </a:t>
            </a:r>
            <a:r>
              <a:rPr lang="en-GB" sz="1800" b="1" dirty="0"/>
              <a:t>non-renewable resources </a:t>
            </a:r>
            <a:r>
              <a:rPr lang="en-GB" sz="1800" dirty="0"/>
              <a:t>such as oil, gas and coal.</a:t>
            </a:r>
          </a:p>
          <a:p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3029F7-ED44-45A0-AC78-154030663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948697"/>
              </p:ext>
            </p:extLst>
          </p:nvPr>
        </p:nvGraphicFramePr>
        <p:xfrm>
          <a:off x="474539" y="3429000"/>
          <a:ext cx="79312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5612">
                  <a:extLst>
                    <a:ext uri="{9D8B030D-6E8A-4147-A177-3AD203B41FA5}">
                      <a16:colId xmlns:a16="http://schemas.microsoft.com/office/drawing/2014/main" val="2452735232"/>
                    </a:ext>
                  </a:extLst>
                </a:gridCol>
                <a:gridCol w="3965612">
                  <a:extLst>
                    <a:ext uri="{9D8B030D-6E8A-4147-A177-3AD203B41FA5}">
                      <a16:colId xmlns:a16="http://schemas.microsoft.com/office/drawing/2014/main" val="777965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Non-renewable resource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Depleted by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105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Oil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2052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4903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Gas and coal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2060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935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Phosphorus rock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2300–2400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97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2070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711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243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9AB5D-1A25-4435-9147-59EA4C8C5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Regulatory bodies and legislation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CBE4B93-CCC9-4A16-86BA-0647E819872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25150775"/>
              </p:ext>
            </p:extLst>
          </p:nvPr>
        </p:nvGraphicFramePr>
        <p:xfrm>
          <a:off x="498376" y="1484784"/>
          <a:ext cx="8034064" cy="4412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725">
                  <a:extLst>
                    <a:ext uri="{9D8B030D-6E8A-4147-A177-3AD203B41FA5}">
                      <a16:colId xmlns:a16="http://schemas.microsoft.com/office/drawing/2014/main" val="1426127144"/>
                    </a:ext>
                  </a:extLst>
                </a:gridCol>
                <a:gridCol w="6241339">
                  <a:extLst>
                    <a:ext uri="{9D8B030D-6E8A-4147-A177-3AD203B41FA5}">
                      <a16:colId xmlns:a16="http://schemas.microsoft.com/office/drawing/2014/main" val="497825044"/>
                    </a:ext>
                  </a:extLst>
                </a:gridCol>
              </a:tblGrid>
              <a:tr h="359501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Legislation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37711"/>
                  </a:ext>
                </a:extLst>
              </a:tr>
              <a:tr h="808878">
                <a:tc>
                  <a:txBody>
                    <a:bodyPr/>
                    <a:lstStyle/>
                    <a:p>
                      <a:r>
                        <a:rPr lang="en-GB" sz="1600" dirty="0"/>
                        <a:t>Office for Environmental Protection (</a:t>
                      </a:r>
                      <a:r>
                        <a:rPr lang="en-GB" sz="1600" dirty="0" err="1"/>
                        <a:t>OEP</a:t>
                      </a:r>
                      <a:r>
                        <a:rPr lang="en-GB" sz="160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/>
                        <a:t>The Environment Act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980791"/>
                  </a:ext>
                </a:extLst>
              </a:tr>
              <a:tr h="1527880">
                <a:tc>
                  <a:txBody>
                    <a:bodyPr/>
                    <a:lstStyle/>
                    <a:p>
                      <a:r>
                        <a:rPr lang="en-GB" sz="1600" dirty="0"/>
                        <a:t>Department for Environment, Food &amp; Rural Affairs (DEFRA)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Town and Country Planning (Environmental Impact Assessment) Regulations 2017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 Impact Assessment (EIA) Regulations 2020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 Protection Act 1990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Hazardous Waste Regulations 2005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6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295596"/>
                  </a:ext>
                </a:extLst>
              </a:tr>
              <a:tr h="1668956">
                <a:tc>
                  <a:txBody>
                    <a:bodyPr/>
                    <a:lstStyle/>
                    <a:p>
                      <a:r>
                        <a:rPr lang="en-GB" sz="1600" dirty="0"/>
                        <a:t>Environment Agency (EA)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 Damage (Prevention and Remediation) (England) Regulations 2015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Water Industry Act 1992 (WIA)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Nitrate Pollution Prevention </a:t>
                      </a:r>
                      <a:r>
                        <a:rPr lang="fr-FR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Regulations</a:t>
                      </a:r>
                      <a:r>
                        <a:rPr lang="fr-FR" sz="16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2015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Water Resources (Control of Pollution) (Silage, Slurry and Agriculture Fuel Oil) (England) Regulations 2010 (SSAFO) </a:t>
                      </a:r>
                      <a:endParaRPr lang="en-GB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713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766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9AB5D-1A25-4435-9147-59EA4C8C5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Responsibilities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CBE4B93-CCC9-4A16-86BA-0647E819872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417820820"/>
              </p:ext>
            </p:extLst>
          </p:nvPr>
        </p:nvGraphicFramePr>
        <p:xfrm>
          <a:off x="457200" y="1484784"/>
          <a:ext cx="8419895" cy="4241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7751">
                  <a:extLst>
                    <a:ext uri="{9D8B030D-6E8A-4147-A177-3AD203B41FA5}">
                      <a16:colId xmlns:a16="http://schemas.microsoft.com/office/drawing/2014/main" val="1426127144"/>
                    </a:ext>
                  </a:extLst>
                </a:gridCol>
                <a:gridCol w="4852144">
                  <a:extLst>
                    <a:ext uri="{9D8B030D-6E8A-4147-A177-3AD203B41FA5}">
                      <a16:colId xmlns:a16="http://schemas.microsoft.com/office/drawing/2014/main" val="1149728150"/>
                    </a:ext>
                  </a:extLst>
                </a:gridCol>
              </a:tblGrid>
              <a:tr h="345269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chemeClr val="tx1"/>
                          </a:solidFill>
                        </a:rPr>
                        <a:t>Body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chemeClr val="tx1"/>
                          </a:solidFill>
                        </a:rPr>
                        <a:t>Responsibilities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37711"/>
                  </a:ext>
                </a:extLst>
              </a:tr>
              <a:tr h="1025609">
                <a:tc>
                  <a:txBody>
                    <a:bodyPr/>
                    <a:lstStyle/>
                    <a:p>
                      <a:r>
                        <a:rPr lang="en-GB" sz="1600"/>
                        <a:t>OEP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Holds UK public bodies accountable for complying with environmental law and targets</a:t>
                      </a:r>
                    </a:p>
                    <a:p>
                      <a:endParaRPr lang="en-GB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980791"/>
                  </a:ext>
                </a:extLst>
              </a:tr>
              <a:tr h="1498967">
                <a:tc>
                  <a:txBody>
                    <a:bodyPr/>
                    <a:lstStyle/>
                    <a:p>
                      <a:r>
                        <a:rPr lang="en-GB" sz="1600"/>
                        <a:t>DEFRA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Maintaining and improving air and water quality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Boosting green growth</a:t>
                      </a:r>
                    </a:p>
                    <a:p>
                      <a:pPr marL="0" indent="-45720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Incentivising farmers to adopt nature-friendly practices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295596"/>
                  </a:ext>
                </a:extLst>
              </a:tr>
              <a:tr h="1351355">
                <a:tc>
                  <a:txBody>
                    <a:bodyPr/>
                    <a:lstStyle/>
                    <a:p>
                      <a:r>
                        <a:rPr lang="en-GB" sz="1600"/>
                        <a:t>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Waste regulation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Water quality and resources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Conservation and ecology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600"/>
                        <a:t>Managing flood risk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713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770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dc27f8d2-3406-4c8c-bba2-d1bd495ca71b"/>
    <ds:schemaRef ds:uri="9aa5bd41-8bfc-4bb4-b44b-3ff9857b89ca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68D006-4985-49E9-8CD7-28575259057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307</Words>
  <Application>Microsoft Office PowerPoint</Application>
  <PresentationFormat>On-screen Show (4:3)</PresentationFormat>
  <Paragraphs>60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Default Design</vt:lpstr>
      <vt:lpstr>2.1 Key requirements of environmental legislation and key government policies   PowerPoint 1: Introduction to sustainability</vt:lpstr>
      <vt:lpstr>Objectives </vt:lpstr>
      <vt:lpstr>Your turn</vt:lpstr>
      <vt:lpstr>Defining sustainability</vt:lpstr>
      <vt:lpstr>Regulatory bodies and legislation</vt:lpstr>
      <vt:lpstr>Responsibilities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Hassan Nobeeboccus</cp:lastModifiedBy>
  <cp:revision>211</cp:revision>
  <dcterms:created xsi:type="dcterms:W3CDTF">2013-05-28T00:38:54Z</dcterms:created>
  <dcterms:modified xsi:type="dcterms:W3CDTF">2023-10-12T07:15:23Z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