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1"/>
  </p:notesMasterIdLst>
  <p:handoutMasterIdLst>
    <p:handoutMasterId r:id="rId12"/>
  </p:handoutMasterIdLst>
  <p:sldIdLst>
    <p:sldId id="256" r:id="rId2"/>
    <p:sldId id="328" r:id="rId3"/>
    <p:sldId id="331" r:id="rId4"/>
    <p:sldId id="358" r:id="rId5"/>
    <p:sldId id="359" r:id="rId6"/>
    <p:sldId id="347" r:id="rId7"/>
    <p:sldId id="360" r:id="rId8"/>
    <p:sldId id="361" r:id="rId9"/>
    <p:sldId id="267" r:id="rId10"/>
  </p:sldIdLst>
  <p:sldSz cx="9144000" cy="6858000" type="screen4x3"/>
  <p:notesSz cx="6858000" cy="9144000"/>
  <p:custDataLst>
    <p:tags r:id="rId13"/>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Flanagan" initials="PF" lastIdx="5" clrIdx="0">
    <p:extLst>
      <p:ext uri="{19B8F6BF-5375-455C-9EA6-DF929625EA0E}">
        <p15:presenceInfo xmlns:p15="http://schemas.microsoft.com/office/powerpoint/2012/main" userId="Patrick Flanagan" providerId="None"/>
      </p:ext>
    </p:extLst>
  </p:cmAuthor>
  <p:cmAuthor id="2" name="Bridget Halford" initials="BH" lastIdx="3" clrIdx="1">
    <p:extLst>
      <p:ext uri="{19B8F6BF-5375-455C-9EA6-DF929625EA0E}">
        <p15:presenceInfo xmlns:p15="http://schemas.microsoft.com/office/powerpoint/2012/main" userId="6bc939378fc289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45"/>
  </p:normalViewPr>
  <p:slideViewPr>
    <p:cSldViewPr showGuides="1">
      <p:cViewPr varScale="1">
        <p:scale>
          <a:sx n="106" d="100"/>
          <a:sy n="106" d="100"/>
        </p:scale>
        <p:origin x="180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4/7/20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9</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33400" y="3608821"/>
            <a:ext cx="8077200" cy="850032"/>
          </a:xfrm>
        </p:spPr>
        <p:txBody>
          <a:bodyPr anchor="t"/>
          <a:lstStyle/>
          <a:p>
            <a:pPr lvl="0"/>
            <a:r>
              <a:rPr lang="en-GB" dirty="0"/>
              <a:t>Apply professional workplace standards</a:t>
            </a:r>
          </a:p>
        </p:txBody>
      </p:sp>
      <p:sp>
        <p:nvSpPr>
          <p:cNvPr id="2050" name="Rectangle 14"/>
          <p:cNvSpPr>
            <a:spLocks noGrp="1" noChangeArrowheads="1"/>
          </p:cNvSpPr>
          <p:nvPr>
            <p:ph sz="quarter" idx="10"/>
          </p:nvPr>
        </p:nvSpPr>
        <p:spPr>
          <a:xfrm>
            <a:off x="457200" y="1916832"/>
            <a:ext cx="8229600" cy="180020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205: Professional workplace standards</a:t>
            </a:r>
            <a:endParaRPr lang="en-US" sz="2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Introduction</a:t>
            </a:r>
            <a:endParaRPr lang="en-US" dirty="0"/>
          </a:p>
        </p:txBody>
      </p:sp>
      <p:sp>
        <p:nvSpPr>
          <p:cNvPr id="3075" name="Content Placeholder 2"/>
          <p:cNvSpPr>
            <a:spLocks noGrp="1"/>
          </p:cNvSpPr>
          <p:nvPr>
            <p:ph sz="quarter" idx="10"/>
          </p:nvPr>
        </p:nvSpPr>
        <p:spPr>
          <a:xfrm>
            <a:off x="457200" y="1371600"/>
            <a:ext cx="5050904" cy="4755600"/>
          </a:xfrm>
        </p:spPr>
        <p:txBody>
          <a:bodyPr/>
          <a:lstStyle/>
          <a:p>
            <a:r>
              <a:rPr lang="en-GB" dirty="0"/>
              <a:t>Working within the hospitality industry can be extremely rewarding. A career in hospitality is both vast and demanding.</a:t>
            </a:r>
          </a:p>
          <a:p>
            <a:r>
              <a:rPr lang="en-GB" dirty="0"/>
              <a:t>Those working within hospitality must be constantly adapting to change, placing the needs of the customer at the forefront of every decision. </a:t>
            </a:r>
          </a:p>
          <a:p>
            <a:r>
              <a:rPr lang="en-GB" dirty="0"/>
              <a:t>Whether you like cooking, waiting, planning or hosting – in order to be employable within the hospitality industry, there are some of the essential skills that are a must.</a:t>
            </a:r>
            <a:endParaRPr lang="en-US" dirty="0"/>
          </a:p>
        </p:txBody>
      </p:sp>
      <p:pic>
        <p:nvPicPr>
          <p:cNvPr id="4" name="Picture 3">
            <a:extLst>
              <a:ext uri="{FF2B5EF4-FFF2-40B4-BE49-F238E27FC236}">
                <a16:creationId xmlns:a16="http://schemas.microsoft.com/office/drawing/2014/main" id="{85DA9E30-939F-E548-A42B-91718CED88DE}"/>
              </a:ext>
            </a:extLst>
          </p:cNvPr>
          <p:cNvPicPr>
            <a:picLocks noChangeAspect="1"/>
          </p:cNvPicPr>
          <p:nvPr/>
        </p:nvPicPr>
        <p:blipFill>
          <a:blip r:embed="rId2"/>
          <a:stretch>
            <a:fillRect/>
          </a:stretch>
        </p:blipFill>
        <p:spPr>
          <a:xfrm>
            <a:off x="5508104" y="2253222"/>
            <a:ext cx="3210272" cy="21134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574576"/>
          </a:xfrm>
        </p:spPr>
        <p:txBody>
          <a:bodyPr/>
          <a:lstStyle/>
          <a:p>
            <a:r>
              <a:rPr lang="en-GB" dirty="0"/>
              <a:t>Professional personal appearance</a:t>
            </a:r>
            <a:endParaRPr lang="en-US" dirty="0"/>
          </a:p>
        </p:txBody>
      </p:sp>
      <p:sp>
        <p:nvSpPr>
          <p:cNvPr id="3" name="Content Placeholder 2"/>
          <p:cNvSpPr>
            <a:spLocks noGrp="1"/>
          </p:cNvSpPr>
          <p:nvPr>
            <p:ph sz="quarter" idx="10"/>
          </p:nvPr>
        </p:nvSpPr>
        <p:spPr>
          <a:xfrm>
            <a:off x="457200" y="1412776"/>
            <a:ext cx="6059016" cy="3528392"/>
          </a:xfrm>
        </p:spPr>
        <p:txBody>
          <a:bodyPr/>
          <a:lstStyle/>
          <a:p>
            <a:pPr lvl="0">
              <a:spcBef>
                <a:spcPts val="600"/>
              </a:spcBef>
              <a:spcAft>
                <a:spcPts val="600"/>
              </a:spcAft>
            </a:pPr>
            <a:r>
              <a:rPr lang="en-GB" dirty="0">
                <a:solidFill>
                  <a:srgbClr val="000000"/>
                </a:solidFill>
                <a:ea typeface="ＭＳ Ｐゴシック" pitchFamily="-105" charset="-128"/>
                <a:cs typeface="ＭＳ Ｐゴシック" pitchFamily="-105" charset="-128"/>
              </a:rPr>
              <a:t>First impressions can colour the guest’s perception. Once the perception is formed, even if it is faulty, it is very hard to change. </a:t>
            </a:r>
          </a:p>
          <a:p>
            <a:pPr lvl="0">
              <a:spcBef>
                <a:spcPts val="600"/>
              </a:spcBef>
              <a:spcAft>
                <a:spcPts val="600"/>
              </a:spcAft>
            </a:pPr>
            <a:r>
              <a:rPr lang="en-GB" dirty="0">
                <a:solidFill>
                  <a:srgbClr val="000000"/>
                </a:solidFill>
                <a:ea typeface="ＭＳ Ｐゴシック" pitchFamily="-105" charset="-128"/>
                <a:cs typeface="ＭＳ Ｐゴシック" pitchFamily="-105" charset="-128"/>
              </a:rPr>
              <a:t>You only get one chance for a good first impression.</a:t>
            </a:r>
          </a:p>
          <a:p>
            <a:pPr lvl="0">
              <a:spcBef>
                <a:spcPts val="600"/>
              </a:spcBef>
              <a:spcAft>
                <a:spcPts val="600"/>
              </a:spcAft>
            </a:pPr>
            <a:r>
              <a:rPr lang="en-GB" b="1" dirty="0">
                <a:solidFill>
                  <a:srgbClr val="000000"/>
                </a:solidFill>
                <a:ea typeface="ＭＳ Ｐゴシック" pitchFamily="-105" charset="-128"/>
                <a:cs typeface="ＭＳ Ｐゴシック" pitchFamily="-105" charset="-128"/>
              </a:rPr>
              <a:t>Personal hygiene standards</a:t>
            </a:r>
            <a:r>
              <a:rPr lang="en-US" b="1" dirty="0">
                <a:solidFill>
                  <a:srgbClr val="000000"/>
                </a:solidFill>
                <a:ea typeface="ＭＳ Ｐゴシック" pitchFamily="-105" charset="-128"/>
                <a:cs typeface="ＭＳ Ｐゴシック" pitchFamily="-105" charset="-128"/>
              </a:rPr>
              <a:t> </a:t>
            </a:r>
            <a:r>
              <a:rPr lang="en-US" dirty="0">
                <a:solidFill>
                  <a:srgbClr val="000000"/>
                </a:solidFill>
                <a:ea typeface="ＭＳ Ｐゴシック" pitchFamily="-105" charset="-128"/>
                <a:cs typeface="ＭＳ Ｐゴシック" pitchFamily="-105" charset="-128"/>
              </a:rPr>
              <a:t>are</a:t>
            </a:r>
            <a:r>
              <a:rPr lang="en-US" b="1" dirty="0">
                <a:solidFill>
                  <a:srgbClr val="000000"/>
                </a:solidFill>
                <a:ea typeface="ＭＳ Ｐゴシック" pitchFamily="-105" charset="-128"/>
                <a:cs typeface="ＭＳ Ｐゴシック" pitchFamily="-105" charset="-128"/>
              </a:rPr>
              <a:t> </a:t>
            </a:r>
            <a:r>
              <a:rPr lang="en-US" dirty="0">
                <a:solidFill>
                  <a:srgbClr val="000000"/>
                </a:solidFill>
                <a:ea typeface="ＭＳ Ｐゴシック" pitchFamily="-105" charset="-128"/>
                <a:cs typeface="ＭＳ Ｐゴシック" pitchFamily="-105" charset="-128"/>
              </a:rPr>
              <a:t>essential for all staff to maintain a clean and odor free experience when dealing with colleagues and guests, showing that pride is taken in one's own appearance as well as reducing risks of contamination and guest safety. Personal hygiene includes:</a:t>
            </a:r>
          </a:p>
        </p:txBody>
      </p:sp>
      <p:sp>
        <p:nvSpPr>
          <p:cNvPr id="5" name="TextBox 4">
            <a:extLst>
              <a:ext uri="{FF2B5EF4-FFF2-40B4-BE49-F238E27FC236}">
                <a16:creationId xmlns:a16="http://schemas.microsoft.com/office/drawing/2014/main" id="{3A1D5F66-D63E-4751-A56B-F1FB04F6E8FA}"/>
              </a:ext>
            </a:extLst>
          </p:cNvPr>
          <p:cNvSpPr txBox="1"/>
          <p:nvPr/>
        </p:nvSpPr>
        <p:spPr>
          <a:xfrm>
            <a:off x="468312" y="5085185"/>
            <a:ext cx="6119912" cy="1323439"/>
          </a:xfrm>
          <a:prstGeom prst="rect">
            <a:avLst/>
          </a:prstGeom>
          <a:noFill/>
        </p:spPr>
        <p:txBody>
          <a:bodyPr wrap="square" numCol="2" rtlCol="0">
            <a:spAutoFit/>
          </a:bodyPr>
          <a:lstStyle/>
          <a:p>
            <a:pPr marL="342900" lvl="0" indent="-342900">
              <a:spcAft>
                <a:spcPts val="0"/>
              </a:spcAft>
              <a:buClr>
                <a:srgbClr val="FF0000"/>
              </a:buClr>
              <a:buFont typeface="Symbol" panose="05050102010706020507" pitchFamily="18" charset="2"/>
              <a:buChar char=""/>
            </a:pPr>
            <a:r>
              <a:rPr lang="en-GB" dirty="0">
                <a:solidFill>
                  <a:srgbClr val="000000"/>
                </a:solidFill>
              </a:rPr>
              <a:t>regular bathing/ showers</a:t>
            </a:r>
          </a:p>
          <a:p>
            <a:pPr marL="342900" lvl="0" indent="-342900">
              <a:spcAft>
                <a:spcPts val="0"/>
              </a:spcAft>
              <a:buClr>
                <a:srgbClr val="FF0000"/>
              </a:buClr>
              <a:buFont typeface="Symbol" panose="05050102010706020507" pitchFamily="18" charset="2"/>
              <a:buChar char=""/>
            </a:pPr>
            <a:r>
              <a:rPr lang="en-GB" dirty="0">
                <a:solidFill>
                  <a:srgbClr val="000000"/>
                </a:solidFill>
              </a:rPr>
              <a:t>dental hygiene</a:t>
            </a:r>
          </a:p>
          <a:p>
            <a:pPr lvl="0">
              <a:spcAft>
                <a:spcPts val="0"/>
              </a:spcAft>
              <a:buClr>
                <a:srgbClr val="FF0000"/>
              </a:buClr>
            </a:pPr>
            <a:endParaRPr lang="en-GB" dirty="0">
              <a:solidFill>
                <a:srgbClr val="000000"/>
              </a:solidFill>
            </a:endParaRPr>
          </a:p>
          <a:p>
            <a:pPr marL="342900" lvl="0" indent="-342900">
              <a:spcAft>
                <a:spcPts val="0"/>
              </a:spcAft>
              <a:buClr>
                <a:srgbClr val="FF0000"/>
              </a:buClr>
              <a:buFont typeface="Symbol" panose="05050102010706020507" pitchFamily="18" charset="2"/>
              <a:buChar char=""/>
            </a:pPr>
            <a:r>
              <a:rPr lang="en-GB" dirty="0">
                <a:solidFill>
                  <a:srgbClr val="000000"/>
                </a:solidFill>
              </a:rPr>
              <a:t>grooming of hair</a:t>
            </a:r>
          </a:p>
          <a:p>
            <a:pPr marL="342900" lvl="0" indent="-342900">
              <a:spcAft>
                <a:spcPts val="0"/>
              </a:spcAft>
              <a:buClr>
                <a:srgbClr val="FF0000"/>
              </a:buClr>
              <a:buFont typeface="Symbol" panose="05050102010706020507" pitchFamily="18" charset="2"/>
              <a:buChar char=""/>
            </a:pPr>
            <a:r>
              <a:rPr lang="en-GB" dirty="0">
                <a:solidFill>
                  <a:srgbClr val="000000"/>
                </a:solidFill>
              </a:rPr>
              <a:t>grooming of nails</a:t>
            </a:r>
          </a:p>
          <a:p>
            <a:pPr marL="342900" lvl="0" indent="-342900">
              <a:spcAft>
                <a:spcPts val="0"/>
              </a:spcAft>
              <a:buClr>
                <a:srgbClr val="FF0000"/>
              </a:buClr>
              <a:buFont typeface="Symbol" panose="05050102010706020507" pitchFamily="18" charset="2"/>
              <a:buChar char=""/>
            </a:pPr>
            <a:r>
              <a:rPr lang="en-GB" dirty="0">
                <a:solidFill>
                  <a:srgbClr val="000000"/>
                </a:solidFill>
              </a:rPr>
              <a:t>deodorants/perfumes.</a:t>
            </a:r>
          </a:p>
          <a:p>
            <a:pPr marL="342900" lvl="0" indent="-342900">
              <a:spcAft>
                <a:spcPts val="0"/>
              </a:spcAft>
              <a:buClr>
                <a:srgbClr val="FF0000"/>
              </a:buClr>
              <a:buFont typeface="Symbol" panose="05050102010706020507" pitchFamily="18" charset="2"/>
              <a:buChar char=""/>
            </a:pPr>
            <a:endParaRPr lang="en-GB" dirty="0">
              <a:solidFill>
                <a:srgbClr val="000000"/>
              </a:solidFill>
            </a:endParaRPr>
          </a:p>
        </p:txBody>
      </p:sp>
      <p:pic>
        <p:nvPicPr>
          <p:cNvPr id="7" name="Picture 6">
            <a:extLst>
              <a:ext uri="{FF2B5EF4-FFF2-40B4-BE49-F238E27FC236}">
                <a16:creationId xmlns:a16="http://schemas.microsoft.com/office/drawing/2014/main" id="{8D7209B3-A789-2C47-9015-23CD7A84D06D}"/>
              </a:ext>
            </a:extLst>
          </p:cNvPr>
          <p:cNvPicPr>
            <a:picLocks noChangeAspect="1"/>
          </p:cNvPicPr>
          <p:nvPr/>
        </p:nvPicPr>
        <p:blipFill>
          <a:blip r:embed="rId2"/>
          <a:stretch>
            <a:fillRect/>
          </a:stretch>
        </p:blipFill>
        <p:spPr>
          <a:xfrm>
            <a:off x="6516216" y="1977180"/>
            <a:ext cx="2352261" cy="35283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Professional personal appearance</a:t>
            </a:r>
            <a:endParaRPr lang="en-US" dirty="0"/>
          </a:p>
        </p:txBody>
      </p:sp>
      <p:sp>
        <p:nvSpPr>
          <p:cNvPr id="3" name="Content Placeholder 2"/>
          <p:cNvSpPr>
            <a:spLocks noGrp="1"/>
          </p:cNvSpPr>
          <p:nvPr>
            <p:ph sz="quarter" idx="10"/>
          </p:nvPr>
        </p:nvSpPr>
        <p:spPr>
          <a:xfrm>
            <a:off x="457200" y="1628800"/>
            <a:ext cx="6203032" cy="4608512"/>
          </a:xfrm>
        </p:spPr>
        <p:txBody>
          <a:bodyPr/>
          <a:lstStyle/>
          <a:p>
            <a:pPr lvl="0"/>
            <a:r>
              <a:rPr lang="en-GB" b="1" dirty="0">
                <a:solidFill>
                  <a:srgbClr val="000000"/>
                </a:solidFill>
                <a:ea typeface="ＭＳ Ｐゴシック" pitchFamily="-105" charset="-128"/>
                <a:cs typeface="ＭＳ Ｐゴシック" pitchFamily="-105" charset="-128"/>
              </a:rPr>
              <a:t>Appearance/grooming </a:t>
            </a:r>
          </a:p>
          <a:p>
            <a:pPr lvl="0"/>
            <a:r>
              <a:rPr lang="en-GB" dirty="0">
                <a:solidFill>
                  <a:srgbClr val="000000"/>
                </a:solidFill>
                <a:ea typeface="ＭＳ Ｐゴシック" pitchFamily="-105" charset="-128"/>
                <a:cs typeface="ＭＳ Ｐゴシック" pitchFamily="-105" charset="-128"/>
              </a:rPr>
              <a:t>It is important to both look clean and presentable. Management should make sure all employees know the dress code and provide them with a clear outline of what is expected. Guidelines for both men and women that dictate appropriate uniforms, hairstyles, accessories and shoes, considerations also include:</a:t>
            </a:r>
          </a:p>
          <a:p>
            <a:pPr marL="342900" lvl="0" indent="-342900" eaLnBrk="1" hangingPunct="1">
              <a:lnSpc>
                <a:spcPct val="100000"/>
              </a:lnSpc>
              <a:spcBef>
                <a:spcPct val="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wearing of jewellery</a:t>
            </a:r>
          </a:p>
          <a:p>
            <a:pPr marL="342900" lvl="0" indent="-342900" eaLnBrk="1" hangingPunct="1">
              <a:lnSpc>
                <a:spcPct val="100000"/>
              </a:lnSpc>
              <a:spcBef>
                <a:spcPct val="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use of nail polish or specific colours</a:t>
            </a:r>
          </a:p>
          <a:p>
            <a:pPr marL="342900" lvl="0" indent="-342900" eaLnBrk="1" hangingPunct="1">
              <a:lnSpc>
                <a:spcPct val="100000"/>
              </a:lnSpc>
              <a:spcBef>
                <a:spcPct val="0"/>
              </a:spcBef>
              <a:spcAft>
                <a:spcPts val="0"/>
              </a:spcAft>
              <a:buClr>
                <a:srgbClr val="FF0000"/>
              </a:buClr>
              <a:buFont typeface="Symbol" panose="05050102010706020507" pitchFamily="18" charset="2"/>
              <a:buChar char=""/>
            </a:pPr>
            <a:r>
              <a:rPr lang="en-GB" dirty="0">
                <a:solidFill>
                  <a:srgbClr val="000000"/>
                </a:solidFill>
                <a:ea typeface="ＭＳ Ｐゴシック" pitchFamily="-105" charset="-128"/>
                <a:cs typeface="ＭＳ Ｐゴシック" pitchFamily="-105" charset="-128"/>
              </a:rPr>
              <a:t>appropriate amount of make-up.</a:t>
            </a:r>
          </a:p>
          <a:p>
            <a:pPr lvl="0"/>
            <a:endParaRPr lang="en-US" b="1" dirty="0">
              <a:solidFill>
                <a:srgbClr val="000000"/>
              </a:solidFill>
              <a:ea typeface="ＭＳ Ｐゴシック" pitchFamily="-105" charset="-128"/>
              <a:cs typeface="ＭＳ Ｐゴシック" pitchFamily="-105" charset="-128"/>
            </a:endParaRPr>
          </a:p>
        </p:txBody>
      </p:sp>
      <p:pic>
        <p:nvPicPr>
          <p:cNvPr id="6" name="Picture 5">
            <a:extLst>
              <a:ext uri="{FF2B5EF4-FFF2-40B4-BE49-F238E27FC236}">
                <a16:creationId xmlns:a16="http://schemas.microsoft.com/office/drawing/2014/main" id="{601E2CEA-3332-7F44-BA1F-AA276E70E8E6}"/>
              </a:ext>
            </a:extLst>
          </p:cNvPr>
          <p:cNvPicPr>
            <a:picLocks noChangeAspect="1"/>
          </p:cNvPicPr>
          <p:nvPr/>
        </p:nvPicPr>
        <p:blipFill>
          <a:blip r:embed="rId2"/>
          <a:stretch>
            <a:fillRect/>
          </a:stretch>
        </p:blipFill>
        <p:spPr>
          <a:xfrm>
            <a:off x="5277632" y="4149080"/>
            <a:ext cx="3254808" cy="2169872"/>
          </a:xfrm>
          <a:prstGeom prst="rect">
            <a:avLst/>
          </a:prstGeom>
        </p:spPr>
      </p:pic>
    </p:spTree>
    <p:extLst>
      <p:ext uri="{BB962C8B-B14F-4D97-AF65-F5344CB8AC3E}">
        <p14:creationId xmlns:p14="http://schemas.microsoft.com/office/powerpoint/2010/main" val="267621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574576"/>
          </a:xfrm>
        </p:spPr>
        <p:txBody>
          <a:bodyPr/>
          <a:lstStyle/>
          <a:p>
            <a:r>
              <a:rPr lang="en-GB" dirty="0"/>
              <a:t>Professional personal appearance</a:t>
            </a:r>
            <a:endParaRPr lang="en-US" dirty="0"/>
          </a:p>
        </p:txBody>
      </p:sp>
      <p:sp>
        <p:nvSpPr>
          <p:cNvPr id="3" name="Content Placeholder 2"/>
          <p:cNvSpPr>
            <a:spLocks noGrp="1"/>
          </p:cNvSpPr>
          <p:nvPr>
            <p:ph sz="quarter" idx="10"/>
          </p:nvPr>
        </p:nvSpPr>
        <p:spPr>
          <a:xfrm>
            <a:off x="457200" y="1412777"/>
            <a:ext cx="8075240" cy="3888432"/>
          </a:xfrm>
        </p:spPr>
        <p:txBody>
          <a:bodyPr/>
          <a:lstStyle/>
          <a:p>
            <a:pPr lvl="0"/>
            <a:r>
              <a:rPr lang="en-GB" b="1" dirty="0">
                <a:solidFill>
                  <a:srgbClr val="000000"/>
                </a:solidFill>
                <a:ea typeface="ＭＳ Ｐゴシック" pitchFamily="-105" charset="-128"/>
                <a:cs typeface="ＭＳ Ｐゴシック" pitchFamily="-105" charset="-128"/>
              </a:rPr>
              <a:t>Behaviour </a:t>
            </a:r>
            <a:r>
              <a:rPr lang="en-US" dirty="0">
                <a:solidFill>
                  <a:srgbClr val="000000"/>
                </a:solidFill>
                <a:ea typeface="ＭＳ Ｐゴシック" pitchFamily="-105" charset="-128"/>
                <a:cs typeface="ＭＳ Ｐゴシック" pitchFamily="-105" charset="-128"/>
              </a:rPr>
              <a:t>–</a:t>
            </a:r>
            <a:r>
              <a:rPr lang="en-GB" b="1"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although physical appearance of hotel staff helps to maintain their overall appearance, the way they act also contributes to the hotel’s reputation. </a:t>
            </a:r>
          </a:p>
          <a:p>
            <a:pPr lvl="0"/>
            <a:r>
              <a:rPr lang="en-GB" dirty="0">
                <a:solidFill>
                  <a:srgbClr val="000000"/>
                </a:solidFill>
                <a:ea typeface="ＭＳ Ｐゴシック" pitchFamily="-105" charset="-128"/>
                <a:cs typeface="ＭＳ Ｐゴシック" pitchFamily="-105" charset="-128"/>
              </a:rPr>
              <a:t>Employees should be encouraged to report for duty 5</a:t>
            </a:r>
            <a:r>
              <a:rPr lang="en-US" dirty="0">
                <a:solidFill>
                  <a:srgbClr val="000000"/>
                </a:solidFill>
                <a:ea typeface="ＭＳ Ｐゴシック" pitchFamily="-105" charset="-128"/>
                <a:cs typeface="ＭＳ Ｐゴシック" pitchFamily="-105" charset="-128"/>
              </a:rPr>
              <a:t>–10</a:t>
            </a:r>
            <a:r>
              <a:rPr lang="en-GB" dirty="0">
                <a:solidFill>
                  <a:srgbClr val="000000"/>
                </a:solidFill>
                <a:ea typeface="ＭＳ Ｐゴシック" pitchFamily="-105" charset="-128"/>
                <a:cs typeface="ＭＳ Ｐゴシック" pitchFamily="-105" charset="-128"/>
              </a:rPr>
              <a:t> minutes before their shift starts and to always treat guests with respect. </a:t>
            </a:r>
          </a:p>
          <a:p>
            <a:pPr lvl="0"/>
            <a:r>
              <a:rPr lang="en-GB" dirty="0">
                <a:solidFill>
                  <a:srgbClr val="000000"/>
                </a:solidFill>
                <a:ea typeface="ＭＳ Ｐゴシック" pitchFamily="-105" charset="-128"/>
                <a:cs typeface="ＭＳ Ｐゴシック" pitchFamily="-105" charset="-128"/>
              </a:rPr>
              <a:t>Codes of conduct for employees sets out the standards of behaviour expected from employees as well as guidelines to handle different situations, including :</a:t>
            </a:r>
          </a:p>
        </p:txBody>
      </p:sp>
      <p:sp>
        <p:nvSpPr>
          <p:cNvPr id="6" name="TextBox 5">
            <a:extLst>
              <a:ext uri="{FF2B5EF4-FFF2-40B4-BE49-F238E27FC236}">
                <a16:creationId xmlns:a16="http://schemas.microsoft.com/office/drawing/2014/main" id="{F219A2FA-4A93-4C3B-AC35-ED00EC85019D}"/>
              </a:ext>
            </a:extLst>
          </p:cNvPr>
          <p:cNvSpPr txBox="1"/>
          <p:nvPr/>
        </p:nvSpPr>
        <p:spPr>
          <a:xfrm>
            <a:off x="457200" y="4783503"/>
            <a:ext cx="8075240" cy="1323439"/>
          </a:xfrm>
          <a:prstGeom prst="rect">
            <a:avLst/>
          </a:prstGeom>
          <a:noFill/>
        </p:spPr>
        <p:txBody>
          <a:bodyPr wrap="square" numCol="2" rtlCol="0">
            <a:spAutoFit/>
          </a:bodyPr>
          <a:lstStyle/>
          <a:p>
            <a:pPr marL="342900" lvl="0" indent="-342900">
              <a:spcAft>
                <a:spcPts val="0"/>
              </a:spcAft>
              <a:buClr>
                <a:srgbClr val="FF0000"/>
              </a:buClr>
              <a:buFont typeface="Symbol" panose="05050102010706020507" pitchFamily="18" charset="2"/>
              <a:buChar char=""/>
            </a:pPr>
            <a:r>
              <a:rPr lang="en-GB" kern="0" dirty="0">
                <a:solidFill>
                  <a:srgbClr val="000000"/>
                </a:solidFill>
                <a:latin typeface="Arial"/>
              </a:rPr>
              <a:t>reputation</a:t>
            </a:r>
          </a:p>
          <a:p>
            <a:pPr marL="342900" lvl="0" indent="-342900">
              <a:spcAft>
                <a:spcPts val="0"/>
              </a:spcAft>
              <a:buClr>
                <a:srgbClr val="FF0000"/>
              </a:buClr>
              <a:buFont typeface="Symbol" panose="05050102010706020507" pitchFamily="18" charset="2"/>
              <a:buChar char=""/>
            </a:pPr>
            <a:r>
              <a:rPr lang="en-GB" kern="0" dirty="0">
                <a:solidFill>
                  <a:srgbClr val="000000"/>
                </a:solidFill>
                <a:latin typeface="Arial"/>
              </a:rPr>
              <a:t>conduct</a:t>
            </a:r>
          </a:p>
          <a:p>
            <a:pPr marL="342900" lvl="0" indent="-342900">
              <a:spcAft>
                <a:spcPts val="0"/>
              </a:spcAft>
              <a:buClr>
                <a:srgbClr val="FF0000"/>
              </a:buClr>
              <a:buFont typeface="Symbol" panose="05050102010706020507" pitchFamily="18" charset="2"/>
              <a:buChar char=""/>
            </a:pPr>
            <a:r>
              <a:rPr lang="en-GB" kern="0" dirty="0">
                <a:solidFill>
                  <a:srgbClr val="000000"/>
                </a:solidFill>
                <a:latin typeface="Arial"/>
              </a:rPr>
              <a:t>loyalty</a:t>
            </a:r>
          </a:p>
          <a:p>
            <a:pPr lvl="0">
              <a:spcAft>
                <a:spcPts val="0"/>
              </a:spcAft>
              <a:buClr>
                <a:srgbClr val="FF0000"/>
              </a:buClr>
            </a:pPr>
            <a:endParaRPr lang="en-GB" kern="0" dirty="0">
              <a:solidFill>
                <a:srgbClr val="000000"/>
              </a:solidFill>
              <a:latin typeface="Arial"/>
            </a:endParaRPr>
          </a:p>
          <a:p>
            <a:pPr marL="342900" lvl="0" indent="-342900">
              <a:spcAft>
                <a:spcPts val="0"/>
              </a:spcAft>
              <a:buClr>
                <a:srgbClr val="FF0000"/>
              </a:buClr>
              <a:buFont typeface="Symbol" panose="05050102010706020507" pitchFamily="18" charset="2"/>
              <a:buChar char=""/>
            </a:pPr>
            <a:r>
              <a:rPr lang="en-GB" kern="0" dirty="0">
                <a:solidFill>
                  <a:srgbClr val="000000"/>
                </a:solidFill>
                <a:latin typeface="Arial"/>
              </a:rPr>
              <a:t>ethics</a:t>
            </a:r>
          </a:p>
          <a:p>
            <a:pPr marL="342900" lvl="0" indent="-342900">
              <a:spcAft>
                <a:spcPts val="0"/>
              </a:spcAft>
              <a:buClr>
                <a:srgbClr val="FF0000"/>
              </a:buClr>
              <a:buFont typeface="Symbol" panose="05050102010706020507" pitchFamily="18" charset="2"/>
              <a:buChar char=""/>
            </a:pPr>
            <a:r>
              <a:rPr lang="en-GB" kern="0" dirty="0">
                <a:solidFill>
                  <a:srgbClr val="000000"/>
                </a:solidFill>
                <a:latin typeface="Arial"/>
              </a:rPr>
              <a:t>honesty</a:t>
            </a:r>
          </a:p>
          <a:p>
            <a:pPr marL="342900" lvl="0" indent="-342900">
              <a:spcAft>
                <a:spcPts val="0"/>
              </a:spcAft>
              <a:buClr>
                <a:srgbClr val="FF0000"/>
              </a:buClr>
              <a:buFont typeface="Symbol" panose="05050102010706020507" pitchFamily="18" charset="2"/>
              <a:buChar char=""/>
            </a:pPr>
            <a:r>
              <a:rPr lang="en-GB" kern="0" dirty="0">
                <a:solidFill>
                  <a:srgbClr val="000000"/>
                </a:solidFill>
                <a:latin typeface="Arial"/>
              </a:rPr>
              <a:t>Confidentiality.</a:t>
            </a:r>
          </a:p>
        </p:txBody>
      </p:sp>
    </p:spTree>
    <p:extLst>
      <p:ext uri="{BB962C8B-B14F-4D97-AF65-F5344CB8AC3E}">
        <p14:creationId xmlns:p14="http://schemas.microsoft.com/office/powerpoint/2010/main" val="1687410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574576"/>
          </a:xfrm>
        </p:spPr>
        <p:txBody>
          <a:bodyPr/>
          <a:lstStyle/>
          <a:p>
            <a:r>
              <a:rPr lang="en-GB" dirty="0"/>
              <a:t>Professional approach</a:t>
            </a:r>
            <a:endParaRPr lang="en-US" dirty="0"/>
          </a:p>
        </p:txBody>
      </p:sp>
      <p:sp>
        <p:nvSpPr>
          <p:cNvPr id="3" name="Content Placeholder 2"/>
          <p:cNvSpPr>
            <a:spLocks noGrp="1"/>
          </p:cNvSpPr>
          <p:nvPr>
            <p:ph sz="quarter" idx="10"/>
          </p:nvPr>
        </p:nvSpPr>
        <p:spPr>
          <a:xfrm>
            <a:off x="457200" y="1556792"/>
            <a:ext cx="8229600" cy="4680520"/>
          </a:xfrm>
        </p:spPr>
        <p:txBody>
          <a:bodyPr/>
          <a:lstStyle/>
          <a:p>
            <a:pPr lvl="0"/>
            <a:r>
              <a:rPr lang="en-US" b="1" dirty="0">
                <a:solidFill>
                  <a:srgbClr val="000000"/>
                </a:solidFill>
                <a:ea typeface="ＭＳ Ｐゴシック" pitchFamily="-105" charset="-128"/>
                <a:cs typeface="ＭＳ Ｐゴシック" pitchFamily="-105" charset="-128"/>
              </a:rPr>
              <a:t>Polite </a:t>
            </a:r>
            <a:r>
              <a:rPr lang="en-US"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communication and interactions with both guests and co workers must be respectful and polite, whilst keeping an open mind and consideration of both cultural and language differences.</a:t>
            </a:r>
          </a:p>
          <a:p>
            <a:pPr lvl="0"/>
            <a:r>
              <a:rPr lang="en-US" b="1" dirty="0">
                <a:solidFill>
                  <a:srgbClr val="000000"/>
                </a:solidFill>
                <a:ea typeface="ＭＳ Ｐゴシック" pitchFamily="-105" charset="-128"/>
                <a:cs typeface="ＭＳ Ｐゴシック" pitchFamily="-105" charset="-128"/>
              </a:rPr>
              <a:t>Punctual </a:t>
            </a:r>
            <a:r>
              <a:rPr lang="en-US"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employees are expected to be punctual and dependable in order to meet the needs of their department and workplace. When employees are absent or late, work and service are interrupted, and an additional burden is placed on work colleagues. Punctuality is one of the important factors in evaluating individual performance and continued employment. </a:t>
            </a:r>
          </a:p>
          <a:p>
            <a:pPr lvl="0"/>
            <a:r>
              <a:rPr lang="en-GB" b="1" dirty="0">
                <a:solidFill>
                  <a:srgbClr val="000000"/>
                </a:solidFill>
                <a:ea typeface="ＭＳ Ｐゴシック" pitchFamily="-105" charset="-128"/>
                <a:cs typeface="ＭＳ Ｐゴシック" pitchFamily="-105" charset="-128"/>
              </a:rPr>
              <a:t>Helpful </a:t>
            </a:r>
            <a:r>
              <a:rPr lang="en-US" dirty="0">
                <a:solidFill>
                  <a:srgbClr val="000000"/>
                </a:solidFill>
                <a:ea typeface="ＭＳ Ｐゴシック" pitchFamily="-105" charset="-128"/>
                <a:cs typeface="ＭＳ Ｐゴシック" pitchFamily="-105" charset="-128"/>
              </a:rPr>
              <a:t>–</a:t>
            </a:r>
            <a:r>
              <a:rPr lang="en-GB" dirty="0">
                <a:solidFill>
                  <a:srgbClr val="000000"/>
                </a:solidFill>
                <a:ea typeface="ＭＳ Ｐゴシック" pitchFamily="-105" charset="-128"/>
                <a:cs typeface="ＭＳ Ｐゴシック" pitchFamily="-105" charset="-128"/>
              </a:rPr>
              <a:t> being helpful or going beyond expectations enhances both guest and work colleague experiences, creating an atmosphere that contributes to business success. </a:t>
            </a:r>
            <a:endParaRPr lang="en-GB" b="1" dirty="0">
              <a:solidFill>
                <a:srgbClr val="000000"/>
              </a:solidFill>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375377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430560"/>
          </a:xfrm>
        </p:spPr>
        <p:txBody>
          <a:bodyPr/>
          <a:lstStyle/>
          <a:p>
            <a:r>
              <a:rPr lang="en-GB" dirty="0"/>
              <a:t>Professional approach</a:t>
            </a:r>
            <a:endParaRPr lang="en-US" dirty="0"/>
          </a:p>
        </p:txBody>
      </p:sp>
      <p:sp>
        <p:nvSpPr>
          <p:cNvPr id="3" name="Content Placeholder 2"/>
          <p:cNvSpPr>
            <a:spLocks noGrp="1"/>
          </p:cNvSpPr>
          <p:nvPr>
            <p:ph sz="quarter" idx="10"/>
          </p:nvPr>
        </p:nvSpPr>
        <p:spPr>
          <a:xfrm>
            <a:off x="457200" y="1340768"/>
            <a:ext cx="8229600" cy="2952328"/>
          </a:xfrm>
        </p:spPr>
        <p:txBody>
          <a:bodyPr/>
          <a:lstStyle/>
          <a:p>
            <a:pPr lvl="0"/>
            <a:r>
              <a:rPr lang="en-US" b="1" dirty="0">
                <a:solidFill>
                  <a:srgbClr val="000000"/>
                </a:solidFill>
                <a:ea typeface="ＭＳ Ｐゴシック" pitchFamily="-105" charset="-128"/>
                <a:cs typeface="ＭＳ Ｐゴシック" pitchFamily="-105" charset="-128"/>
              </a:rPr>
              <a:t>Professional attitude </a:t>
            </a:r>
            <a:r>
              <a:rPr lang="en-US"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while having high quality skills is vital, if someone has a poor or negative attitude, there is no doubt that they will struggle to interact with people and craft a successful career in the service sector. Essential attitude can be divided into two distinct areas:</a:t>
            </a:r>
          </a:p>
          <a:p>
            <a:pPr marL="342900" indent="-342900">
              <a:buClr>
                <a:srgbClr val="E30613"/>
              </a:buClr>
              <a:buFont typeface="Arial" panose="020B0604020202020204" pitchFamily="34" charset="0"/>
              <a:buChar char="•"/>
            </a:pPr>
            <a:r>
              <a:rPr lang="en-GB" b="1" dirty="0">
                <a:solidFill>
                  <a:srgbClr val="000000"/>
                </a:solidFill>
                <a:ea typeface="ＭＳ Ｐゴシック" pitchFamily="-105" charset="-128"/>
                <a:cs typeface="ＭＳ Ｐゴシック" pitchFamily="-105" charset="-128"/>
              </a:rPr>
              <a:t>Thoughts</a:t>
            </a:r>
            <a:r>
              <a:rPr lang="en-GB" dirty="0">
                <a:solidFill>
                  <a:srgbClr val="000000"/>
                </a:solidFill>
                <a:ea typeface="ＭＳ Ｐゴシック" pitchFamily="-105" charset="-128"/>
                <a:cs typeface="ＭＳ Ｐゴシック" pitchFamily="-105" charset="-128"/>
              </a:rPr>
              <a:t>: The core of your attitude starts with your thinking around how you approach the world, relationships, work and other areas of life.</a:t>
            </a:r>
          </a:p>
          <a:p>
            <a:pPr marL="342900" indent="-342900">
              <a:buClr>
                <a:srgbClr val="E30613"/>
              </a:buClr>
              <a:buFont typeface="Arial" panose="020B0604020202020204" pitchFamily="34" charset="0"/>
              <a:buChar char="•"/>
            </a:pPr>
            <a:r>
              <a:rPr lang="en-GB" dirty="0">
                <a:solidFill>
                  <a:srgbClr val="000000"/>
                </a:solidFill>
                <a:ea typeface="ＭＳ Ｐゴシック" pitchFamily="-105" charset="-128"/>
                <a:cs typeface="ＭＳ Ｐゴシック" pitchFamily="-105" charset="-128"/>
              </a:rPr>
              <a:t> </a:t>
            </a:r>
            <a:r>
              <a:rPr lang="en-GB" b="1" dirty="0">
                <a:solidFill>
                  <a:srgbClr val="000000"/>
                </a:solidFill>
                <a:ea typeface="ＭＳ Ｐゴシック" pitchFamily="-105" charset="-128"/>
                <a:cs typeface="ＭＳ Ｐゴシック" pitchFamily="-105" charset="-128"/>
              </a:rPr>
              <a:t>Actions: </a:t>
            </a:r>
            <a:r>
              <a:rPr lang="en-GB" dirty="0">
                <a:solidFill>
                  <a:srgbClr val="000000"/>
                </a:solidFill>
                <a:ea typeface="ＭＳ Ｐゴシック" pitchFamily="-105" charset="-128"/>
                <a:cs typeface="ＭＳ Ｐゴシック" pitchFamily="-105" charset="-128"/>
              </a:rPr>
              <a:t>Based on how positive you are, this translates into your behaviour towards people, environment and situations.</a:t>
            </a:r>
          </a:p>
          <a:p>
            <a:pPr lvl="0"/>
            <a:r>
              <a:rPr lang="en-GB" dirty="0">
                <a:solidFill>
                  <a:srgbClr val="000000"/>
                </a:solidFill>
                <a:ea typeface="ＭＳ Ｐゴシック" pitchFamily="-105" charset="-128"/>
                <a:cs typeface="ＭＳ Ｐゴシック" pitchFamily="-105" charset="-128"/>
              </a:rPr>
              <a:t>A person with a good attitude is a pleasure to be around and that's good for your customers and co-workers alike.</a:t>
            </a:r>
          </a:p>
        </p:txBody>
      </p:sp>
    </p:spTree>
    <p:extLst>
      <p:ext uri="{BB962C8B-B14F-4D97-AF65-F5344CB8AC3E}">
        <p14:creationId xmlns:p14="http://schemas.microsoft.com/office/powerpoint/2010/main" val="208585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430560"/>
          </a:xfrm>
        </p:spPr>
        <p:txBody>
          <a:bodyPr/>
          <a:lstStyle/>
          <a:p>
            <a:r>
              <a:rPr lang="en-GB" dirty="0"/>
              <a:t>Professional approach</a:t>
            </a:r>
            <a:endParaRPr lang="en-US" dirty="0"/>
          </a:p>
        </p:txBody>
      </p:sp>
      <p:sp>
        <p:nvSpPr>
          <p:cNvPr id="3" name="Content Placeholder 2"/>
          <p:cNvSpPr>
            <a:spLocks noGrp="1"/>
          </p:cNvSpPr>
          <p:nvPr>
            <p:ph sz="quarter" idx="10"/>
          </p:nvPr>
        </p:nvSpPr>
        <p:spPr>
          <a:xfrm>
            <a:off x="457200" y="1340768"/>
            <a:ext cx="4762872" cy="4896544"/>
          </a:xfrm>
        </p:spPr>
        <p:txBody>
          <a:bodyPr/>
          <a:lstStyle/>
          <a:p>
            <a:pPr lvl="0"/>
            <a:r>
              <a:rPr lang="en-US" b="1" dirty="0">
                <a:solidFill>
                  <a:srgbClr val="000000"/>
                </a:solidFill>
                <a:ea typeface="ＭＳ Ｐゴシック" pitchFamily="-105" charset="-128"/>
                <a:cs typeface="ＭＳ Ｐゴシック" pitchFamily="-105" charset="-128"/>
              </a:rPr>
              <a:t>Guest etiquette </a:t>
            </a:r>
            <a:r>
              <a:rPr lang="en-GB" dirty="0">
                <a:solidFill>
                  <a:srgbClr val="000000"/>
                </a:solidFill>
                <a:ea typeface="ＭＳ Ｐゴシック" pitchFamily="-105" charset="-128"/>
                <a:cs typeface="ＭＳ Ｐゴシック" pitchFamily="-105" charset="-128"/>
              </a:rPr>
              <a:t>in the hospitality industry is crucial to helping guests feel comfortable. Knowing how to treat guests with courtesy and respect makes them feel safe. It is an accepted standard of good behaviour when at work, treating people with kindness and making the guests feel important; not just to make a quick sale, but to build a relationship as well as meeting their expectations.</a:t>
            </a:r>
          </a:p>
          <a:p>
            <a:pPr lvl="0"/>
            <a:r>
              <a:rPr lang="en-GB" dirty="0">
                <a:solidFill>
                  <a:srgbClr val="000000"/>
                </a:solidFill>
                <a:ea typeface="ＭＳ Ｐゴシック" pitchFamily="-105" charset="-128"/>
                <a:cs typeface="ＭＳ Ｐゴシック" pitchFamily="-105" charset="-128"/>
              </a:rPr>
              <a:t>Addressing people by their name, not being overly familiar and communicating in an appropriate manner all contribute to guest etiquette.</a:t>
            </a:r>
          </a:p>
        </p:txBody>
      </p:sp>
      <p:pic>
        <p:nvPicPr>
          <p:cNvPr id="6" name="Picture 5">
            <a:extLst>
              <a:ext uri="{FF2B5EF4-FFF2-40B4-BE49-F238E27FC236}">
                <a16:creationId xmlns:a16="http://schemas.microsoft.com/office/drawing/2014/main" id="{9E0DE0D9-6C17-ED48-8155-8A0A6FB5FCB4}"/>
              </a:ext>
            </a:extLst>
          </p:cNvPr>
          <p:cNvPicPr>
            <a:picLocks noChangeAspect="1"/>
          </p:cNvPicPr>
          <p:nvPr/>
        </p:nvPicPr>
        <p:blipFill>
          <a:blip r:embed="rId2"/>
          <a:stretch>
            <a:fillRect/>
          </a:stretch>
        </p:blipFill>
        <p:spPr>
          <a:xfrm>
            <a:off x="5202052" y="2276872"/>
            <a:ext cx="3780420" cy="2520280"/>
          </a:xfrm>
          <a:prstGeom prst="rect">
            <a:avLst/>
          </a:prstGeom>
        </p:spPr>
      </p:pic>
    </p:spTree>
    <p:extLst>
      <p:ext uri="{BB962C8B-B14F-4D97-AF65-F5344CB8AC3E}">
        <p14:creationId xmlns:p14="http://schemas.microsoft.com/office/powerpoint/2010/main" val="469066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1829</TotalTime>
  <Words>695</Words>
  <Application>Microsoft Macintosh PowerPoint</Application>
  <PresentationFormat>On-screen Show (4:3)</PresentationFormat>
  <Paragraphs>52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Lucida Grande</vt:lpstr>
      <vt:lpstr>Symbol</vt:lpstr>
      <vt:lpstr>Times New Roman</vt:lpstr>
      <vt:lpstr>Default Design</vt:lpstr>
      <vt:lpstr>Apply professional workplace standards</vt:lpstr>
      <vt:lpstr>Introduction</vt:lpstr>
      <vt:lpstr>Professional personal appearance</vt:lpstr>
      <vt:lpstr>Professional personal appearance</vt:lpstr>
      <vt:lpstr>Professional personal appearance</vt:lpstr>
      <vt:lpstr>Professional approach</vt:lpstr>
      <vt:lpstr>Professional approach</vt:lpstr>
      <vt:lpstr>Professional approach</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185</cp:revision>
  <dcterms:created xsi:type="dcterms:W3CDTF">2013-05-28T00:38:54Z</dcterms:created>
  <dcterms:modified xsi:type="dcterms:W3CDTF">2020-04-07T08:57:24Z</dcterms:modified>
</cp:coreProperties>
</file>