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4"/>
  </p:notesMasterIdLst>
  <p:handoutMasterIdLst>
    <p:handoutMasterId r:id="rId15"/>
  </p:handoutMasterIdLst>
  <p:sldIdLst>
    <p:sldId id="381" r:id="rId2"/>
    <p:sldId id="358" r:id="rId3"/>
    <p:sldId id="372" r:id="rId4"/>
    <p:sldId id="374" r:id="rId5"/>
    <p:sldId id="373" r:id="rId6"/>
    <p:sldId id="375" r:id="rId7"/>
    <p:sldId id="352" r:id="rId8"/>
    <p:sldId id="376" r:id="rId9"/>
    <p:sldId id="361" r:id="rId10"/>
    <p:sldId id="377" r:id="rId11"/>
    <p:sldId id="378" r:id="rId12"/>
    <p:sldId id="367" r:id="rId13"/>
  </p:sldIdLst>
  <p:sldSz cx="9144000" cy="6858000" type="screen4x3"/>
  <p:notesSz cx="6858000" cy="9144000"/>
  <p:custDataLst>
    <p:tags r:id="rId16"/>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Flanagan" initials="PF" lastIdx="2" clrIdx="0">
    <p:extLst>
      <p:ext uri="{19B8F6BF-5375-455C-9EA6-DF929625EA0E}">
        <p15:presenceInfo xmlns:p15="http://schemas.microsoft.com/office/powerpoint/2012/main" userId="Patrick Flanagan" providerId="None"/>
      </p:ext>
    </p:extLst>
  </p:cmAuthor>
  <p:cmAuthor id="2" name="Bridget Halford" initials="BH" lastIdx="12" clrIdx="1">
    <p:extLst>
      <p:ext uri="{19B8F6BF-5375-455C-9EA6-DF929625EA0E}">
        <p15:presenceInfo xmlns:p15="http://schemas.microsoft.com/office/powerpoint/2012/main" userId="6bc939378fc289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105" d="100"/>
          <a:sy n="105" d="100"/>
        </p:scale>
        <p:origin x="18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4/7/20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2 </a:t>
            </a:r>
            <a:r>
              <a:rPr lang="en-GB" sz="1400" b="1" dirty="0">
                <a:solidFill>
                  <a:schemeClr val="bg1"/>
                </a:solidFill>
              </a:rPr>
              <a:t>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2017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12</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457200" y="3837421"/>
            <a:ext cx="8218488" cy="850032"/>
          </a:xfrm>
        </p:spPr>
        <p:txBody>
          <a:bodyPr anchor="t"/>
          <a:lstStyle/>
          <a:p>
            <a:pPr eaLnBrk="1" hangingPunct="1"/>
            <a:r>
              <a:rPr lang="en-GB" dirty="0"/>
              <a:t>Work as part of a team</a:t>
            </a:r>
            <a:endParaRPr lang="en-GB" dirty="0">
              <a:ea typeface="ＭＳ Ｐゴシック" pitchFamily="-105" charset="-128"/>
              <a:cs typeface="ＭＳ Ｐゴシック" pitchFamily="-105" charset="-128"/>
            </a:endParaRPr>
          </a:p>
        </p:txBody>
      </p:sp>
      <p:sp>
        <p:nvSpPr>
          <p:cNvPr id="2050" name="Rectangle 14"/>
          <p:cNvSpPr>
            <a:spLocks noGrp="1" noChangeArrowheads="1"/>
          </p:cNvSpPr>
          <p:nvPr>
            <p:ph sz="quarter" idx="10"/>
          </p:nvPr>
        </p:nvSpPr>
        <p:spPr>
          <a:xfrm>
            <a:off x="457200" y="1916832"/>
            <a:ext cx="8229600" cy="1800200"/>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205: Professional workplace standards</a:t>
            </a:r>
            <a:endParaRPr lang="en-US" sz="2400" dirty="0">
              <a:solidFill>
                <a:schemeClr val="bg1"/>
              </a:solidFill>
            </a:endParaRPr>
          </a:p>
        </p:txBody>
      </p:sp>
    </p:spTree>
    <p:extLst>
      <p:ext uri="{BB962C8B-B14F-4D97-AF65-F5344CB8AC3E}">
        <p14:creationId xmlns:p14="http://schemas.microsoft.com/office/powerpoint/2010/main" val="424121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Responding to feedback</a:t>
            </a:r>
            <a:endParaRPr lang="en-US" dirty="0"/>
          </a:p>
        </p:txBody>
      </p:sp>
      <p:sp>
        <p:nvSpPr>
          <p:cNvPr id="3" name="Content Placeholder 2"/>
          <p:cNvSpPr>
            <a:spLocks noGrp="1"/>
          </p:cNvSpPr>
          <p:nvPr>
            <p:ph sz="quarter" idx="10"/>
          </p:nvPr>
        </p:nvSpPr>
        <p:spPr>
          <a:xfrm>
            <a:off x="457200" y="1412776"/>
            <a:ext cx="8229600" cy="4824536"/>
          </a:xfrm>
        </p:spPr>
        <p:txBody>
          <a:bodyPr/>
          <a:lstStyle/>
          <a:p>
            <a:r>
              <a:rPr lang="en-GB" b="1" dirty="0"/>
              <a:t>Respond to feedback </a:t>
            </a:r>
            <a:r>
              <a:rPr lang="en-US" dirty="0">
                <a:ea typeface="ＭＳ Ｐゴシック" pitchFamily="-105" charset="-128"/>
                <a:cs typeface="ＭＳ Ｐゴシック" pitchFamily="-105" charset="-128"/>
              </a:rPr>
              <a:t>–</a:t>
            </a:r>
            <a:r>
              <a:rPr lang="en-GB" b="1" dirty="0"/>
              <a:t> </a:t>
            </a:r>
            <a:r>
              <a:rPr lang="en-GB" sz="1800" b="1" dirty="0">
                <a:ea typeface="ＭＳ Ｐゴシック" pitchFamily="-105" charset="-128"/>
              </a:rPr>
              <a:t>i</a:t>
            </a:r>
            <a:r>
              <a:rPr lang="en-GB" sz="1800" dirty="0">
                <a:ea typeface="ＭＳ Ｐゴシック" pitchFamily="-105" charset="-128"/>
                <a:cs typeface="ＭＳ Ｐゴシック" pitchFamily="-105" charset="-128"/>
              </a:rPr>
              <a:t>t is clear that hospitality businesses should respond to reviews and feedback, especially negative reviews and mixed reviews. By responding in a timely manner it is possible to turn the negative into a positive experience for the customer, showing that their feedback is valued will increase the chance of retaining the customer. There are several benefits to responding to both negative and positive hotel reviews. They:</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encourage loyalty</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can turn brand enthusiasts into promoters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Give a positive impression on perspective guests.</a:t>
            </a:r>
          </a:p>
          <a:p>
            <a:pPr lvl="0">
              <a:lnSpc>
                <a:spcPct val="100000"/>
              </a:lnSpc>
              <a:spcBef>
                <a:spcPts val="600"/>
              </a:spcBef>
              <a:spcAft>
                <a:spcPts val="0"/>
              </a:spcAft>
              <a:buClr>
                <a:srgbClr val="FF0000"/>
              </a:buClr>
            </a:pPr>
            <a:endParaRPr lang="en-GB" sz="1800" dirty="0">
              <a:solidFill>
                <a:srgbClr val="000000"/>
              </a:solidFill>
              <a:ea typeface="ＭＳ Ｐゴシック" pitchFamily="-105" charset="-128"/>
              <a:cs typeface="ＭＳ Ｐゴシック" pitchFamily="-105" charset="-128"/>
            </a:endParaRPr>
          </a:p>
          <a:p>
            <a:pPr lvl="0">
              <a:lnSpc>
                <a:spcPct val="100000"/>
              </a:lnSpc>
              <a:spcBef>
                <a:spcPts val="600"/>
              </a:spcBef>
              <a:spcAft>
                <a:spcPts val="0"/>
              </a:spcAft>
              <a:buClr>
                <a:srgbClr val="FF0000"/>
              </a:buClr>
            </a:pPr>
            <a:r>
              <a:rPr lang="en-GB" sz="1800" b="1" dirty="0">
                <a:solidFill>
                  <a:srgbClr val="000000"/>
                </a:solidFill>
                <a:ea typeface="ＭＳ Ｐゴシック" pitchFamily="-105" charset="-128"/>
                <a:cs typeface="ＭＳ Ｐゴシック" pitchFamily="-105" charset="-128"/>
              </a:rPr>
              <a:t>How to respond to a review or feedback:</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thank the guest by name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personalise the response to specific feedback or review, address the issue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thank the guest and encourage them to return.</a:t>
            </a: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lvl="0">
              <a:lnSpc>
                <a:spcPct val="100000"/>
              </a:lnSpc>
              <a:spcBef>
                <a:spcPts val="600"/>
              </a:spcBef>
              <a:spcAft>
                <a:spcPts val="0"/>
              </a:spcAft>
              <a:buClr>
                <a:srgbClr val="FF0000"/>
              </a:buCl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328039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Responding to feedback</a:t>
            </a:r>
            <a:endParaRPr lang="en-US" dirty="0"/>
          </a:p>
        </p:txBody>
      </p:sp>
      <p:sp>
        <p:nvSpPr>
          <p:cNvPr id="3" name="Content Placeholder 2"/>
          <p:cNvSpPr>
            <a:spLocks noGrp="1"/>
          </p:cNvSpPr>
          <p:nvPr>
            <p:ph sz="quarter" idx="10"/>
          </p:nvPr>
        </p:nvSpPr>
        <p:spPr>
          <a:xfrm>
            <a:off x="457200" y="1412776"/>
            <a:ext cx="8229600" cy="4824536"/>
          </a:xfrm>
        </p:spPr>
        <p:txBody>
          <a:bodyPr/>
          <a:lstStyle/>
          <a:p>
            <a:r>
              <a:rPr lang="en-GB" b="1" dirty="0"/>
              <a:t>Evaluating feedback </a:t>
            </a:r>
            <a:r>
              <a:rPr lang="en-US" dirty="0">
                <a:ea typeface="ＭＳ Ｐゴシック" pitchFamily="-105" charset="-128"/>
                <a:cs typeface="ＭＳ Ｐゴシック" pitchFamily="-105" charset="-128"/>
              </a:rPr>
              <a:t>–</a:t>
            </a:r>
            <a:r>
              <a:rPr lang="en-GB" b="1" dirty="0"/>
              <a:t> </a:t>
            </a:r>
            <a:r>
              <a:rPr lang="en-GB" dirty="0">
                <a:ea typeface="ＭＳ Ｐゴシック" pitchFamily="-105" charset="-128"/>
              </a:rPr>
              <a:t>t</a:t>
            </a:r>
            <a:r>
              <a:rPr lang="en-GB" dirty="0">
                <a:ea typeface="ＭＳ Ｐゴシック" pitchFamily="-105" charset="-128"/>
                <a:cs typeface="ＭＳ Ｐゴシック" pitchFamily="-105" charset="-128"/>
              </a:rPr>
              <a:t>o ensure that you understand what your customers really want, you first need to collect their feedback. Evaluating each comment as it is returned helps in understanding the needs of individual customers as well as their experiences, likelihood of recommending or returning, based on the evaluation process recommended improvement or changes business processes can be implemented.</a:t>
            </a:r>
          </a:p>
          <a:p>
            <a:r>
              <a:rPr lang="en-GB" dirty="0">
                <a:solidFill>
                  <a:srgbClr val="000000"/>
                </a:solidFill>
                <a:ea typeface="ＭＳ Ｐゴシック" pitchFamily="-105" charset="-128"/>
                <a:cs typeface="ＭＳ Ｐゴシック" pitchFamily="-105" charset="-128"/>
              </a:rPr>
              <a:t>Other sources of insight and feedback:</a:t>
            </a:r>
          </a:p>
          <a:p>
            <a:pPr marL="342900" lvl="0" indent="-342900">
              <a:lnSpc>
                <a:spcPct val="100000"/>
              </a:lnSpc>
              <a:spcBef>
                <a:spcPts val="600"/>
              </a:spcBef>
              <a:spcAft>
                <a:spcPts val="0"/>
              </a:spcAft>
              <a:buClr>
                <a:srgbClr val="FF0000"/>
              </a:buClr>
              <a:buFont typeface="Symbol" panose="05050102010706020507" pitchFamily="18" charset="2"/>
              <a:buChar char=""/>
            </a:pPr>
            <a:r>
              <a:rPr lang="en-GB" dirty="0"/>
              <a:t>team members </a:t>
            </a:r>
          </a:p>
          <a:p>
            <a:pPr marL="342900" lvl="0" indent="-342900">
              <a:lnSpc>
                <a:spcPct val="100000"/>
              </a:lnSpc>
              <a:spcBef>
                <a:spcPts val="600"/>
              </a:spcBef>
              <a:spcAft>
                <a:spcPts val="0"/>
              </a:spcAft>
              <a:buClr>
                <a:srgbClr val="FF0000"/>
              </a:buClr>
              <a:buFont typeface="Symbol" panose="05050102010706020507" pitchFamily="18" charset="2"/>
              <a:buChar char=""/>
            </a:pPr>
            <a:r>
              <a:rPr lang="en-GB" dirty="0"/>
              <a:t>supervisors </a:t>
            </a:r>
          </a:p>
          <a:p>
            <a:pPr marL="342900" lvl="0" indent="-342900">
              <a:lnSpc>
                <a:spcPct val="100000"/>
              </a:lnSpc>
              <a:spcBef>
                <a:spcPts val="600"/>
              </a:spcBef>
              <a:spcAft>
                <a:spcPts val="0"/>
              </a:spcAft>
              <a:buClr>
                <a:srgbClr val="FF0000"/>
              </a:buClr>
              <a:buFont typeface="Symbol" panose="05050102010706020507" pitchFamily="18" charset="2"/>
              <a:buChar char=""/>
            </a:pPr>
            <a:r>
              <a:rPr lang="en-GB" dirty="0"/>
              <a:t>management.</a:t>
            </a:r>
            <a:endParaRPr lang="en-GB"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pic>
        <p:nvPicPr>
          <p:cNvPr id="6" name="Picture 5">
            <a:extLst>
              <a:ext uri="{FF2B5EF4-FFF2-40B4-BE49-F238E27FC236}">
                <a16:creationId xmlns:a16="http://schemas.microsoft.com/office/drawing/2014/main" id="{E5CFC1E3-67FA-D84C-A700-7FA92A915227}"/>
              </a:ext>
            </a:extLst>
          </p:cNvPr>
          <p:cNvPicPr>
            <a:picLocks noChangeAspect="1"/>
          </p:cNvPicPr>
          <p:nvPr/>
        </p:nvPicPr>
        <p:blipFill>
          <a:blip r:embed="rId2"/>
          <a:stretch>
            <a:fillRect/>
          </a:stretch>
        </p:blipFill>
        <p:spPr>
          <a:xfrm>
            <a:off x="5076056" y="3573016"/>
            <a:ext cx="3498304" cy="2332203"/>
          </a:xfrm>
          <a:prstGeom prst="rect">
            <a:avLst/>
          </a:prstGeom>
        </p:spPr>
      </p:pic>
    </p:spTree>
    <p:extLst>
      <p:ext uri="{BB962C8B-B14F-4D97-AF65-F5344CB8AC3E}">
        <p14:creationId xmlns:p14="http://schemas.microsoft.com/office/powerpoint/2010/main" val="264396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285825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Communication devices</a:t>
            </a:r>
            <a:endParaRPr lang="en-US" dirty="0"/>
          </a:p>
        </p:txBody>
      </p:sp>
      <p:sp>
        <p:nvSpPr>
          <p:cNvPr id="3" name="Content Placeholder 2"/>
          <p:cNvSpPr>
            <a:spLocks noGrp="1"/>
          </p:cNvSpPr>
          <p:nvPr>
            <p:ph sz="quarter" idx="10"/>
          </p:nvPr>
        </p:nvSpPr>
        <p:spPr>
          <a:xfrm>
            <a:off x="457200" y="1556792"/>
            <a:ext cx="8229600" cy="4680520"/>
          </a:xfrm>
        </p:spPr>
        <p:txBody>
          <a:bodyPr/>
          <a:lstStyle/>
          <a:p>
            <a:r>
              <a:rPr lang="en-US" b="1" dirty="0">
                <a:ea typeface="ＭＳ Ｐゴシック" pitchFamily="-105" charset="-128"/>
                <a:cs typeface="ＭＳ Ｐゴシック" pitchFamily="-105" charset="-128"/>
              </a:rPr>
              <a:t>Technology trends </a:t>
            </a:r>
            <a:r>
              <a:rPr lang="en-US" dirty="0">
                <a:ea typeface="ＭＳ Ｐゴシック" pitchFamily="-105" charset="-128"/>
                <a:cs typeface="ＭＳ Ｐゴシック" pitchFamily="-105" charset="-128"/>
              </a:rPr>
              <a:t>– </a:t>
            </a:r>
            <a:r>
              <a:rPr lang="en-GB" sz="1800" dirty="0">
                <a:ea typeface="ＭＳ Ｐゴシック" pitchFamily="-105" charset="-128"/>
                <a:cs typeface="ＭＳ Ｐゴシック" pitchFamily="-105" charset="-128"/>
              </a:rPr>
              <a:t>the role of technology in hospitality businesses has drastically evolved over the last number of years. In many cases, hotels are becoming hubs of technological activity making IT more important to hotel operations than ever before. In order to provide service excellence to customers, there must be communication. </a:t>
            </a:r>
          </a:p>
          <a:p>
            <a:r>
              <a:rPr lang="en-GB" sz="1800" dirty="0">
                <a:ea typeface="ＭＳ Ｐゴシック" pitchFamily="-105" charset="-128"/>
                <a:cs typeface="ＭＳ Ｐゴシック" pitchFamily="-105" charset="-128"/>
              </a:rPr>
              <a:t>Customers have to communicate with service staff in order to make reservations for hotels, services, and restaurants. The service staff in the hospitality industry need to be able to speak to customers and provide information, take reservations and communicate information to other departments or colleagues in order to meet those customers needs.</a:t>
            </a:r>
          </a:p>
          <a:p>
            <a:r>
              <a:rPr lang="en-GB" sz="1800" dirty="0">
                <a:ea typeface="ＭＳ Ｐゴシック" pitchFamily="-105" charset="-128"/>
                <a:cs typeface="ＭＳ Ｐゴシック" pitchFamily="-105" charset="-128"/>
              </a:rPr>
              <a:t>Hospitality businesses are continuously trying to maintain standards of professionalism around the communication tools used in day-to-day business.</a:t>
            </a: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45409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Communication devices</a:t>
            </a:r>
            <a:endParaRPr lang="en-US" dirty="0"/>
          </a:p>
        </p:txBody>
      </p:sp>
      <p:sp>
        <p:nvSpPr>
          <p:cNvPr id="3" name="Content Placeholder 2"/>
          <p:cNvSpPr>
            <a:spLocks noGrp="1"/>
          </p:cNvSpPr>
          <p:nvPr>
            <p:ph sz="quarter" idx="10"/>
          </p:nvPr>
        </p:nvSpPr>
        <p:spPr>
          <a:xfrm>
            <a:off x="457200" y="1340768"/>
            <a:ext cx="8229600" cy="4896544"/>
          </a:xfrm>
        </p:spPr>
        <p:txBody>
          <a:bodyPr/>
          <a:lstStyle/>
          <a:p>
            <a:r>
              <a:rPr lang="en-US" b="1" dirty="0">
                <a:ea typeface="ＭＳ Ｐゴシック" pitchFamily="-105" charset="-128"/>
                <a:cs typeface="ＭＳ Ｐゴシック" pitchFamily="-105" charset="-128"/>
              </a:rPr>
              <a:t>Telephone communications (SOPs) </a:t>
            </a:r>
            <a:r>
              <a:rPr lang="en-US" dirty="0">
                <a:ea typeface="ＭＳ Ｐゴシック" pitchFamily="-105" charset="-128"/>
                <a:cs typeface="ＭＳ Ｐゴシック" pitchFamily="-105" charset="-128"/>
              </a:rPr>
              <a:t>– </a:t>
            </a:r>
            <a:r>
              <a:rPr lang="en-GB" sz="1800" dirty="0">
                <a:ea typeface="ＭＳ Ｐゴシック" pitchFamily="-105" charset="-128"/>
                <a:cs typeface="ＭＳ Ｐゴシック" pitchFamily="-105" charset="-128"/>
              </a:rPr>
              <a:t>regardless of which department employee belongs to, interactions with colleagues and guests via telephone need to understand how to deliver a professional service. Front office staff, restaurant staff, room service order takers, reservation staff, phone operators, etc. are all in a position to increase the perception of service and drive profits by simply following the organisations procedures and training guidelines. </a:t>
            </a:r>
            <a:r>
              <a:rPr lang="en-GB" sz="1800" dirty="0">
                <a:solidFill>
                  <a:srgbClr val="000000"/>
                </a:solidFill>
                <a:ea typeface="ＭＳ Ｐゴシック" pitchFamily="-105" charset="-128"/>
                <a:cs typeface="ＭＳ Ｐゴシック" pitchFamily="-105" charset="-128"/>
              </a:rPr>
              <a:t>Answer the call within three rings.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immediately introduce yourself</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speak clearly</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actively listen and take notes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use proper language </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remain positive and cheerful</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ask before putting someone on hold or transferring a call</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be mindful of your volume.</a:t>
            </a:r>
          </a:p>
          <a:p>
            <a:endParaRPr lang="en-US" dirty="0"/>
          </a:p>
        </p:txBody>
      </p:sp>
    </p:spTree>
    <p:extLst>
      <p:ext uri="{BB962C8B-B14F-4D97-AF65-F5344CB8AC3E}">
        <p14:creationId xmlns:p14="http://schemas.microsoft.com/office/powerpoint/2010/main" val="323852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Communication devices</a:t>
            </a:r>
            <a:endParaRPr lang="en-US" dirty="0"/>
          </a:p>
        </p:txBody>
      </p:sp>
      <p:sp>
        <p:nvSpPr>
          <p:cNvPr id="3" name="Content Placeholder 2"/>
          <p:cNvSpPr>
            <a:spLocks noGrp="1"/>
          </p:cNvSpPr>
          <p:nvPr>
            <p:ph sz="quarter" idx="10"/>
          </p:nvPr>
        </p:nvSpPr>
        <p:spPr>
          <a:xfrm>
            <a:off x="457200" y="1340768"/>
            <a:ext cx="8229600" cy="5040560"/>
          </a:xfrm>
        </p:spPr>
        <p:txBody>
          <a:bodyPr/>
          <a:lstStyle/>
          <a:p>
            <a:pPr>
              <a:spcBef>
                <a:spcPts val="600"/>
              </a:spcBef>
              <a:spcAft>
                <a:spcPts val="600"/>
              </a:spcAft>
            </a:pPr>
            <a:r>
              <a:rPr lang="en-US" b="1" dirty="0">
                <a:ea typeface="ＭＳ Ｐゴシック" pitchFamily="-105" charset="-128"/>
                <a:cs typeface="ＭＳ Ｐゴシック" pitchFamily="-105" charset="-128"/>
              </a:rPr>
              <a:t>Using electronic mail for both guests, other departments and colleagues </a:t>
            </a:r>
            <a:r>
              <a:rPr lang="en-US" dirty="0">
                <a:ea typeface="ＭＳ Ｐゴシック" pitchFamily="-105" charset="-128"/>
                <a:cs typeface="ＭＳ Ｐゴシック" pitchFamily="-105" charset="-128"/>
              </a:rPr>
              <a:t>– </a:t>
            </a:r>
            <a:r>
              <a:rPr lang="en-GB" sz="1800" dirty="0">
                <a:ea typeface="ＭＳ Ｐゴシック" pitchFamily="-105" charset="-128"/>
                <a:cs typeface="ＭＳ Ｐゴシック" pitchFamily="-105" charset="-128"/>
              </a:rPr>
              <a:t>email is one of the keyways of communicating with guests, other departments and colleagues. Ensuring, data protection compliance and communication standards is essential to good business governance. Email etiquette includes:</a:t>
            </a:r>
            <a:endParaRPr lang="en-GB" sz="1800" dirty="0">
              <a:solidFill>
                <a:srgbClr val="000000"/>
              </a:solidFill>
              <a:ea typeface="ＭＳ Ｐゴシック" pitchFamily="-105" charset="-128"/>
              <a:cs typeface="ＭＳ Ｐゴシック" pitchFamily="-105" charset="-128"/>
            </a:endParaRPr>
          </a:p>
          <a:p>
            <a:pPr lvl="0" indent="-342900">
              <a:lnSpc>
                <a:spcPct val="100000"/>
              </a:lnSpc>
              <a:spcBef>
                <a:spcPts val="60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SOPs and templates with logo or banners.</a:t>
            </a:r>
          </a:p>
          <a:p>
            <a:pPr marL="342900" lvl="0" indent="-342900">
              <a:lnSpc>
                <a:spcPct val="100000"/>
              </a:lnSpc>
              <a:spcBef>
                <a:spcPts val="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Subject </a:t>
            </a:r>
            <a:r>
              <a:rPr lang="en-US" sz="1800" dirty="0">
                <a:ea typeface="ＭＳ Ｐゴシック" pitchFamily="-105" charset="-128"/>
                <a:cs typeface="ＭＳ Ｐゴシック" pitchFamily="-105" charset="-128"/>
              </a:rPr>
              <a:t>–</a:t>
            </a:r>
            <a:r>
              <a:rPr lang="en-GB" sz="1800" dirty="0">
                <a:solidFill>
                  <a:srgbClr val="000000"/>
                </a:solidFill>
                <a:ea typeface="ＭＳ Ｐゴシック" pitchFamily="-105" charset="-128"/>
                <a:cs typeface="ＭＳ Ｐゴシック" pitchFamily="-105" charset="-128"/>
              </a:rPr>
              <a:t> emails without a subject may be seen as junk. </a:t>
            </a:r>
          </a:p>
          <a:p>
            <a:pPr marL="342900" lvl="0" indent="-342900">
              <a:lnSpc>
                <a:spcPct val="100000"/>
              </a:lnSpc>
              <a:spcBef>
                <a:spcPts val="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Respect and personal </a:t>
            </a:r>
            <a:r>
              <a:rPr lang="en-US" sz="1800" dirty="0">
                <a:ea typeface="ＭＳ Ｐゴシック" pitchFamily="-105" charset="-128"/>
                <a:cs typeface="ＭＳ Ｐゴシック" pitchFamily="-105" charset="-128"/>
              </a:rPr>
              <a:t>–</a:t>
            </a:r>
            <a:r>
              <a:rPr lang="en-GB" sz="1800" dirty="0">
                <a:solidFill>
                  <a:srgbClr val="000000"/>
                </a:solidFill>
                <a:ea typeface="ＭＳ Ｐゴシック" pitchFamily="-105" charset="-128"/>
                <a:cs typeface="ＭＳ Ｐゴシック" pitchFamily="-105" charset="-128"/>
              </a:rPr>
              <a:t> using the correct greeting or prefix (Dear Peter)</a:t>
            </a:r>
          </a:p>
          <a:p>
            <a:pPr marL="342900" lvl="0" indent="-342900">
              <a:lnSpc>
                <a:spcPct val="100000"/>
              </a:lnSpc>
              <a:spcBef>
                <a:spcPts val="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Tone </a:t>
            </a:r>
            <a:r>
              <a:rPr lang="en-US" sz="1800" dirty="0">
                <a:ea typeface="ＭＳ Ｐゴシック" pitchFamily="-105" charset="-128"/>
                <a:cs typeface="ＭＳ Ｐゴシック" pitchFamily="-105" charset="-128"/>
              </a:rPr>
              <a:t>–</a:t>
            </a:r>
            <a:r>
              <a:rPr lang="en-GB" sz="1800" dirty="0">
                <a:solidFill>
                  <a:srgbClr val="000000"/>
                </a:solidFill>
                <a:ea typeface="ＭＳ Ｐゴシック" pitchFamily="-105" charset="-128"/>
                <a:cs typeface="ＭＳ Ｐゴシック" pitchFamily="-105" charset="-128"/>
              </a:rPr>
              <a:t> is crucial as it helps the reader to correctly understand the text.</a:t>
            </a:r>
          </a:p>
          <a:p>
            <a:pPr marL="342900" lvl="0" indent="-342900">
              <a:lnSpc>
                <a:spcPct val="100000"/>
              </a:lnSpc>
              <a:spcBef>
                <a:spcPts val="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Spelling and grammar </a:t>
            </a:r>
            <a:r>
              <a:rPr lang="en-US" sz="1800" dirty="0">
                <a:ea typeface="ＭＳ Ｐゴシック" pitchFamily="-105" charset="-128"/>
                <a:cs typeface="ＭＳ Ｐゴシック" pitchFamily="-105" charset="-128"/>
              </a:rPr>
              <a:t>–</a:t>
            </a:r>
            <a:r>
              <a:rPr lang="en-GB" sz="1800" dirty="0">
                <a:solidFill>
                  <a:srgbClr val="000000"/>
                </a:solidFill>
                <a:ea typeface="ＭＳ Ｐゴシック" pitchFamily="-105" charset="-128"/>
                <a:cs typeface="ＭＳ Ｐゴシック" pitchFamily="-105" charset="-128"/>
              </a:rPr>
              <a:t> the message you write represents who you are!</a:t>
            </a:r>
          </a:p>
          <a:p>
            <a:pPr marL="342900" lvl="0" indent="-342900">
              <a:lnSpc>
                <a:spcPct val="100000"/>
              </a:lnSpc>
              <a:spcBef>
                <a:spcPts val="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Short message </a:t>
            </a:r>
            <a:r>
              <a:rPr lang="en-US" sz="1800" dirty="0">
                <a:ea typeface="ＭＳ Ｐゴシック" pitchFamily="-105" charset="-128"/>
                <a:cs typeface="ＭＳ Ｐゴシック" pitchFamily="-105" charset="-128"/>
              </a:rPr>
              <a:t>– </a:t>
            </a:r>
            <a:r>
              <a:rPr lang="en-GB" sz="1800" dirty="0">
                <a:solidFill>
                  <a:srgbClr val="000000"/>
                </a:solidFill>
                <a:ea typeface="ＭＳ Ｐゴシック" pitchFamily="-105" charset="-128"/>
                <a:cs typeface="ＭＳ Ｐゴシック" pitchFamily="-105" charset="-128"/>
              </a:rPr>
              <a:t>three or four paragraphs are enough, with two or three. sentences per paragraph. If you need to discuss a long message, use the phone or simply arrange a meeting.</a:t>
            </a:r>
          </a:p>
          <a:p>
            <a:pPr marL="342900" lvl="0" indent="-342900">
              <a:lnSpc>
                <a:spcPct val="100000"/>
              </a:lnSpc>
              <a:spcBef>
                <a:spcPts val="0"/>
              </a:spcBef>
              <a:spcAft>
                <a:spcPts val="60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Signature, title and contact information </a:t>
            </a:r>
            <a:r>
              <a:rPr lang="en-US" sz="1800" dirty="0">
                <a:ea typeface="ＭＳ Ｐゴシック" pitchFamily="-105" charset="-128"/>
                <a:cs typeface="ＭＳ Ｐゴシック" pitchFamily="-105" charset="-128"/>
              </a:rPr>
              <a:t>–</a:t>
            </a:r>
            <a:r>
              <a:rPr lang="en-GB" sz="1800" dirty="0">
                <a:solidFill>
                  <a:srgbClr val="000000"/>
                </a:solidFill>
                <a:ea typeface="ＭＳ Ｐゴシック" pitchFamily="-105" charset="-128"/>
                <a:cs typeface="ＭＳ Ｐゴシック" pitchFamily="-105" charset="-128"/>
              </a:rPr>
              <a:t> helps to show professionalism.</a:t>
            </a:r>
          </a:p>
          <a:p>
            <a:endParaRPr lang="en-GB" sz="1800" dirty="0">
              <a:solidFill>
                <a:srgbClr val="000000"/>
              </a:solidFill>
              <a:ea typeface="ＭＳ Ｐゴシック" pitchFamily="-105" charset="-128"/>
              <a:cs typeface="ＭＳ Ｐゴシック" pitchFamily="-105" charset="-128"/>
            </a:endParaRPr>
          </a:p>
          <a:p>
            <a:endParaRPr lang="en-GB" sz="1800"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136269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808" y="838200"/>
            <a:ext cx="8218488" cy="718592"/>
          </a:xfrm>
        </p:spPr>
        <p:txBody>
          <a:bodyPr/>
          <a:lstStyle/>
          <a:p>
            <a:r>
              <a:rPr lang="en-GB" dirty="0"/>
              <a:t>Communication devices</a:t>
            </a:r>
            <a:endParaRPr lang="en-US" dirty="0"/>
          </a:p>
        </p:txBody>
      </p:sp>
      <p:sp>
        <p:nvSpPr>
          <p:cNvPr id="3" name="Content Placeholder 2"/>
          <p:cNvSpPr>
            <a:spLocks noGrp="1"/>
          </p:cNvSpPr>
          <p:nvPr>
            <p:ph sz="quarter" idx="10"/>
          </p:nvPr>
        </p:nvSpPr>
        <p:spPr>
          <a:xfrm>
            <a:off x="251520" y="1556792"/>
            <a:ext cx="8784976" cy="4680520"/>
          </a:xfrm>
        </p:spPr>
        <p:txBody>
          <a:bodyPr/>
          <a:lstStyle/>
          <a:p>
            <a:r>
              <a:rPr lang="en-US" sz="1600" b="1" dirty="0">
                <a:ea typeface="ＭＳ Ｐゴシック" pitchFamily="-105" charset="-128"/>
                <a:cs typeface="ＭＳ Ｐゴシック" pitchFamily="-105" charset="-128"/>
              </a:rPr>
              <a:t>Social media platforms and responsibility </a:t>
            </a:r>
            <a:r>
              <a:rPr lang="en-US" sz="1600" dirty="0">
                <a:ea typeface="ＭＳ Ｐゴシック" pitchFamily="-105" charset="-128"/>
                <a:cs typeface="ＭＳ Ｐゴシック" pitchFamily="-105" charset="-128"/>
              </a:rPr>
              <a:t>– with</a:t>
            </a:r>
            <a:r>
              <a:rPr lang="en-GB" sz="1600" dirty="0">
                <a:ea typeface="ＭＳ Ｐゴシック" pitchFamily="-105" charset="-128"/>
                <a:cs typeface="ＭＳ Ｐゴシック" pitchFamily="-105" charset="-128"/>
              </a:rPr>
              <a:t> the explosive popularity of social networking, it is likely employees are actively engaging. Considering the public nature of social media and the rapid-fire speed at which information can spread, without proper guidelines in place business is exposed to risks. </a:t>
            </a:r>
          </a:p>
          <a:p>
            <a:r>
              <a:rPr lang="en-GB" sz="1600" dirty="0"/>
              <a:t>By providing clear guidelines on what's appropriate and what's not appropriate, a </a:t>
            </a:r>
            <a:r>
              <a:rPr lang="en-GB" sz="1600" b="1" dirty="0"/>
              <a:t>social media policy </a:t>
            </a:r>
            <a:r>
              <a:rPr lang="en-GB" sz="1600" dirty="0"/>
              <a:t>will help mitigate risks and contain fallout in the event of a breach of conduct or a full-on crisis. Businesses must comply with local legal and regulatory guidelines to protect the business from risks associated with digital media such as: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600" dirty="0">
                <a:solidFill>
                  <a:srgbClr val="000000"/>
                </a:solidFill>
                <a:ea typeface="ＭＳ Ｐゴシック" pitchFamily="-105" charset="-128"/>
                <a:cs typeface="ＭＳ Ｐゴシック" pitchFamily="-105" charset="-128"/>
              </a:rPr>
              <a:t>Protect against disclosure of trade secrets and confidentiality</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600" dirty="0">
                <a:solidFill>
                  <a:srgbClr val="000000"/>
                </a:solidFill>
                <a:ea typeface="ＭＳ Ｐゴシック" pitchFamily="-105" charset="-128"/>
                <a:cs typeface="ＭＳ Ｐゴシック" pitchFamily="-105" charset="-128"/>
              </a:rPr>
              <a:t>Train staff on the impact of social media and HR issues – don’t base a decision on seeing something in their social media profile. Employees should not post anything that could contribute to a hostile work environment.</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600" dirty="0">
                <a:solidFill>
                  <a:srgbClr val="000000"/>
                </a:solidFill>
                <a:ea typeface="ＭＳ Ｐゴシック" pitchFamily="-105" charset="-128"/>
                <a:cs typeface="ＭＳ Ｐゴシック" pitchFamily="-105" charset="-128"/>
              </a:rPr>
              <a:t>Interact with competitors appropriately.</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600" dirty="0">
                <a:solidFill>
                  <a:srgbClr val="000000"/>
                </a:solidFill>
                <a:ea typeface="ＭＳ Ｐゴシック" pitchFamily="-105" charset="-128"/>
                <a:cs typeface="ＭＳ Ｐゴシック" pitchFamily="-105" charset="-128"/>
              </a:rPr>
              <a:t>Comply with truth and accuracy in advertising and endorsements.</a:t>
            </a:r>
          </a:p>
          <a:p>
            <a:endParaRPr lang="en-US" sz="1800" dirty="0"/>
          </a:p>
        </p:txBody>
      </p:sp>
    </p:spTree>
    <p:extLst>
      <p:ext uri="{BB962C8B-B14F-4D97-AF65-F5344CB8AC3E}">
        <p14:creationId xmlns:p14="http://schemas.microsoft.com/office/powerpoint/2010/main" val="103029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Communication devices</a:t>
            </a:r>
            <a:endParaRPr lang="en-US" dirty="0"/>
          </a:p>
        </p:txBody>
      </p:sp>
      <p:sp>
        <p:nvSpPr>
          <p:cNvPr id="3" name="Content Placeholder 2"/>
          <p:cNvSpPr>
            <a:spLocks noGrp="1"/>
          </p:cNvSpPr>
          <p:nvPr>
            <p:ph sz="quarter" idx="10"/>
          </p:nvPr>
        </p:nvSpPr>
        <p:spPr>
          <a:xfrm>
            <a:off x="457200" y="1556792"/>
            <a:ext cx="8229600" cy="4680520"/>
          </a:xfrm>
        </p:spPr>
        <p:txBody>
          <a:bodyPr/>
          <a:lstStyle/>
          <a:p>
            <a:r>
              <a:rPr lang="en-US" sz="1800" b="1" dirty="0">
                <a:ea typeface="ＭＳ Ｐゴシック" pitchFamily="-105" charset="-128"/>
                <a:cs typeface="ＭＳ Ｐゴシック" pitchFamily="-105" charset="-128"/>
              </a:rPr>
              <a:t>Social media platforms and monitoring feedback </a:t>
            </a:r>
            <a:r>
              <a:rPr lang="en-US" sz="1800" dirty="0">
                <a:ea typeface="ＭＳ Ｐゴシック" pitchFamily="-105" charset="-128"/>
                <a:cs typeface="ＭＳ Ｐゴシック" pitchFamily="-105" charset="-128"/>
              </a:rPr>
              <a:t>–</a:t>
            </a:r>
            <a:r>
              <a:rPr lang="en-GB" sz="1800" dirty="0">
                <a:ea typeface="ＭＳ Ｐゴシック" pitchFamily="-105" charset="-128"/>
                <a:cs typeface="ＭＳ Ｐゴシック" pitchFamily="-105" charset="-128"/>
              </a:rPr>
              <a:t>  it has never been more important to pay attention to what customers say on social media and to acknowledge their feedback. A hospitality business can gather feedback using social media, and can use it to boost productivity, customer loyalty, and even sales. </a:t>
            </a:r>
          </a:p>
          <a:p>
            <a:r>
              <a:rPr lang="en-GB" sz="1800" dirty="0">
                <a:ea typeface="ＭＳ Ｐゴシック" pitchFamily="-105" charset="-128"/>
                <a:cs typeface="ＭＳ Ｐゴシック" pitchFamily="-105" charset="-128"/>
              </a:rPr>
              <a:t>Social media feedback occurs when customers post comments on Twitter, </a:t>
            </a:r>
            <a:r>
              <a:rPr lang="en-GB" sz="1800" dirty="0" err="1">
                <a:ea typeface="ＭＳ Ｐゴシック" pitchFamily="-105" charset="-128"/>
                <a:cs typeface="ＭＳ Ｐゴシック" pitchFamily="-105" charset="-128"/>
              </a:rPr>
              <a:t>FaceBook</a:t>
            </a:r>
            <a:r>
              <a:rPr lang="en-GB" sz="1800" dirty="0">
                <a:ea typeface="ＭＳ Ｐゴシック" pitchFamily="-105" charset="-128"/>
                <a:cs typeface="ＭＳ Ｐゴシック" pitchFamily="-105" charset="-128"/>
              </a:rPr>
              <a:t>, Instagram, Yelp, and a variety of other social media, blogs and review sites. This feedback is either visible to everyone (public) or may be limited to the followers of the customer. To find this feedback usually requires you to search on #hashtags or keywords and identify those specific comments that relate to and are relevant to your business or brand.</a:t>
            </a:r>
            <a:endParaRPr lang="en-US" sz="1800" dirty="0"/>
          </a:p>
        </p:txBody>
      </p:sp>
    </p:spTree>
    <p:extLst>
      <p:ext uri="{BB962C8B-B14F-4D97-AF65-F5344CB8AC3E}">
        <p14:creationId xmlns:p14="http://schemas.microsoft.com/office/powerpoint/2010/main" val="135322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Working effectively to achieve targets</a:t>
            </a:r>
            <a:endParaRPr lang="en-US" dirty="0"/>
          </a:p>
        </p:txBody>
      </p:sp>
      <p:sp>
        <p:nvSpPr>
          <p:cNvPr id="3" name="Content Placeholder 2"/>
          <p:cNvSpPr>
            <a:spLocks noGrp="1"/>
          </p:cNvSpPr>
          <p:nvPr>
            <p:ph sz="quarter" idx="10"/>
          </p:nvPr>
        </p:nvSpPr>
        <p:spPr>
          <a:xfrm>
            <a:off x="457200" y="2852936"/>
            <a:ext cx="8003232" cy="3384376"/>
          </a:xfrm>
        </p:spPr>
        <p:txBody>
          <a:bodyPr/>
          <a:lstStyle/>
          <a:p>
            <a:pPr>
              <a:spcBef>
                <a:spcPts val="600"/>
              </a:spcBef>
              <a:spcAft>
                <a:spcPts val="600"/>
              </a:spcAft>
            </a:pPr>
            <a:r>
              <a:rPr lang="en-GB" b="1" dirty="0"/>
              <a:t>Objectives</a:t>
            </a:r>
            <a:r>
              <a:rPr lang="en-GB" dirty="0"/>
              <a:t>: The team must understand and accept common objectives.</a:t>
            </a:r>
          </a:p>
          <a:p>
            <a:pPr>
              <a:spcBef>
                <a:spcPts val="600"/>
              </a:spcBef>
              <a:spcAft>
                <a:spcPts val="600"/>
              </a:spcAft>
            </a:pPr>
            <a:r>
              <a:rPr lang="en-GB" b="1" dirty="0"/>
              <a:t>Roles</a:t>
            </a:r>
            <a:r>
              <a:rPr lang="en-GB" dirty="0"/>
              <a:t>: Each team member must know how he or she fits into the overall picture.</a:t>
            </a:r>
          </a:p>
          <a:p>
            <a:pPr>
              <a:spcBef>
                <a:spcPts val="600"/>
              </a:spcBef>
              <a:spcAft>
                <a:spcPts val="600"/>
              </a:spcAft>
            </a:pPr>
            <a:r>
              <a:rPr lang="en-GB" b="1" dirty="0"/>
              <a:t>Guidelines</a:t>
            </a:r>
            <a:r>
              <a:rPr lang="en-GB" dirty="0"/>
              <a:t>: Team members must understand the systems and methods to be used to accomplish goals.</a:t>
            </a:r>
          </a:p>
          <a:p>
            <a:pPr>
              <a:spcBef>
                <a:spcPts val="600"/>
              </a:spcBef>
              <a:spcAft>
                <a:spcPts val="600"/>
              </a:spcAft>
            </a:pPr>
            <a:r>
              <a:rPr lang="en-GB" b="1" dirty="0"/>
              <a:t>Relationships</a:t>
            </a:r>
            <a:r>
              <a:rPr lang="en-GB" dirty="0"/>
              <a:t>: Team members must develop trust and respect for one another before they can come together for a common cause.</a:t>
            </a:r>
          </a:p>
          <a:p>
            <a:pPr algn="just"/>
            <a:endParaRPr lang="en-GB" dirty="0">
              <a:solidFill>
                <a:srgbClr val="333333"/>
              </a:solidFill>
              <a:latin typeface="ABeeZee"/>
            </a:endParaRPr>
          </a:p>
          <a:p>
            <a:endParaRPr lang="en-GB" dirty="0"/>
          </a:p>
          <a:p>
            <a:endParaRPr lang="en-US" dirty="0">
              <a:ea typeface="ＭＳ Ｐゴシック" pitchFamily="-105" charset="-128"/>
              <a:cs typeface="ＭＳ Ｐゴシック" pitchFamily="-105" charset="-128"/>
            </a:endParaRPr>
          </a:p>
          <a:p>
            <a:pPr lvl="0">
              <a:lnSpc>
                <a:spcPct val="100000"/>
              </a:lnSpc>
              <a:spcBef>
                <a:spcPts val="600"/>
              </a:spcBef>
              <a:spcAft>
                <a:spcPts val="0"/>
              </a:spcAft>
              <a:buClr>
                <a:srgbClr val="FF0000"/>
              </a:buCl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sp>
        <p:nvSpPr>
          <p:cNvPr id="6" name="TextBox 5">
            <a:extLst>
              <a:ext uri="{FF2B5EF4-FFF2-40B4-BE49-F238E27FC236}">
                <a16:creationId xmlns:a16="http://schemas.microsoft.com/office/drawing/2014/main" id="{CA00D73C-D930-4CEB-8E2F-6405340317A5}"/>
              </a:ext>
            </a:extLst>
          </p:cNvPr>
          <p:cNvSpPr txBox="1"/>
          <p:nvPr/>
        </p:nvSpPr>
        <p:spPr>
          <a:xfrm>
            <a:off x="457200" y="1340768"/>
            <a:ext cx="8003232" cy="1323439"/>
          </a:xfrm>
          <a:prstGeom prst="rect">
            <a:avLst/>
          </a:prstGeom>
          <a:noFill/>
        </p:spPr>
        <p:txBody>
          <a:bodyPr wrap="square" rtlCol="0">
            <a:spAutoFit/>
          </a:bodyPr>
          <a:lstStyle/>
          <a:p>
            <a:r>
              <a:rPr lang="en-GB" b="1" dirty="0"/>
              <a:t>Effective teamwork </a:t>
            </a:r>
            <a:r>
              <a:rPr lang="en-GB" dirty="0"/>
              <a:t>can be very fulfilling for everyone involved. It strengthens employee bonds and enhances leadership abilities, as well as increasing workplace productivity and standards. The characteristics of a successful team are:</a:t>
            </a:r>
          </a:p>
        </p:txBody>
      </p:sp>
    </p:spTree>
    <p:extLst>
      <p:ext uri="{BB962C8B-B14F-4D97-AF65-F5344CB8AC3E}">
        <p14:creationId xmlns:p14="http://schemas.microsoft.com/office/powerpoint/2010/main" val="90254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9"/>
            <a:ext cx="8218488" cy="688685"/>
          </a:xfrm>
        </p:spPr>
        <p:txBody>
          <a:bodyPr/>
          <a:lstStyle/>
          <a:p>
            <a:r>
              <a:rPr lang="en-GB" dirty="0"/>
              <a:t>Working effectively to achieve targets</a:t>
            </a:r>
            <a:endParaRPr lang="en-US" dirty="0"/>
          </a:p>
        </p:txBody>
      </p:sp>
      <p:sp>
        <p:nvSpPr>
          <p:cNvPr id="3" name="Content Placeholder 2"/>
          <p:cNvSpPr>
            <a:spLocks noGrp="1"/>
          </p:cNvSpPr>
          <p:nvPr>
            <p:ph sz="quarter" idx="10"/>
          </p:nvPr>
        </p:nvSpPr>
        <p:spPr>
          <a:xfrm>
            <a:off x="457200" y="2420888"/>
            <a:ext cx="5050904" cy="3816424"/>
          </a:xfrm>
        </p:spPr>
        <p:txBody>
          <a:bodyPr/>
          <a:lstStyle/>
          <a:p>
            <a:pPr marL="342900" lvl="0"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complete tasks to meet deadlines </a:t>
            </a:r>
          </a:p>
          <a:p>
            <a:pPr marL="342900" lvl="0"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co-operation between staff and departments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communication best practice </a:t>
            </a:r>
          </a:p>
          <a:p>
            <a:pPr marL="342900" lvl="0"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anticipating needs of customers and colleagues.</a:t>
            </a: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333333"/>
              </a:solidFill>
            </a:endParaRPr>
          </a:p>
          <a:p>
            <a:endParaRPr lang="en-GB" dirty="0"/>
          </a:p>
          <a:p>
            <a:endParaRPr lang="en-US" dirty="0">
              <a:ea typeface="ＭＳ Ｐゴシック" pitchFamily="-105" charset="-128"/>
              <a:cs typeface="ＭＳ Ｐゴシック" pitchFamily="-105" charset="-128"/>
            </a:endParaRPr>
          </a:p>
          <a:p>
            <a:pPr lvl="0">
              <a:lnSpc>
                <a:spcPct val="100000"/>
              </a:lnSpc>
              <a:spcBef>
                <a:spcPts val="600"/>
              </a:spcBef>
              <a:spcAft>
                <a:spcPts val="0"/>
              </a:spcAft>
              <a:buClr>
                <a:srgbClr val="FF0000"/>
              </a:buCl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sp>
        <p:nvSpPr>
          <p:cNvPr id="6" name="TextBox 5">
            <a:extLst>
              <a:ext uri="{FF2B5EF4-FFF2-40B4-BE49-F238E27FC236}">
                <a16:creationId xmlns:a16="http://schemas.microsoft.com/office/drawing/2014/main" id="{CA00D73C-D930-4CEB-8E2F-6405340317A5}"/>
              </a:ext>
            </a:extLst>
          </p:cNvPr>
          <p:cNvSpPr txBox="1"/>
          <p:nvPr/>
        </p:nvSpPr>
        <p:spPr>
          <a:xfrm>
            <a:off x="457200" y="1526885"/>
            <a:ext cx="8003232" cy="707886"/>
          </a:xfrm>
          <a:prstGeom prst="rect">
            <a:avLst/>
          </a:prstGeom>
          <a:noFill/>
        </p:spPr>
        <p:txBody>
          <a:bodyPr wrap="square" rtlCol="0">
            <a:spAutoFit/>
          </a:bodyPr>
          <a:lstStyle/>
          <a:p>
            <a:r>
              <a:rPr lang="en-GB" b="1" dirty="0"/>
              <a:t>Benefits </a:t>
            </a:r>
            <a:r>
              <a:rPr lang="en-GB" dirty="0"/>
              <a:t>to working effectively with others contributes to business success and employee satisfaction by:</a:t>
            </a:r>
          </a:p>
        </p:txBody>
      </p:sp>
    </p:spTree>
    <p:extLst>
      <p:ext uri="{BB962C8B-B14F-4D97-AF65-F5344CB8AC3E}">
        <p14:creationId xmlns:p14="http://schemas.microsoft.com/office/powerpoint/2010/main" val="389291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Responding to feedback</a:t>
            </a:r>
            <a:endParaRPr lang="en-US" dirty="0"/>
          </a:p>
        </p:txBody>
      </p:sp>
      <p:sp>
        <p:nvSpPr>
          <p:cNvPr id="3" name="Content Placeholder 2"/>
          <p:cNvSpPr>
            <a:spLocks noGrp="1"/>
          </p:cNvSpPr>
          <p:nvPr>
            <p:ph sz="quarter" idx="10"/>
          </p:nvPr>
        </p:nvSpPr>
        <p:spPr>
          <a:xfrm>
            <a:off x="457200" y="1412776"/>
            <a:ext cx="8229600" cy="4824536"/>
          </a:xfrm>
        </p:spPr>
        <p:txBody>
          <a:bodyPr/>
          <a:lstStyle/>
          <a:p>
            <a:r>
              <a:rPr lang="en-GB" b="1" dirty="0"/>
              <a:t>Why collect feedback? </a:t>
            </a:r>
            <a:r>
              <a:rPr lang="en-GB" sz="1800" dirty="0">
                <a:ea typeface="ＭＳ Ｐゴシック" pitchFamily="-105" charset="-128"/>
                <a:cs typeface="ＭＳ Ｐゴシック" pitchFamily="-105" charset="-128"/>
              </a:rPr>
              <a:t>The hospitality industry is all about pleasing customers and making their requirements a priority. For service excellence, it is important to gauge what customers perceive about the business. Collecting feedback gives perspective in the direction that needs improvement, it also helps in maintaining the appreciative qualities. Customer feedback helps to innovate and improves service excellence and better align with the requirements of the customers. It can:</a:t>
            </a:r>
            <a:endParaRPr lang="en-US" sz="1800" dirty="0">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measure customer satisfaction</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improve products and services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improve staff behaviours and standards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improve customer retention</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build customer base and referrals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show you value customer opinions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help make informed decisions based on facts and data.</a:t>
            </a:r>
          </a:p>
          <a:p>
            <a:pPr lvl="0">
              <a:lnSpc>
                <a:spcPct val="100000"/>
              </a:lnSpc>
              <a:spcBef>
                <a:spcPts val="600"/>
              </a:spcBef>
              <a:spcAft>
                <a:spcPts val="0"/>
              </a:spcAft>
              <a:buClr>
                <a:srgbClr val="FF0000"/>
              </a:buCl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5863894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2579</TotalTime>
  <Words>1212</Words>
  <Application>Microsoft Macintosh PowerPoint</Application>
  <PresentationFormat>On-screen Show (4:3)</PresentationFormat>
  <Paragraphs>96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ABeeZee</vt:lpstr>
      <vt:lpstr>Arial</vt:lpstr>
      <vt:lpstr>Lucida Grande</vt:lpstr>
      <vt:lpstr>Symbol</vt:lpstr>
      <vt:lpstr>Times New Roman</vt:lpstr>
      <vt:lpstr>Default Design</vt:lpstr>
      <vt:lpstr>Work as part of a team</vt:lpstr>
      <vt:lpstr>Communication devices</vt:lpstr>
      <vt:lpstr>Communication devices</vt:lpstr>
      <vt:lpstr>Communication devices</vt:lpstr>
      <vt:lpstr>Communication devices</vt:lpstr>
      <vt:lpstr>Communication devices</vt:lpstr>
      <vt:lpstr>Working effectively to achieve targets</vt:lpstr>
      <vt:lpstr>Working effectively to achieve targets</vt:lpstr>
      <vt:lpstr>Responding to feedback</vt:lpstr>
      <vt:lpstr>Responding to feedback</vt:lpstr>
      <vt:lpstr>Responding to feedback</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225</cp:revision>
  <dcterms:created xsi:type="dcterms:W3CDTF">2013-05-28T00:38:54Z</dcterms:created>
  <dcterms:modified xsi:type="dcterms:W3CDTF">2020-04-07T11:33:50Z</dcterms:modified>
</cp:coreProperties>
</file>